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4"/>
  </p:handoutMasterIdLst>
  <p:sldIdLst>
    <p:sldId id="256" r:id="rId3"/>
    <p:sldId id="257" r:id="rId5"/>
    <p:sldId id="347" r:id="rId6"/>
    <p:sldId id="488" r:id="rId7"/>
    <p:sldId id="489" r:id="rId8"/>
    <p:sldId id="348" r:id="rId9"/>
    <p:sldId id="349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60" r:id="rId19"/>
    <p:sldId id="361" r:id="rId20"/>
    <p:sldId id="366" r:id="rId21"/>
    <p:sldId id="368" r:id="rId22"/>
    <p:sldId id="369" r:id="rId23"/>
    <p:sldId id="370" r:id="rId24"/>
    <p:sldId id="371" r:id="rId25"/>
    <p:sldId id="372" r:id="rId26"/>
    <p:sldId id="382" r:id="rId27"/>
    <p:sldId id="384" r:id="rId28"/>
    <p:sldId id="427" r:id="rId29"/>
    <p:sldId id="430" r:id="rId30"/>
    <p:sldId id="434" r:id="rId31"/>
    <p:sldId id="436" r:id="rId32"/>
    <p:sldId id="437" r:id="rId33"/>
    <p:sldId id="388" r:id="rId34"/>
    <p:sldId id="389" r:id="rId35"/>
    <p:sldId id="390" r:id="rId36"/>
    <p:sldId id="393" r:id="rId37"/>
    <p:sldId id="394" r:id="rId38"/>
    <p:sldId id="395" r:id="rId39"/>
    <p:sldId id="600" r:id="rId40"/>
    <p:sldId id="601" r:id="rId41"/>
    <p:sldId id="602" r:id="rId42"/>
    <p:sldId id="603" r:id="rId43"/>
    <p:sldId id="396" r:id="rId44"/>
    <p:sldId id="398" r:id="rId45"/>
    <p:sldId id="399" r:id="rId46"/>
    <p:sldId id="400" r:id="rId47"/>
    <p:sldId id="401" r:id="rId48"/>
    <p:sldId id="402" r:id="rId49"/>
    <p:sldId id="403" r:id="rId50"/>
    <p:sldId id="404" r:id="rId51"/>
    <p:sldId id="406" r:id="rId52"/>
    <p:sldId id="405" r:id="rId53"/>
    <p:sldId id="407" r:id="rId54"/>
    <p:sldId id="438" r:id="rId55"/>
    <p:sldId id="439" r:id="rId56"/>
    <p:sldId id="440" r:id="rId57"/>
    <p:sldId id="441" r:id="rId58"/>
    <p:sldId id="442" r:id="rId59"/>
    <p:sldId id="446" r:id="rId60"/>
    <p:sldId id="443" r:id="rId61"/>
    <p:sldId id="444" r:id="rId62"/>
    <p:sldId id="445" r:id="rId63"/>
    <p:sldId id="447" r:id="rId64"/>
    <p:sldId id="453" r:id="rId65"/>
    <p:sldId id="459" r:id="rId66"/>
    <p:sldId id="460" r:id="rId67"/>
    <p:sldId id="605" r:id="rId68"/>
    <p:sldId id="606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5" r:id="rId78"/>
    <p:sldId id="616" r:id="rId79"/>
    <p:sldId id="617" r:id="rId80"/>
    <p:sldId id="618" r:id="rId81"/>
    <p:sldId id="619" r:id="rId82"/>
    <p:sldId id="620" r:id="rId83"/>
    <p:sldId id="621" r:id="rId84"/>
    <p:sldId id="622" r:id="rId85"/>
    <p:sldId id="623" r:id="rId86"/>
    <p:sldId id="624" r:id="rId87"/>
    <p:sldId id="625" r:id="rId88"/>
    <p:sldId id="626" r:id="rId89"/>
    <p:sldId id="627" r:id="rId90"/>
    <p:sldId id="628" r:id="rId91"/>
    <p:sldId id="629" r:id="rId92"/>
    <p:sldId id="630" r:id="rId93"/>
    <p:sldId id="631" r:id="rId94"/>
    <p:sldId id="632" r:id="rId95"/>
    <p:sldId id="633" r:id="rId96"/>
    <p:sldId id="634" r:id="rId97"/>
    <p:sldId id="635" r:id="rId98"/>
    <p:sldId id="636" r:id="rId99"/>
    <p:sldId id="637" r:id="rId100"/>
    <p:sldId id="638" r:id="rId101"/>
    <p:sldId id="639" r:id="rId102"/>
    <p:sldId id="640" r:id="rId103"/>
    <p:sldId id="641" r:id="rId104"/>
    <p:sldId id="642" r:id="rId105"/>
    <p:sldId id="643" r:id="rId106"/>
    <p:sldId id="644" r:id="rId107"/>
    <p:sldId id="645" r:id="rId108"/>
    <p:sldId id="646" r:id="rId109"/>
    <p:sldId id="647" r:id="rId110"/>
    <p:sldId id="648" r:id="rId111"/>
    <p:sldId id="649" r:id="rId112"/>
    <p:sldId id="650" r:id="rId113"/>
    <p:sldId id="651" r:id="rId114"/>
    <p:sldId id="652" r:id="rId115"/>
    <p:sldId id="653" r:id="rId116"/>
    <p:sldId id="654" r:id="rId117"/>
    <p:sldId id="655" r:id="rId118"/>
    <p:sldId id="656" r:id="rId119"/>
    <p:sldId id="657" r:id="rId120"/>
    <p:sldId id="658" r:id="rId121"/>
    <p:sldId id="659" r:id="rId122"/>
    <p:sldId id="660" r:id="rId123"/>
    <p:sldId id="661" r:id="rId124"/>
    <p:sldId id="662" r:id="rId125"/>
    <p:sldId id="663" r:id="rId126"/>
    <p:sldId id="664" r:id="rId127"/>
    <p:sldId id="665" r:id="rId128"/>
    <p:sldId id="666" r:id="rId129"/>
    <p:sldId id="667" r:id="rId130"/>
    <p:sldId id="668" r:id="rId131"/>
    <p:sldId id="669" r:id="rId132"/>
    <p:sldId id="670" r:id="rId133"/>
    <p:sldId id="671" r:id="rId134"/>
    <p:sldId id="672" r:id="rId135"/>
    <p:sldId id="673" r:id="rId136"/>
    <p:sldId id="674" r:id="rId137"/>
    <p:sldId id="675" r:id="rId138"/>
    <p:sldId id="676" r:id="rId139"/>
    <p:sldId id="677" r:id="rId140"/>
    <p:sldId id="678" r:id="rId141"/>
    <p:sldId id="679" r:id="rId142"/>
    <p:sldId id="680" r:id="rId143"/>
    <p:sldId id="681" r:id="rId144"/>
    <p:sldId id="682" r:id="rId145"/>
    <p:sldId id="683" r:id="rId146"/>
    <p:sldId id="684" r:id="rId147"/>
    <p:sldId id="685" r:id="rId148"/>
    <p:sldId id="686" r:id="rId149"/>
    <p:sldId id="687" r:id="rId150"/>
    <p:sldId id="688" r:id="rId151"/>
    <p:sldId id="689" r:id="rId152"/>
    <p:sldId id="690" r:id="rId153"/>
    <p:sldId id="691" r:id="rId154"/>
    <p:sldId id="692" r:id="rId155"/>
    <p:sldId id="693" r:id="rId156"/>
    <p:sldId id="694" r:id="rId157"/>
    <p:sldId id="695" r:id="rId158"/>
    <p:sldId id="696" r:id="rId159"/>
    <p:sldId id="697" r:id="rId160"/>
    <p:sldId id="698" r:id="rId161"/>
    <p:sldId id="699" r:id="rId162"/>
    <p:sldId id="700" r:id="rId163"/>
  </p:sldIdLst>
  <p:sldSz cx="9144000" cy="6858000" type="screen4x3"/>
  <p:notesSz cx="9144000" cy="6858000"/>
  <p:custDataLst>
    <p:tags r:id="rId16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00FF"/>
    <a:srgbClr val="FFFF99"/>
    <a:srgbClr val="3333FF"/>
    <a:srgbClr val="FF99FF"/>
    <a:srgbClr val="99CCFF"/>
    <a:srgbClr val="FFFF66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33"/>
    <p:restoredTop sz="93730"/>
  </p:normalViewPr>
  <p:slideViewPr>
    <p:cSldViewPr showGuides="1">
      <p:cViewPr>
        <p:scale>
          <a:sx n="50" d="100"/>
          <a:sy n="50" d="100"/>
        </p:scale>
        <p:origin x="561" y="5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374"/>
    </p:cViewPr>
  </p:sorterViewPr>
  <p:notesViewPr>
    <p:cSldViewPr>
      <p:cViewPr varScale="1">
        <p:scale>
          <a:sx n="72" d="100"/>
          <a:sy n="72" d="100"/>
        </p:scale>
        <p:origin x="-2028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8" Type="http://schemas.openxmlformats.org/officeDocument/2006/relationships/tags" Target="tags/tag20.xml"/><Relationship Id="rId167" Type="http://schemas.openxmlformats.org/officeDocument/2006/relationships/tableStyles" Target="tableStyles.xml"/><Relationship Id="rId166" Type="http://schemas.openxmlformats.org/officeDocument/2006/relationships/viewProps" Target="viewProps.xml"/><Relationship Id="rId165" Type="http://schemas.openxmlformats.org/officeDocument/2006/relationships/presProps" Target="presProps.xml"/><Relationship Id="rId164" Type="http://schemas.openxmlformats.org/officeDocument/2006/relationships/handoutMaster" Target="handoutMasters/handoutMaster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fld id="{19AD4736-1642-483F-AA4B-ADF542B4F22B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5F04F2F-C601-4965-B4F5-B4C3563B1DF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fld id="{E44A10A9-F5C9-47B9-8F78-CBDE87283FE4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5796DE1F-3406-4108-8E58-1E16F594D3C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A2AFCBE-6CBA-43DB-BEFD-EF5397EC0B9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81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2E71B458-519D-4712-B8CB-590BFA814A1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556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65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3A133001-18F8-447C-A346-971AC7D4E21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576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6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475D5716-9871-4AF9-B4A8-634FD4F6F6C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597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74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34FE635C-5857-4BD9-A7BC-176CFE5FA80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17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7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16A19D5-C3DD-47C8-8597-5C2FE3434FC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38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2EB1D980-6D26-4CA5-BB5E-B90C44E9625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58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89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D2D457E8-C70B-496F-8A88-35C2F9AEBFA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79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93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7130700-5FDC-4B2B-9F02-DD376CD054D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99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9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FF657B8-7C23-4541-BA2A-68E28DE5A88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20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0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A4C36C9-D301-4557-A052-50BE195B396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0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08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1A0B692-AA8C-45E8-9FE1-6EAF483FBD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01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17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E3EAEC3-2563-4AAC-A637-844CAD12BFF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61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13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C4E45B32-F5A8-49F6-BE9E-66FDE7508AB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81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17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C3C33351-DA2C-4F56-9D54-910C510BBBA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802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22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F38A7584-1B45-4CFB-945D-A65AFD3A698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822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27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273EF652-6442-45AD-8F99-445C4520FCE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843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2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EDAD75D-6A1F-4C34-AD12-486EC7FCF33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863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37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C83172D0-61A9-44EE-BA61-8909E7308AC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884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41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9BFDCFC-A649-4622-9D02-562C12862BC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904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4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DE5A0779-DEC1-4406-9444-561C1963E31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925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51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359D140B-611D-428E-BF88-1B3C8E4A4DD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9456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56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F94794EE-BE34-49E4-892F-5DC103121BD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32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25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C007FFEE-4DE6-4D0B-A0E4-F10E7BBDB61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966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6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4EFD0A69-4A3D-489F-9F0A-DE789573E58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986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65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C791DAF-63DA-4730-8CC5-12D3963781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007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7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AE0F504-1E39-46AB-AC43-9DC3B12C58B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027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75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20C077B5-A2F4-4F68-99A5-8511AC26097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068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85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E7A0FB2A-EA6A-4D8E-8D77-C1542E6C8E3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088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8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EF976D16-C73C-48C6-B8C0-BE2E7B9CC8D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109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94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DA13AC3-ABDE-4628-AA04-E56E233B83F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129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9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DFD6EF0-77E8-41A7-8A86-B9C8357FA3A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150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3680783-86D7-4FCA-9728-D976165B6A2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170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09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44469BFB-8563-443B-A186-30D9C16B5D3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52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2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37A8775-48E9-4A78-822E-4CE4CA9BFD8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191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913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67DC924-2E3F-46E9-9463-D09342DCA11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211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11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2866F0F-62ED-4625-8B04-BF6500D436F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293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37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8957B599-5AB2-4485-B6C7-2A978BD42D6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F39BF-7463-42C6-96E1-F7C408A1DD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447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473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D003AC6D-F699-4406-A193-350821CD547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467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67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3448050F-87E8-44CC-85A1-D0EE5E0DB75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488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88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3682472-69A7-4B66-8CCA-DA48BF80F09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508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088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849BBF8F-D54B-466C-8B33-CF7B54212A0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508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088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849BBF8F-D54B-466C-8B33-CF7B54212A0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529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293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C6F25C7D-2798-4745-BAB5-7CEB0B30C7C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73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34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4D77806-A8FE-4661-ADCF-270CCB57285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549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497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35303E8-677A-47FD-8EDD-C2A650B9DF6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590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907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CFA7181A-DD9F-44C9-98D1-DD7B490E3A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611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12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498714F-9C99-43AB-B1A2-B35CF14AF61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6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631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317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41504EDE-0091-40DA-85A9-CB476679B21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6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631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317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41504EDE-0091-40DA-85A9-CB476679B21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67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7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D4DF777D-C36B-4DC6-A1D4-0F36EA460D0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693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931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0F46A3A-3383-40F8-876C-3F1149538A0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F39BF-7463-42C6-96E1-F7C408A1DD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723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3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39650C07-A918-495B-A6F6-54ADC02A073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76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48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497CAE53-7251-44B2-A04A-D29B8FB7D1D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93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3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F881ACA-0768-46C8-96CA-7A32436F547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488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88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3682472-69A7-4B66-8CCA-DA48BF80F09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05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057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A7BE920-BDD2-4F24-AFB4-CB7128F8C65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05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057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A7BE920-BDD2-4F24-AFB4-CB7128F8C65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26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262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26A716F0-F55A-4E36-8DB9-02F9CAA8657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26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262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26A716F0-F55A-4E36-8DB9-02F9CAA8657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26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262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26A716F0-F55A-4E36-8DB9-02F9CAA8657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2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2D96068-BA66-4443-8733-5F1A01EDE14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6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87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77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D47294C7-975D-4421-8CAC-9BB22E04C2F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75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5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2D1EA770-883B-4968-BA9B-1FD57605D57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96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6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8A55B06E-1599-4F06-A0FB-78498CAAA25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16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68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E3D3BFCF-A8FD-4C06-97ED-07D5784AB90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37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73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D725A68C-938E-406E-9144-FFB3A95B193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37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41D224A0-AD7C-4F31-95F1-67C67E2EC1C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57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77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C2B9F416-F69B-4CF7-9E99-A0B72F143CF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7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82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5C8FEDD-E932-47E5-B53B-9E1D6B57A03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962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25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21395AB2-B306-4F8B-B991-A58051072A9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983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3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ADA9D1A-1B59-4D0C-935E-BDD2531E468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105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5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FA24CE5-82E0-4EB4-958E-36EE6922C16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146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69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0721D880-251E-4EF7-816D-8792E5C1832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28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88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D9C0F8-2B09-4B97-8376-988B94301FF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69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97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51739C9-8C6D-4D17-9D77-E7194C07D4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300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05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F8431C08-7011-440B-AC35-71B72BE7AA0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320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0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2527B322-B820-4E46-BDD9-4D3B4A40ECC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78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9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29125BF6-4214-4FB7-AF1F-7CBB7A69952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341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14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AF7EF7C-9D89-4150-890D-DF0F176F0F8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402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29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4BCA8DFC-3F12-47AB-8649-26BE5EF9C50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423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3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84AD414C-CD1A-428F-AF5B-D61FB17E5A3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443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3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F9E2BA9A-14AA-483F-A8A9-300EF7F9005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7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228600" indent="-228600"/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EEF49387-72C4-4105-885B-B43AA1D8257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48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228600" indent="-228600"/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CF074E82-37E0-4EB8-8766-E42C0B6E5E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228600" indent="-228600"/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C169D52-87A4-4558-BCF9-2A44AE4645E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228600" indent="-228600"/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1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35A193B-6F95-49BE-AC3E-502D10ABF00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46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4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0F418B05-3FFA-4F0D-B7DD-6D9A82093B6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50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53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CB7B02F7-C0EC-4E94-AC63-5A429BFCF1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3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4416B975-3FF4-4343-B4A2-27E38A7A11F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525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57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B7B7B28-5621-4E18-B71E-EBB418997C8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546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62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C3990DA3-8A0C-45A9-B5FD-E1C38CFC5F2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56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67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6B60B0D-84FB-4096-8258-04AF2902495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587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72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EA7DF7B5-D654-4A00-916D-E198CD177A6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07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77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4879856E-0E09-48F4-8CF9-3071ECFFD7E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28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81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4F61EC66-942A-4007-A953-51B9F967530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4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8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2D78F35-A533-462F-B676-AB05B8DB132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69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91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886B385-3E77-4DB5-87E0-6F6C3E8FBC3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896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96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52817F3-519D-45EE-963D-54979A9CB11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10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0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0B3CA2D-7AA0-4F4B-B685-675E4D46A9E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58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45B5088-313A-4B4F-B3F3-305424AD59E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30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05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9A9179-E068-42EF-959B-4AACC38F2F0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51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1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0781395F-EA49-48A1-A54D-D78032E8CF4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71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15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34CFC8E4-9870-4BAC-A7D5-831A514A8A1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92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20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41181EE-B8D8-4C4F-847D-4C6852AFAC2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812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25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5E75AEC-5517-409E-9C81-D19DA7B263D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832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2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0244A743-BE3B-4DCF-801A-568103CAD8B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853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34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0756FDE-D39F-455B-BA5C-48215B6715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873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3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387F9DE2-92BA-4DFE-9D9E-16BCE54A928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894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94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D505AEB2-A35E-408D-963F-4F250C87E42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027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75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4873EC0C-6F7C-4664-B7D6-E3BA170D387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78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9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29125BF6-4214-4FB7-AF1F-7CBB7A69952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150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DD437F1-0282-4364-A2C0-B5EABE2F33A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170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09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4F3264D-C27A-4A29-9857-A7095BE5427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E27DFF98-FF58-4E33-B9BA-5DD4F3243A5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F39BF-7463-42C6-96E1-F7C408A1DD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45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7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88EF2A9C-474A-415D-8EA2-9AA0EB2768E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0E3B356-ABF4-4568-9D61-65313C07830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48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F95D85CB-1824-4816-8CB8-32E7C1F49F9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45C79AA-A363-4F96-B61A-8C7932D3F76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30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E68ACDA2-29D6-4AF3-845B-548BF213657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50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5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F0C6878D-B171-4309-9AAC-550D7888123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19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F1D63447-2E06-406D-A166-51F77D99907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71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1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4A98C284-6A42-4A2B-BADB-F721BA5CFC8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F39BF-7463-42C6-96E1-F7C408A1DD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06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65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5492CF78-4E94-4FBB-ADB6-FBB1AE008A3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27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707" name="灯片编号占位符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974E6E8E-0CC5-43F2-A6CE-A6ADC7EDAABD}" type="slidenum">
              <a:rPr lang="zh-CN" altLang="en-US" sz="1200"/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47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755" name="灯片编号占位符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81A86A4E-91D8-41E2-84F2-958384FC50C8}" type="slidenum">
              <a:rPr lang="zh-CN" altLang="en-US" sz="1200"/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68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03" name="灯片编号占位符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10F36BDB-E9E0-409B-8C90-BEF2EE0AEBD6}" type="slidenum">
              <a:rPr lang="zh-CN" altLang="en-US" sz="1200"/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88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51" name="灯片编号占位符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6BAD5B10-737E-417F-A57D-2107028AEA3B}" type="slidenum">
              <a:rPr lang="zh-CN" altLang="en-US" sz="1200"/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08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899" name="灯片编号占位符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26058553-068D-4C46-AA90-4A7AF51CC0D2}" type="slidenum">
              <a:rPr lang="zh-CN" altLang="en-US" sz="1200"/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29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47" name="灯片编号占位符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234C6687-DA05-419A-BC9C-72048561E742}" type="slidenum">
              <a:rPr lang="zh-CN" altLang="en-US" sz="1200"/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49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995" name="灯片编号占位符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0EAE10AC-8EF2-4BA2-AC86-D5B02C57E5E7}" type="slidenum">
              <a:rPr lang="zh-CN" altLang="en-US" sz="1200"/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40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DF6753E3-2384-4D6B-BBA7-2B6EAA293FA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70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0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B428EB4-EA59-43CA-AE33-BFCC0EC2035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09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0B6B4178-A5E8-487B-B25A-288A0300518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911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13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D2197FAD-E41F-4C4F-9CB1-5C15A5946BC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931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1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34F52A6B-D7B8-4E21-814D-3D28E07A31E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952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2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4E09821-CB5E-4764-94B3-C635D15F148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972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28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831BDDC6-137B-4DD4-BE8A-BC5A662B102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993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33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11EB4C5-D54A-4E4F-91F2-69EA3357AE8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13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37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0EFF0A04-18E3-4F7C-9A44-4B87869A758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34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42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F7E8F7AB-037A-4039-8FFA-6881B360890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54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47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6C6A050-663E-4DB4-B62C-882833A14D2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8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36B7BFD3-EF2E-4411-BEA0-4E238351914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75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52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3858B95-BE1F-4293-81B5-6DD4C55B865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F39BF-7463-42C6-96E1-F7C408A1DD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187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7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23E4C841-FC36-4C47-AE35-8E7A8E9064D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08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8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F39DAB9-E575-44A2-B524-951D3F409EA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331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2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1B8A92E-1E1D-4B06-98D5-026A73DF786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351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17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7913ED1-A37E-4328-B279-E458064720A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474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45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0640EE1-B073-4794-A03B-0119270EBEF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49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F154075-7382-4D7D-A7B3-CCB051C2B4D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515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55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38922C06-44BD-48F9-A399-13C53F46BD5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536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0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4320791-ACC3-441D-B20E-8683C4624A1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2"/>
          <p:cNvSpPr>
            <a:spLocks noChangeArrowheads="1"/>
          </p:cNvSpPr>
          <p:nvPr userDrawn="1"/>
        </p:nvSpPr>
        <p:spPr bwMode="gray">
          <a:xfrm>
            <a:off x="0" y="2819400"/>
            <a:ext cx="9144000" cy="1066800"/>
          </a:xfrm>
          <a:prstGeom prst="rect">
            <a:avLst/>
          </a:prstGeom>
          <a:gradFill rotWithShape="1">
            <a:gsLst>
              <a:gs pos="0">
                <a:srgbClr val="3191D3"/>
              </a:gs>
              <a:gs pos="100000">
                <a:srgbClr val="174362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Line 27"/>
          <p:cNvSpPr>
            <a:spLocks noChangeShapeType="1"/>
          </p:cNvSpPr>
          <p:nvPr userDrawn="1"/>
        </p:nvSpPr>
        <p:spPr bwMode="auto">
          <a:xfrm>
            <a:off x="0" y="2590800"/>
            <a:ext cx="9144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Rectangle 29"/>
          <p:cNvSpPr>
            <a:spLocks noChangeArrowheads="1"/>
          </p:cNvSpPr>
          <p:nvPr userDrawn="1"/>
        </p:nvSpPr>
        <p:spPr bwMode="gray">
          <a:xfrm>
            <a:off x="0" y="0"/>
            <a:ext cx="9142413" cy="1447800"/>
          </a:xfrm>
          <a:prstGeom prst="rect">
            <a:avLst/>
          </a:prstGeom>
          <a:gradFill rotWithShape="1">
            <a:gsLst>
              <a:gs pos="0">
                <a:srgbClr val="81CFEB">
                  <a:alpha val="18999"/>
                </a:srgbClr>
              </a:gs>
              <a:gs pos="100000">
                <a:srgbClr val="FFFFFF"/>
              </a:gs>
            </a:gsLst>
            <a:lin ang="5400000" scaled="1"/>
          </a:gradFill>
          <a:ln w="0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33"/>
          <p:cNvSpPr>
            <a:spLocks noChangeArrowheads="1"/>
          </p:cNvSpPr>
          <p:nvPr userDrawn="1"/>
        </p:nvSpPr>
        <p:spPr bwMode="auto">
          <a:xfrm>
            <a:off x="0" y="1295400"/>
            <a:ext cx="9144000" cy="1524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9" name="Line 34"/>
          <p:cNvSpPr>
            <a:spLocks noChangeShapeType="1"/>
          </p:cNvSpPr>
          <p:nvPr userDrawn="1"/>
        </p:nvSpPr>
        <p:spPr bwMode="auto">
          <a:xfrm>
            <a:off x="0" y="2590800"/>
            <a:ext cx="9144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Group 8"/>
          <p:cNvGrpSpPr/>
          <p:nvPr userDrawn="1"/>
        </p:nvGrpSpPr>
        <p:grpSpPr bwMode="auto">
          <a:xfrm>
            <a:off x="1371600" y="990600"/>
            <a:ext cx="6472238" cy="1219200"/>
            <a:chOff x="2520" y="2025"/>
            <a:chExt cx="6450" cy="1215"/>
          </a:xfrm>
        </p:grpSpPr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60" y="2181"/>
              <a:ext cx="5010" cy="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20" y="2025"/>
              <a:ext cx="1260" cy="1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971800"/>
            <a:ext cx="7772400" cy="685800"/>
          </a:xfrm>
        </p:spPr>
        <p:txBody>
          <a:bodyPr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267200"/>
            <a:ext cx="6400800" cy="762000"/>
          </a:xfrm>
        </p:spPr>
        <p:txBody>
          <a:bodyPr/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192844-AB00-403B-B96F-2AE56E84950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A09895-8EFA-4DCC-9666-6DC2DA1610D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91350" y="152400"/>
            <a:ext cx="2000250" cy="5867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90600" y="152400"/>
            <a:ext cx="5848350" cy="5867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A36302-BBB5-4738-A1EF-8D16969D1AA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6096000" cy="381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90600" y="838200"/>
            <a:ext cx="39243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67300" y="838200"/>
            <a:ext cx="39243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647B01-E8E2-42EB-86E8-9D6155EA5BF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772400" cy="533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800" y="1143000"/>
            <a:ext cx="7772400" cy="5029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9840DE-A0A1-4A4F-98D7-AB09E1D45C7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0ECB72-B324-458E-9680-4300273D482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90600" y="838200"/>
            <a:ext cx="39243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67300" y="838200"/>
            <a:ext cx="39243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DE8F0D-63A9-4772-B145-ABEF94D3048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873EB9-DD11-4C5B-ADF3-E1A89D9D4E8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76F182-474D-4EB5-94FF-7EBEA8BCA1E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F2873-C762-45F8-8A17-6DEF6AD20C3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0BEF2F-E6BF-48A9-AF49-6E705F6012C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83A295-E863-48E8-9F6A-20A54AA2562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3"/>
          <p:cNvSpPr>
            <a:spLocks noChangeArrowheads="1"/>
          </p:cNvSpPr>
          <p:nvPr/>
        </p:nvSpPr>
        <p:spPr bwMode="gray">
          <a:xfrm>
            <a:off x="838200" y="685800"/>
            <a:ext cx="8305800" cy="5562600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0"/>
            <a:ext cx="8229600" cy="5334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72200"/>
            <a:ext cx="2286000" cy="5492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defRPr sz="1600" b="1"/>
            </a:lvl1pPr>
          </a:lstStyle>
          <a:p>
            <a:fld id="{BF33F50A-D0FF-4B1C-9226-124750BB26C8}" type="slidenum">
              <a:rPr lang="en-US" altLang="zh-CN"/>
            </a:fld>
            <a:endParaRPr lang="en-US" altLang="zh-CN"/>
          </a:p>
        </p:txBody>
      </p:sp>
      <p:sp>
        <p:nvSpPr>
          <p:cNvPr id="1029" name="Rectangle 13"/>
          <p:cNvSpPr>
            <a:spLocks noChangeArrowheads="1"/>
          </p:cNvSpPr>
          <p:nvPr/>
        </p:nvSpPr>
        <p:spPr bwMode="gray">
          <a:xfrm>
            <a:off x="0" y="0"/>
            <a:ext cx="9144000" cy="838200"/>
          </a:xfrm>
          <a:prstGeom prst="rect">
            <a:avLst/>
          </a:prstGeom>
          <a:solidFill>
            <a:schemeClr val="accent1"/>
          </a:solidFill>
          <a:ln w="0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0"/>
            <a:ext cx="82296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1" name="Rectangle 26"/>
          <p:cNvSpPr>
            <a:spLocks noChangeArrowheads="1"/>
          </p:cNvSpPr>
          <p:nvPr/>
        </p:nvSpPr>
        <p:spPr bwMode="gray">
          <a:xfrm>
            <a:off x="165100" y="0"/>
            <a:ext cx="152400" cy="6875463"/>
          </a:xfrm>
          <a:prstGeom prst="rect">
            <a:avLst/>
          </a:prstGeom>
          <a:solidFill>
            <a:srgbClr val="4A9ACC">
              <a:alpha val="79999"/>
            </a:srgbClr>
          </a:solidFill>
          <a:ln w="2857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2" name="Rectangle 29"/>
          <p:cNvSpPr>
            <a:spLocks noChangeArrowheads="1"/>
          </p:cNvSpPr>
          <p:nvPr/>
        </p:nvSpPr>
        <p:spPr bwMode="gray">
          <a:xfrm>
            <a:off x="304800" y="0"/>
            <a:ext cx="144463" cy="6875463"/>
          </a:xfrm>
          <a:prstGeom prst="rect">
            <a:avLst/>
          </a:prstGeom>
          <a:solidFill>
            <a:srgbClr val="4A9ACC">
              <a:alpha val="54117"/>
            </a:srgbClr>
          </a:solidFill>
          <a:ln w="2857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3" name="Rectangle 27"/>
          <p:cNvSpPr>
            <a:spLocks noChangeArrowheads="1"/>
          </p:cNvSpPr>
          <p:nvPr/>
        </p:nvSpPr>
        <p:spPr bwMode="gray">
          <a:xfrm>
            <a:off x="-12700" y="0"/>
            <a:ext cx="179388" cy="6875463"/>
          </a:xfrm>
          <a:prstGeom prst="rect">
            <a:avLst/>
          </a:prstGeom>
          <a:gradFill rotWithShape="1">
            <a:gsLst>
              <a:gs pos="0">
                <a:srgbClr val="152C3A"/>
              </a:gs>
              <a:gs pos="100000">
                <a:srgbClr val="4A9ACC"/>
              </a:gs>
            </a:gsLst>
            <a:lin ang="18900000" scaled="1"/>
          </a:gradFill>
          <a:ln w="2857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华文中宋" panose="02010600040101010101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  <a:cs typeface="华文中宋" panose="02010600040101010101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  <a:cs typeface="华文中宋" panose="02010600040101010101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  <a:cs typeface="华文中宋" panose="02010600040101010101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  <a:cs typeface="华文中宋" panose="0201060004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SzPct val="80000"/>
        <a:buFont typeface="Wingdings" panose="05000000000000000000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SzPct val="85000"/>
        <a:buFont typeface="Arial" panose="020B0604020202020204" pitchFamily="34" charset="0"/>
        <a:buChar char="►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emf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vmlDrawing" Target="../drawings/vmlDrawing3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oleObject" Target="../embeddings/oleObject40.bin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vmlDrawing" Target="../drawings/vmlDrawing3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oleObject" Target="../embeddings/oleObject41.bin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vmlDrawing" Target="../drawings/vmlDrawing3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1" Type="http://schemas.openxmlformats.org/officeDocument/2006/relationships/oleObject" Target="../embeddings/oleObject42.bin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5.xml"/><Relationship Id="rId5" Type="http://schemas.openxmlformats.org/officeDocument/2006/relationships/vmlDrawing" Target="../drawings/vmlDrawing39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" Type="http://schemas.openxmlformats.org/officeDocument/2006/relationships/image" Target="../media/image54.emf"/><Relationship Id="rId1" Type="http://schemas.openxmlformats.org/officeDocument/2006/relationships/oleObject" Target="../embeddings/oleObject43.bin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8.xml"/><Relationship Id="rId5" Type="http://schemas.openxmlformats.org/officeDocument/2006/relationships/vmlDrawing" Target="../drawings/vmlDrawing40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2" Type="http://schemas.openxmlformats.org/officeDocument/2006/relationships/image" Target="../media/image55.emf"/><Relationship Id="rId1" Type="http://schemas.openxmlformats.org/officeDocument/2006/relationships/oleObject" Target="../embeddings/oleObject44.bin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9.xml"/><Relationship Id="rId5" Type="http://schemas.openxmlformats.org/officeDocument/2006/relationships/vmlDrawing" Target="../drawings/vmlDrawing4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.xml"/><Relationship Id="rId2" Type="http://schemas.openxmlformats.org/officeDocument/2006/relationships/image" Target="../media/image55.emf"/><Relationship Id="rId1" Type="http://schemas.openxmlformats.org/officeDocument/2006/relationships/oleObject" Target="../embeddings/oleObject45.bin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1.xml"/><Relationship Id="rId6" Type="http://schemas.openxmlformats.org/officeDocument/2006/relationships/vmlDrawing" Target="../drawings/vmlDrawing42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Relationship Id="rId3" Type="http://schemas.openxmlformats.org/officeDocument/2006/relationships/image" Target="../media/image57.png"/><Relationship Id="rId2" Type="http://schemas.openxmlformats.org/officeDocument/2006/relationships/image" Target="../media/image56.emf"/><Relationship Id="rId1" Type="http://schemas.openxmlformats.org/officeDocument/2006/relationships/oleObject" Target="../embeddings/oleObject46.bin"/></Relationships>
</file>

<file path=ppt/slides/_rels/slide14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3.v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1.xml"/><Relationship Id="rId6" Type="http://schemas.openxmlformats.org/officeDocument/2006/relationships/image" Target="../media/image60.e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59.emf"/><Relationship Id="rId3" Type="http://schemas.openxmlformats.org/officeDocument/2006/relationships/oleObject" Target="../embeddings/oleObject48.bin"/><Relationship Id="rId2" Type="http://schemas.openxmlformats.org/officeDocument/2006/relationships/image" Target="../media/image58.emf"/><Relationship Id="rId10" Type="http://schemas.openxmlformats.org/officeDocument/2006/relationships/notesSlide" Target="../notesSlides/notesSlide142.xml"/><Relationship Id="rId1" Type="http://schemas.openxmlformats.org/officeDocument/2006/relationships/oleObject" Target="../embeddings/oleObject47.bin"/></Relationships>
</file>

<file path=ppt/slides/_rels/slide1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vmlDrawing" Target="../drawings/vmlDrawing44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.xml"/><Relationship Id="rId2" Type="http://schemas.openxmlformats.org/officeDocument/2006/relationships/image" Target="../media/image60.emf"/><Relationship Id="rId1" Type="http://schemas.openxmlformats.org/officeDocument/2006/relationships/oleObject" Target="../embeddings/oleObject50.bin"/></Relationships>
</file>

<file path=ppt/slides/_rels/slide1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vmlDrawing" Target="../drawings/vmlDrawing45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.xml"/><Relationship Id="rId2" Type="http://schemas.openxmlformats.org/officeDocument/2006/relationships/image" Target="../media/image60.emf"/><Relationship Id="rId1" Type="http://schemas.openxmlformats.org/officeDocument/2006/relationships/oleObject" Target="../embeddings/oleObject51.bin"/></Relationships>
</file>

<file path=ppt/slides/_rels/slide1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5.xml"/><Relationship Id="rId5" Type="http://schemas.openxmlformats.org/officeDocument/2006/relationships/vmlDrawing" Target="../drawings/vmlDrawing46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.xml"/><Relationship Id="rId2" Type="http://schemas.openxmlformats.org/officeDocument/2006/relationships/image" Target="../media/image59.emf"/><Relationship Id="rId1" Type="http://schemas.openxmlformats.org/officeDocument/2006/relationships/oleObject" Target="../embeddings/oleObject52.bin"/></Relationships>
</file>

<file path=ppt/slides/_rels/slide1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5.xml"/><Relationship Id="rId7" Type="http://schemas.openxmlformats.org/officeDocument/2006/relationships/image" Target="../media/image64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57.png"/><Relationship Id="rId2" Type="http://schemas.openxmlformats.org/officeDocument/2006/relationships/image" Target="../media/image56.emf"/><Relationship Id="rId11" Type="http://schemas.openxmlformats.org/officeDocument/2006/relationships/notesSlide" Target="../notesSlides/notesSlide146.xml"/><Relationship Id="rId10" Type="http://schemas.openxmlformats.org/officeDocument/2006/relationships/vmlDrawing" Target="../drawings/vmlDrawing47.vml"/><Relationship Id="rId1" Type="http://schemas.openxmlformats.org/officeDocument/2006/relationships/oleObject" Target="../embeddings/oleObject53.bin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1" Type="http://schemas.openxmlformats.org/officeDocument/2006/relationships/oleObject" Target="../embeddings/oleObject3.bin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vmlDrawing" Target="../drawings/vmlDrawing48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2" Type="http://schemas.openxmlformats.org/officeDocument/2006/relationships/image" Target="../media/image65.emf"/><Relationship Id="rId1" Type="http://schemas.openxmlformats.org/officeDocument/2006/relationships/oleObject" Target="../embeddings/oleObject54.bin"/></Relationships>
</file>

<file path=ppt/slides/_rels/slide1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9.xml"/><Relationship Id="rId5" Type="http://schemas.openxmlformats.org/officeDocument/2006/relationships/vmlDrawing" Target="../drawings/vmlDrawing49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2" Type="http://schemas.openxmlformats.org/officeDocument/2006/relationships/image" Target="../media/image66.emf"/><Relationship Id="rId1" Type="http://schemas.openxmlformats.org/officeDocument/2006/relationships/oleObject" Target="../embeddings/oleObject55.bin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3.xml"/><Relationship Id="rId6" Type="http://schemas.openxmlformats.org/officeDocument/2006/relationships/vmlDrawing" Target="../drawings/vmlDrawing50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emf"/><Relationship Id="rId3" Type="http://schemas.openxmlformats.org/officeDocument/2006/relationships/oleObject" Target="../embeddings/oleObject57.bin"/><Relationship Id="rId2" Type="http://schemas.openxmlformats.org/officeDocument/2006/relationships/image" Target="../media/image67.emf"/><Relationship Id="rId1" Type="http://schemas.openxmlformats.org/officeDocument/2006/relationships/oleObject" Target="../embeddings/oleObject56.bin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vmlDrawing" Target="../drawings/vmlDrawing5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1" Type="http://schemas.openxmlformats.org/officeDocument/2006/relationships/oleObject" Target="../embeddings/oleObject58.bin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vmlDrawing" Target="../drawings/vmlDrawing5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1" Type="http://schemas.openxmlformats.org/officeDocument/2006/relationships/oleObject" Target="../embeddings/oleObject59.bin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vmlDrawing" Target="../drawings/vmlDrawing5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emf"/><Relationship Id="rId1" Type="http://schemas.openxmlformats.org/officeDocument/2006/relationships/oleObject" Target="../embeddings/oleObject60.bin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1" Type="http://schemas.openxmlformats.org/officeDocument/2006/relationships/oleObject" Target="../embeddings/oleObject4.bin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1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1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1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1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e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6.emf"/><Relationship Id="rId1" Type="http://schemas.openxmlformats.org/officeDocument/2006/relationships/oleObject" Target="../embeddings/oleObject9.bin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1" Type="http://schemas.openxmlformats.org/officeDocument/2006/relationships/oleObject" Target="../embeddings/oleObject11.bin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1" Type="http://schemas.openxmlformats.org/officeDocument/2006/relationships/oleObject" Target="../embeddings/oleObject12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e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13.emf"/><Relationship Id="rId1" Type="http://schemas.openxmlformats.org/officeDocument/2006/relationships/oleObject" Target="../embeddings/oleObject13.bin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1" Type="http://schemas.openxmlformats.org/officeDocument/2006/relationships/oleObject" Target="../embeddings/oleObject15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vmlDrawing" Target="../drawings/vmlDrawing1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oleObject" Target="../embeddings/oleObject16.bin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7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1" Type="http://schemas.openxmlformats.org/officeDocument/2006/relationships/oleObject" Target="../embeddings/oleObject18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1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1" Type="http://schemas.openxmlformats.org/officeDocument/2006/relationships/oleObject" Target="../embeddings/oleObject19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20.bin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1" Type="http://schemas.openxmlformats.org/officeDocument/2006/relationships/oleObject" Target="../embeddings/oleObject21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4.xml"/><Relationship Id="rId8" Type="http://schemas.openxmlformats.org/officeDocument/2006/relationships/vmlDrawing" Target="../drawings/vmlDrawing20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1.w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30.wmf"/><Relationship Id="rId1" Type="http://schemas.openxmlformats.org/officeDocument/2006/relationships/oleObject" Target="../embeddings/oleObject22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2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oleObject" Target="../embeddings/oleObject26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vmlDrawing" Target="../drawings/vmlDrawing2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1" Type="http://schemas.openxmlformats.org/officeDocument/2006/relationships/oleObject" Target="../embeddings/oleObject27.bin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" Target="slide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vmlDrawing" Target="../drawings/vmlDrawing2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1" Type="http://schemas.openxmlformats.org/officeDocument/2006/relationships/oleObject" Target="../embeddings/oleObject28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vmlDrawing" Target="../drawings/vmlDrawing2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1" Type="http://schemas.openxmlformats.org/officeDocument/2006/relationships/oleObject" Target="../embeddings/oleObject29.bin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vmlDrawing" Target="../drawings/vmlDrawing2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1" Type="http://schemas.openxmlformats.org/officeDocument/2006/relationships/oleObject" Target="../embeddings/oleObject30.bin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vmlDrawing" Target="../drawings/vmlDrawing2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1" Type="http://schemas.openxmlformats.org/officeDocument/2006/relationships/oleObject" Target="../embeddings/oleObject31.bin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vmlDrawing" Target="../drawings/vmlDrawing2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1" Type="http://schemas.openxmlformats.org/officeDocument/2006/relationships/oleObject" Target="../embeddings/oleObject32.bin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vmlDrawing" Target="../drawings/vmlDrawing2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1" Type="http://schemas.openxmlformats.org/officeDocument/2006/relationships/oleObject" Target="../embeddings/oleObject33.bin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5.xml"/><Relationship Id="rId5" Type="http://schemas.openxmlformats.org/officeDocument/2006/relationships/vmlDrawing" Target="../drawings/vmlDrawing30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emf"/><Relationship Id="rId2" Type="http://schemas.openxmlformats.org/officeDocument/2006/relationships/oleObject" Target="../embeddings/oleObject34.bin"/><Relationship Id="rId1" Type="http://schemas.openxmlformats.org/officeDocument/2006/relationships/image" Target="../media/image42.jpeg"/></Relationships>
</file>

<file path=ppt/slides/_rels/slide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6.xml"/><Relationship Id="rId5" Type="http://schemas.openxmlformats.org/officeDocument/2006/relationships/vmlDrawing" Target="../drawings/vmlDrawing3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emf"/><Relationship Id="rId2" Type="http://schemas.openxmlformats.org/officeDocument/2006/relationships/oleObject" Target="../embeddings/oleObject35.bin"/><Relationship Id="rId1" Type="http://schemas.openxmlformats.org/officeDocument/2006/relationships/image" Target="../media/image43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vmlDrawing" Target="../drawings/vmlDrawing3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1" Type="http://schemas.openxmlformats.org/officeDocument/2006/relationships/oleObject" Target="../embeddings/oleObject36.bin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vmlDrawing" Target="../drawings/vmlDrawing3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1" Type="http://schemas.openxmlformats.org/officeDocument/2006/relationships/oleObject" Target="../embeddings/oleObject37.bin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e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vmlDrawing" Target="../drawings/vmlDrawing3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emf"/><Relationship Id="rId1" Type="http://schemas.openxmlformats.org/officeDocument/2006/relationships/oleObject" Target="../embeddings/oleObject38.bin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3.xml"/><Relationship Id="rId5" Type="http://schemas.openxmlformats.org/officeDocument/2006/relationships/vmlDrawing" Target="../drawings/vmlDrawing35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emf"/><Relationship Id="rId2" Type="http://schemas.openxmlformats.org/officeDocument/2006/relationships/oleObject" Target="../embeddings/oleObject39.bin"/><Relationship Id="rId1" Type="http://schemas.openxmlformats.org/officeDocument/2006/relationships/image" Target="../media/image45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419600"/>
            <a:ext cx="5715000" cy="14478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 sz="2800">
                <a:latin typeface="华文仿宋" panose="02010600040101010101" pitchFamily="2" charset="-122"/>
                <a:ea typeface="华文仿宋" panose="02010600040101010101" pitchFamily="2" charset="-122"/>
              </a:rPr>
              <a:t>雷艳静</a:t>
            </a:r>
            <a:r>
              <a:rPr kumimoji="0" lang="en-US" altLang="zh-CN" sz="2800">
                <a:latin typeface="华文仿宋" panose="02010600040101010101" pitchFamily="2" charset="-122"/>
                <a:ea typeface="华文仿宋" panose="02010600040101010101" pitchFamily="2" charset="-122"/>
              </a:rPr>
              <a:t> 13588380260</a:t>
            </a:r>
            <a:endParaRPr kumimoji="0" lang="zh-CN" altLang="en-US" sz="280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sz="2800">
                <a:latin typeface="华文仿宋" panose="02010600040101010101" pitchFamily="2" charset="-122"/>
                <a:ea typeface="华文仿宋" panose="02010600040101010101" pitchFamily="2" charset="-122"/>
              </a:rPr>
              <a:t>浙江工业大学计算机学院</a:t>
            </a:r>
            <a:endParaRPr kumimoji="0" lang="en-US" altLang="zh-CN" sz="28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" name="WordArt 7"/>
          <p:cNvSpPr>
            <a:spLocks noChangeArrowheads="1" noChangeShapeType="1" noTextEdit="1"/>
          </p:cNvSpPr>
          <p:nvPr/>
        </p:nvSpPr>
        <p:spPr bwMode="gray">
          <a:xfrm>
            <a:off x="837565" y="2895600"/>
            <a:ext cx="7539990" cy="899795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zh-CN" altLang="en-US" sz="3600" b="1" kern="10" cap="all" dirty="0">
                <a:ln w="9000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latin typeface="Arial Black" panose="020B0A04020102020204"/>
                <a:ea typeface="宋体" panose="02010600030101010101" pitchFamily="2" charset="-122"/>
              </a:rPr>
              <a:t>第</a:t>
            </a:r>
            <a:r>
              <a:rPr lang="en-US" altLang="zh-CN" sz="3600" b="1" kern="10" cap="all" dirty="0">
                <a:ln w="9000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latin typeface="Arial Black" panose="020B0A04020102020204"/>
                <a:ea typeface="宋体" panose="02010600030101010101" pitchFamily="2" charset="-122"/>
              </a:rPr>
              <a:t>7</a:t>
            </a:r>
            <a:r>
              <a:rPr lang="zh-CN" altLang="en-US" sz="3600" b="1" kern="10" cap="all" dirty="0">
                <a:ln w="9000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latin typeface="Arial Black" panose="020B0A04020102020204"/>
                <a:ea typeface="宋体" panose="02010600030101010101" pitchFamily="2" charset="-122"/>
              </a:rPr>
              <a:t>讲</a:t>
            </a:r>
            <a:r>
              <a:rPr lang="en-US" altLang="zh-CN" sz="3600" b="1" kern="10" cap="all" dirty="0">
                <a:ln w="9000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latin typeface="Arial Black" panose="020B0A04020102020204"/>
                <a:ea typeface="宋体" panose="02010600030101010101" pitchFamily="2" charset="-122"/>
              </a:rPr>
              <a:t> </a:t>
            </a:r>
            <a:r>
              <a:rPr lang="zh-CN" altLang="en-US" sz="3600" b="1" kern="10" cap="all" dirty="0">
                <a:ln w="9000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latin typeface="Arial Black" panose="020B0A04020102020204"/>
                <a:ea typeface="宋体" panose="02010600030101010101" pitchFamily="2" charset="-122"/>
              </a:rPr>
              <a:t>定时</a:t>
            </a:r>
            <a:r>
              <a:rPr lang="en-US" altLang="zh-CN" sz="3600" b="1" kern="10" cap="all" dirty="0">
                <a:ln w="9000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latin typeface="Arial Black" panose="020B0A04020102020204"/>
                <a:ea typeface="宋体" panose="02010600030101010101" pitchFamily="2" charset="-122"/>
              </a:rPr>
              <a:t>/</a:t>
            </a:r>
            <a:r>
              <a:rPr lang="zh-CN" altLang="en-US" sz="3600" b="1" kern="10" cap="all" dirty="0">
                <a:ln w="9000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latin typeface="Arial Black" panose="020B0A04020102020204"/>
                <a:ea typeface="宋体" panose="02010600030101010101" pitchFamily="2" charset="-122"/>
              </a:rPr>
              <a:t>计数技术</a:t>
            </a:r>
            <a:endParaRPr lang="zh-CN" altLang="en-US" sz="3600" b="1" kern="10" cap="all" dirty="0">
              <a:ln w="9000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latin typeface="Arial Black" panose="020B0A04020102020204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4050" y="2967038"/>
            <a:ext cx="184150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zh-CN" altLang="en-US" sz="54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8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3DA7A75-7692-4D3B-AB4B-F200A3513FE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647900"/>
            <a:ext cx="8229600" cy="2448099"/>
          </a:xfrm>
        </p:spPr>
        <p:txBody>
          <a:bodyPr/>
          <a:lstStyle/>
          <a:p>
            <a:pPr lvl="1">
              <a:spcBef>
                <a:spcPts val="60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600" b="1" dirty="0"/>
              <a:t>片选信号</a:t>
            </a:r>
            <a:r>
              <a:rPr kumimoji="0" lang="en-US" altLang="zh-CN" sz="2600" b="1" dirty="0"/>
              <a:t>CS</a:t>
            </a:r>
            <a:endParaRPr kumimoji="0" lang="en-US" altLang="zh-CN" sz="2600" b="1" baseline="-25000" dirty="0"/>
          </a:p>
          <a:p>
            <a:pPr lvl="2">
              <a:spcBef>
                <a:spcPct val="0"/>
              </a:spcBef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 dirty="0"/>
              <a:t>输入信号，低有效，由</a:t>
            </a:r>
            <a:r>
              <a:rPr kumimoji="0" lang="en-US" altLang="zh-CN" sz="2200" dirty="0"/>
              <a:t>CPU</a:t>
            </a:r>
            <a:r>
              <a:rPr kumimoji="0" lang="zh-CN" altLang="en-US" sz="2200" dirty="0"/>
              <a:t>输出的地址线译码产生。</a:t>
            </a:r>
            <a:endParaRPr kumimoji="0" lang="en-US" altLang="zh-CN" dirty="0"/>
          </a:p>
          <a:p>
            <a:pPr lvl="1">
              <a:spcBef>
                <a:spcPts val="300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600" b="1" dirty="0"/>
              <a:t>读写信号</a:t>
            </a:r>
            <a:r>
              <a:rPr kumimoji="0" lang="en-US" altLang="zh-CN" sz="2600" b="1" dirty="0"/>
              <a:t>RD</a:t>
            </a:r>
            <a:r>
              <a:rPr kumimoji="0" lang="zh-CN" altLang="en-US" sz="2600" b="1" dirty="0"/>
              <a:t>和</a:t>
            </a:r>
            <a:r>
              <a:rPr kumimoji="0" lang="en-US" altLang="zh-CN" sz="2600" b="1" dirty="0"/>
              <a:t>WR</a:t>
            </a:r>
            <a:endParaRPr kumimoji="0" lang="en-US" altLang="zh-CN" sz="2600" dirty="0"/>
          </a:p>
          <a:p>
            <a:pPr lvl="2">
              <a:spcBef>
                <a:spcPct val="0"/>
              </a:spcBef>
              <a:spcAft>
                <a:spcPts val="9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 dirty="0"/>
              <a:t>输入信号，低有效。分别连接系统总线的</a:t>
            </a:r>
            <a:r>
              <a:rPr kumimoji="0" lang="en-US" altLang="zh-CN" sz="2200" dirty="0"/>
              <a:t>IOR</a:t>
            </a:r>
            <a:r>
              <a:rPr kumimoji="0" lang="zh-CN" altLang="en-US" sz="2200" dirty="0"/>
              <a:t>和</a:t>
            </a:r>
            <a:r>
              <a:rPr kumimoji="0" lang="en-US" altLang="zh-CN" sz="2200" dirty="0"/>
              <a:t>IOW</a:t>
            </a:r>
            <a:r>
              <a:rPr kumimoji="0" lang="zh-CN" altLang="en-US" sz="2200" dirty="0"/>
              <a:t>。</a:t>
            </a:r>
            <a:endParaRPr kumimoji="0" lang="en-US" altLang="zh-CN" sz="2200" dirty="0"/>
          </a:p>
        </p:txBody>
      </p:sp>
      <p:sp>
        <p:nvSpPr>
          <p:cNvPr id="4505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80CA6D-3F61-48DB-A3A6-38D10EC96532}" type="slidenum">
              <a:rPr lang="en-US" altLang="zh-CN"/>
            </a:fld>
            <a:endParaRPr lang="en-US" altLang="zh-CN"/>
          </a:p>
        </p:txBody>
      </p:sp>
      <p:cxnSp>
        <p:nvCxnSpPr>
          <p:cNvPr id="6" name="直接连接符 5"/>
          <p:cNvCxnSpPr/>
          <p:nvPr/>
        </p:nvCxnSpPr>
        <p:spPr>
          <a:xfrm>
            <a:off x="2576513" y="5038725"/>
            <a:ext cx="395287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352800" y="5038725"/>
            <a:ext cx="468313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611438" y="3703637"/>
            <a:ext cx="360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694488" y="5627687"/>
            <a:ext cx="46831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467600" y="5637212"/>
            <a:ext cx="53975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690371" y="983612"/>
            <a:ext cx="4316979" cy="2971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F4FED54-DFB8-4E62-9651-F1ED593D01F8}" type="slidenum">
              <a:rPr lang="en-US" altLang="zh-CN"/>
            </a:fld>
            <a:endParaRPr lang="en-US" altLang="zh-CN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1219200"/>
            <a:ext cx="83089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d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8153400" cy="495300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en-US" altLang="zh-CN" sz="2400" dirty="0"/>
              <a:t>SP/EN</a:t>
            </a:r>
            <a:r>
              <a:rPr kumimoji="0" lang="zh-CN" altLang="en-US" sz="2400" dirty="0"/>
              <a:t>用于区分主从片。</a:t>
            </a:r>
            <a:endParaRPr kumimoji="0" lang="zh-CN" altLang="en-US" sz="2400" dirty="0"/>
          </a:p>
          <a:p>
            <a:pPr marL="0" indent="0">
              <a:lnSpc>
                <a:spcPct val="110000"/>
              </a:lnSpc>
              <a:spcBef>
                <a:spcPct val="0"/>
              </a:spcBef>
              <a:spcAft>
                <a:spcPts val="1800"/>
              </a:spcAft>
              <a:buClrTx/>
              <a:buSzPct val="95000"/>
              <a:buNone/>
            </a:pPr>
            <a:r>
              <a:rPr kumimoji="0" lang="zh-CN" altLang="en-US" sz="2400" dirty="0"/>
              <a:t>    高为主片，低为从片。</a:t>
            </a:r>
            <a:endParaRPr kumimoji="0" lang="en-US" altLang="zh-CN" sz="2400" dirty="0"/>
          </a:p>
          <a:p>
            <a:pPr>
              <a:lnSpc>
                <a:spcPct val="110000"/>
              </a:lnSpc>
              <a:spcBef>
                <a:spcPct val="0"/>
              </a:spcBef>
              <a:spcAft>
                <a:spcPts val="180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zh-CN" altLang="en-US" sz="2400" dirty="0"/>
              <a:t>主</a:t>
            </a:r>
            <a:r>
              <a:rPr kumimoji="0" lang="zh-CN" altLang="zh-CN" sz="2400" dirty="0"/>
              <a:t>、</a:t>
            </a:r>
            <a:r>
              <a:rPr kumimoji="0" lang="zh-CN" altLang="en-US" sz="2400" dirty="0"/>
              <a:t>从片通过</a:t>
            </a:r>
            <a:r>
              <a:rPr kumimoji="0" lang="en-US" altLang="zh-CN" sz="2400" dirty="0"/>
              <a:t>CAS</a:t>
            </a:r>
            <a:r>
              <a:rPr kumimoji="0" lang="en-US" altLang="zh-CN" sz="2400" baseline="-25000" dirty="0"/>
              <a:t>2</a:t>
            </a:r>
            <a:r>
              <a:rPr kumimoji="0" lang="en-US" altLang="zh-CN" sz="2400" dirty="0"/>
              <a:t>~CAS</a:t>
            </a:r>
            <a:r>
              <a:rPr kumimoji="0" lang="en-US" altLang="zh-CN" sz="2400" baseline="-25000" dirty="0"/>
              <a:t>0 </a:t>
            </a:r>
            <a:r>
              <a:rPr kumimoji="0" lang="zh-CN" altLang="en-US" sz="2400" dirty="0"/>
              <a:t>互连。主片的</a:t>
            </a:r>
            <a:r>
              <a:rPr kumimoji="0" lang="en-US" altLang="zh-CN" sz="2400" dirty="0"/>
              <a:t>CAS</a:t>
            </a:r>
            <a:r>
              <a:rPr kumimoji="0" lang="en-US" altLang="zh-CN" sz="2400" baseline="-25000" dirty="0"/>
              <a:t>2</a:t>
            </a:r>
            <a:r>
              <a:rPr kumimoji="0" lang="en-US" altLang="zh-CN" sz="2400" dirty="0"/>
              <a:t>~CAS</a:t>
            </a:r>
            <a:r>
              <a:rPr kumimoji="0" lang="en-US" altLang="zh-CN" sz="2400" baseline="-25000" dirty="0"/>
              <a:t>0</a:t>
            </a:r>
            <a:r>
              <a:rPr kumimoji="0" lang="zh-CN" altLang="en-US" sz="2400" dirty="0"/>
              <a:t>为输出，从片的</a:t>
            </a:r>
            <a:r>
              <a:rPr kumimoji="0" lang="en-US" altLang="zh-CN" sz="2400" dirty="0"/>
              <a:t>CAS</a:t>
            </a:r>
            <a:r>
              <a:rPr kumimoji="0" lang="en-US" altLang="zh-CN" sz="2400" baseline="-25000" dirty="0"/>
              <a:t>2</a:t>
            </a:r>
            <a:r>
              <a:rPr kumimoji="0" lang="en-US" altLang="zh-CN" sz="2400" dirty="0"/>
              <a:t>~CAS</a:t>
            </a:r>
            <a:r>
              <a:rPr kumimoji="0" lang="en-US" altLang="zh-CN" sz="2400" baseline="-25000" dirty="0"/>
              <a:t>0 </a:t>
            </a:r>
            <a:r>
              <a:rPr kumimoji="0" lang="zh-CN" altLang="en-US" sz="2400" dirty="0"/>
              <a:t>为输入。</a:t>
            </a:r>
            <a:endParaRPr kumimoji="0" lang="en-US" altLang="zh-CN" sz="2400" dirty="0"/>
          </a:p>
          <a:p>
            <a:pPr lvl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Pct val="95000"/>
              <a:buFont typeface="Wingdings" panose="05000000000000000000" pitchFamily="2" charset="2"/>
              <a:buChar char="Ø"/>
            </a:pPr>
            <a:r>
              <a:rPr kumimoji="0" lang="en-US" altLang="zh-CN" sz="2200" dirty="0"/>
              <a:t>CPU</a:t>
            </a:r>
            <a:r>
              <a:rPr kumimoji="0" lang="zh-CN" altLang="en-US" sz="2200" dirty="0"/>
              <a:t>发出</a:t>
            </a:r>
            <a:r>
              <a:rPr kumimoji="0" lang="zh-CN" altLang="en-US" sz="2200" b="1" u="sng" dirty="0">
                <a:solidFill>
                  <a:srgbClr val="FF0066"/>
                </a:solidFill>
              </a:rPr>
              <a:t>第一个</a:t>
            </a:r>
            <a:r>
              <a:rPr kumimoji="0" lang="en-US" altLang="zh-CN" sz="2200" b="1" u="sng" dirty="0">
                <a:solidFill>
                  <a:srgbClr val="FF0066"/>
                </a:solidFill>
              </a:rPr>
              <a:t>INTA</a:t>
            </a:r>
            <a:r>
              <a:rPr kumimoji="0" lang="zh-CN" altLang="en-US" sz="2200" dirty="0"/>
              <a:t>时，主片使</a:t>
            </a:r>
            <a:r>
              <a:rPr kumimoji="0" lang="en-US" altLang="zh-CN" sz="2200" dirty="0"/>
              <a:t>ISR</a:t>
            </a:r>
            <a:r>
              <a:rPr kumimoji="0" lang="zh-CN" altLang="en-US" sz="2200" dirty="0"/>
              <a:t>相应的位置</a:t>
            </a:r>
            <a:r>
              <a:rPr kumimoji="0" lang="en-US" altLang="zh-CN" sz="2200" dirty="0"/>
              <a:t>1</a:t>
            </a:r>
            <a:r>
              <a:rPr kumimoji="0" lang="zh-CN" altLang="en-US" sz="2200" dirty="0"/>
              <a:t>，使</a:t>
            </a:r>
            <a:r>
              <a:rPr kumimoji="0" lang="en-US" altLang="zh-CN" sz="2200" dirty="0"/>
              <a:t>IRR</a:t>
            </a:r>
            <a:r>
              <a:rPr kumimoji="0" lang="zh-CN" altLang="en-US" sz="2200" dirty="0"/>
              <a:t>的相应位清</a:t>
            </a:r>
            <a:r>
              <a:rPr kumimoji="0" lang="en-US" altLang="zh-CN" sz="2200" dirty="0"/>
              <a:t>0</a:t>
            </a:r>
            <a:r>
              <a:rPr kumimoji="0" lang="zh-CN" altLang="en-US" sz="2200" dirty="0"/>
              <a:t>；并通过</a:t>
            </a:r>
            <a:r>
              <a:rPr kumimoji="0" lang="en-US" altLang="zh-CN" sz="2200" dirty="0"/>
              <a:t>CAS</a:t>
            </a:r>
            <a:r>
              <a:rPr kumimoji="0" lang="en-US" altLang="zh-CN" sz="2200" baseline="-25000" dirty="0"/>
              <a:t>2</a:t>
            </a:r>
            <a:r>
              <a:rPr kumimoji="0" lang="en-US" altLang="zh-CN" sz="2200" dirty="0"/>
              <a:t>~CAS</a:t>
            </a:r>
            <a:r>
              <a:rPr kumimoji="0" lang="en-US" altLang="zh-CN" sz="2200" baseline="-25000" dirty="0"/>
              <a:t>0 </a:t>
            </a:r>
            <a:r>
              <a:rPr kumimoji="0" lang="zh-CN" altLang="en-US" sz="2200" dirty="0"/>
              <a:t>输出一组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从片的编码</a:t>
            </a:r>
            <a:r>
              <a:rPr kumimoji="0" lang="zh-CN" altLang="en-US" sz="2200" dirty="0"/>
              <a:t> </a:t>
            </a:r>
            <a:r>
              <a:rPr kumimoji="0" lang="en-US" altLang="zh-CN" sz="2200" dirty="0"/>
              <a:t>ID</a:t>
            </a:r>
            <a:r>
              <a:rPr kumimoji="0" lang="en-US" altLang="zh-CN" sz="2200" baseline="-25000" dirty="0"/>
              <a:t>2</a:t>
            </a:r>
            <a:r>
              <a:rPr kumimoji="0" lang="en-US" altLang="zh-CN" sz="2200" dirty="0"/>
              <a:t>~ID</a:t>
            </a:r>
            <a:r>
              <a:rPr kumimoji="0" lang="en-US" altLang="zh-CN" sz="2200" baseline="-25000" dirty="0"/>
              <a:t>0</a:t>
            </a:r>
            <a:r>
              <a:rPr kumimoji="0" lang="zh-CN" altLang="en-US" sz="2200" dirty="0"/>
              <a:t>。</a:t>
            </a:r>
            <a:endParaRPr kumimoji="0" lang="en-US" altLang="zh-CN" sz="2200" dirty="0"/>
          </a:p>
          <a:p>
            <a:pPr lvl="1">
              <a:lnSpc>
                <a:spcPct val="110000"/>
              </a:lnSpc>
              <a:spcBef>
                <a:spcPct val="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Char char="Ø"/>
            </a:pPr>
            <a:r>
              <a:rPr kumimoji="0" lang="zh-CN" altLang="en-US" sz="2200" dirty="0"/>
              <a:t>从片收到该编码后，与自身的编码（存放在</a:t>
            </a:r>
            <a:r>
              <a:rPr kumimoji="0" lang="en-US" altLang="zh-CN" sz="2200" dirty="0"/>
              <a:t>ICW</a:t>
            </a:r>
            <a:r>
              <a:rPr kumimoji="0" lang="en-US" altLang="zh-CN" sz="2200" baseline="-25000" dirty="0"/>
              <a:t>3</a:t>
            </a:r>
            <a:r>
              <a:rPr kumimoji="0" lang="zh-CN" altLang="en-US" sz="2200" dirty="0"/>
              <a:t>的</a:t>
            </a:r>
            <a:r>
              <a:rPr kumimoji="0" lang="en-US" altLang="zh-CN" sz="2200" dirty="0"/>
              <a:t>D</a:t>
            </a:r>
            <a:r>
              <a:rPr kumimoji="0" lang="en-US" altLang="zh-CN" sz="2200" baseline="-25000" dirty="0"/>
              <a:t>2</a:t>
            </a:r>
            <a:r>
              <a:rPr kumimoji="0" lang="en-US" altLang="zh-CN" sz="2200" dirty="0"/>
              <a:t>~D</a:t>
            </a:r>
            <a:r>
              <a:rPr kumimoji="0" lang="en-US" altLang="zh-CN" sz="2200" baseline="-25000" dirty="0"/>
              <a:t>0 </a:t>
            </a:r>
            <a:r>
              <a:rPr kumimoji="0" lang="zh-CN" altLang="en-US" sz="2200" dirty="0"/>
              <a:t>中）进行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比较</a:t>
            </a:r>
            <a:r>
              <a:rPr kumimoji="0" lang="zh-CN" altLang="en-US" sz="2200" dirty="0"/>
              <a:t>。若相同，则在</a:t>
            </a:r>
            <a:r>
              <a:rPr kumimoji="0" lang="zh-CN" altLang="en-US" sz="2200" b="1" u="sng" dirty="0">
                <a:solidFill>
                  <a:srgbClr val="FF0066"/>
                </a:solidFill>
              </a:rPr>
              <a:t>第二个</a:t>
            </a:r>
            <a:r>
              <a:rPr kumimoji="0" lang="en-US" altLang="zh-CN" sz="2200" b="1" u="sng" dirty="0">
                <a:solidFill>
                  <a:srgbClr val="FF0066"/>
                </a:solidFill>
              </a:rPr>
              <a:t>INTA</a:t>
            </a:r>
            <a:r>
              <a:rPr kumimoji="0" lang="zh-CN" altLang="en-US" sz="2200" dirty="0"/>
              <a:t>信号将从片的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中断类型号</a:t>
            </a:r>
            <a:r>
              <a:rPr kumimoji="0" lang="zh-CN" altLang="en-US" sz="2200" dirty="0"/>
              <a:t>送到数据总线。</a:t>
            </a:r>
            <a:endParaRPr kumimoji="0" lang="en-US" altLang="zh-CN" sz="2400" dirty="0"/>
          </a:p>
        </p:txBody>
      </p:sp>
      <p:sp>
        <p:nvSpPr>
          <p:cNvPr id="15053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DCD5CEA-E2F7-4EED-A113-2200987F3E87}" type="slidenum">
              <a:rPr lang="en-US" altLang="zh-CN"/>
            </a:fld>
            <a:endParaRPr lang="en-US" altLang="zh-CN"/>
          </a:p>
        </p:txBody>
      </p:sp>
      <p:grpSp>
        <p:nvGrpSpPr>
          <p:cNvPr id="150531" name="组合 12"/>
          <p:cNvGrpSpPr/>
          <p:nvPr/>
        </p:nvGrpSpPr>
        <p:grpSpPr bwMode="auto">
          <a:xfrm>
            <a:off x="1143000" y="2054225"/>
            <a:ext cx="885825" cy="3175"/>
            <a:chOff x="1143000" y="1402670"/>
            <a:chExt cx="885785" cy="318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0" y="1402670"/>
              <a:ext cx="395270" cy="1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633516" y="1404261"/>
              <a:ext cx="395269" cy="1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13"/>
          <p:cNvGrpSpPr/>
          <p:nvPr/>
        </p:nvGrpSpPr>
        <p:grpSpPr bwMode="auto">
          <a:xfrm>
            <a:off x="3505200" y="4156075"/>
            <a:ext cx="3127376" cy="1635125"/>
            <a:chOff x="3755795" y="3472548"/>
            <a:chExt cx="3127750" cy="1634262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755795" y="3472548"/>
              <a:ext cx="612849" cy="15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270696" y="5105224"/>
              <a:ext cx="612849" cy="15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343400" y="0"/>
            <a:ext cx="4800600" cy="2894012"/>
          </a:xfrm>
          <a:prstGeom prst="rect">
            <a:avLst/>
          </a:prstGeom>
          <a:solidFill>
            <a:srgbClr val="FFD579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848600" cy="31242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3000"/>
              </a:spcAft>
              <a:buSzPct val="95000"/>
              <a:buFont typeface="Wingdings" panose="05000000000000000000" pitchFamily="2" charset="2"/>
              <a:buNone/>
            </a:pPr>
            <a:r>
              <a:rPr kumimoji="0" lang="en-US" altLang="zh-CN" sz="2800" b="1"/>
              <a:t>3. </a:t>
            </a:r>
            <a:r>
              <a:rPr kumimoji="0" lang="zh-CN" altLang="en-US" sz="2800" b="1"/>
              <a:t>中断触发方式</a:t>
            </a:r>
            <a:endParaRPr kumimoji="0" lang="en-US" altLang="zh-CN" sz="2800" b="1"/>
          </a:p>
          <a:p>
            <a:pPr marL="857250" lvl="1" indent="-457200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华文中宋" panose="02010600040101010101" charset="-122"/>
              <a:buAutoNum type="circleNumDbPlain"/>
            </a:pPr>
            <a:r>
              <a:rPr kumimoji="0" lang="zh-CN" altLang="en-US" sz="2400" b="1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电平触发</a:t>
            </a:r>
            <a:r>
              <a:rPr kumimoji="0" lang="zh-CN" altLang="en-US" sz="2400"/>
              <a:t>：</a:t>
            </a:r>
            <a:r>
              <a:rPr kumimoji="0" lang="en-US" altLang="zh-CN" sz="2400"/>
              <a:t>IR</a:t>
            </a:r>
            <a:r>
              <a:rPr kumimoji="0" lang="en-US" altLang="zh-CN" sz="2400" baseline="-25000"/>
              <a:t>i </a:t>
            </a:r>
            <a:r>
              <a:rPr kumimoji="0" lang="zh-CN" altLang="en-US" sz="2400"/>
              <a:t>端出现高电平时，有中断请求。</a:t>
            </a:r>
            <a:endParaRPr kumimoji="0" lang="en-US" altLang="zh-CN" sz="2400"/>
          </a:p>
          <a:p>
            <a:pPr marL="857250" lvl="1" indent="-457200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Arial" panose="020B0604020202020204" pitchFamily="34" charset="0"/>
              <a:buNone/>
            </a:pPr>
            <a:r>
              <a:rPr kumimoji="0" lang="en-US" altLang="zh-CN" sz="2400"/>
              <a:t> </a:t>
            </a:r>
            <a:endParaRPr kumimoji="0" lang="en-US" altLang="zh-CN" sz="2300"/>
          </a:p>
          <a:p>
            <a:pPr marL="857250" lvl="1" indent="-457200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Arial" panose="020B0604020202020204" pitchFamily="34" charset="0"/>
              <a:buNone/>
            </a:pPr>
            <a:endParaRPr kumimoji="0" lang="en-US" altLang="zh-CN" sz="2300"/>
          </a:p>
          <a:p>
            <a:pPr marL="857250" lvl="1" indent="-457200">
              <a:spcBef>
                <a:spcPts val="1800"/>
              </a:spcBef>
              <a:spcAft>
                <a:spcPts val="1800"/>
              </a:spcAft>
              <a:buClrTx/>
              <a:buSzPct val="95000"/>
              <a:buFont typeface="华文中宋" panose="02010600040101010101" charset="-122"/>
              <a:buAutoNum type="circleNumDbPlain" startAt="2"/>
            </a:pPr>
            <a:r>
              <a:rPr kumimoji="0" lang="zh-CN" altLang="en-US" sz="2400" b="1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边沿触发</a:t>
            </a:r>
            <a:r>
              <a:rPr kumimoji="0" lang="zh-CN" altLang="en-US" sz="2400"/>
              <a:t>：</a:t>
            </a:r>
            <a:r>
              <a:rPr kumimoji="0" lang="en-US" altLang="zh-CN" sz="2400"/>
              <a:t> IR</a:t>
            </a:r>
            <a:r>
              <a:rPr kumimoji="0" lang="en-US" altLang="zh-CN" sz="2400" baseline="-25000"/>
              <a:t>i </a:t>
            </a:r>
            <a:r>
              <a:rPr kumimoji="0" lang="zh-CN" altLang="en-US" sz="2400"/>
              <a:t>端出现上升沿时，有中断请求。</a:t>
            </a:r>
            <a:endParaRPr kumimoji="0" lang="en-US" altLang="zh-CN" sz="2400"/>
          </a:p>
          <a:p>
            <a:pPr marL="857250" lvl="1" indent="-457200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Arial" panose="020B0604020202020204" pitchFamily="34" charset="0"/>
              <a:buNone/>
            </a:pPr>
            <a:r>
              <a:rPr kumimoji="0" lang="en-US" altLang="zh-CN" sz="2400"/>
              <a:t> </a:t>
            </a:r>
            <a:endParaRPr kumimoji="0" lang="en-US" altLang="zh-CN" sz="2300"/>
          </a:p>
        </p:txBody>
      </p:sp>
      <p:sp>
        <p:nvSpPr>
          <p:cNvPr id="15257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BED78A-E95A-452A-8C30-9468A86F8FAB}" type="slidenum">
              <a:rPr lang="en-US" altLang="zh-CN"/>
            </a:fld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1219200" y="2895600"/>
            <a:ext cx="7010400" cy="914400"/>
          </a:xfrm>
          <a:prstGeom prst="round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200" b="1" u="sng" dirty="0">
                <a:solidFill>
                  <a:srgbClr val="0000FF"/>
                </a:solidFill>
              </a:rPr>
              <a:t>注意</a:t>
            </a:r>
            <a:r>
              <a:rPr lang="zh-CN" altLang="en-US" sz="2200" dirty="0">
                <a:solidFill>
                  <a:schemeClr val="tx1"/>
                </a:solidFill>
              </a:rPr>
              <a:t>：当该中断请求得到响应后 </a:t>
            </a:r>
            <a:r>
              <a:rPr lang="en-US" altLang="zh-CN" sz="2200" dirty="0">
                <a:solidFill>
                  <a:schemeClr val="tx1"/>
                </a:solidFill>
              </a:rPr>
              <a:t>(ISR</a:t>
            </a:r>
            <a:r>
              <a:rPr lang="zh-CN" altLang="en-US" sz="2200" dirty="0">
                <a:solidFill>
                  <a:schemeClr val="tx1"/>
                </a:solidFill>
              </a:rPr>
              <a:t>相应位置</a:t>
            </a:r>
            <a:r>
              <a:rPr lang="en-US" altLang="zh-CN" sz="2200" dirty="0">
                <a:solidFill>
                  <a:schemeClr val="tx1"/>
                </a:solidFill>
              </a:rPr>
              <a:t>1)</a:t>
            </a:r>
            <a:r>
              <a:rPr lang="zh-CN" altLang="en-US" sz="2200" dirty="0">
                <a:solidFill>
                  <a:schemeClr val="tx1"/>
                </a:solidFill>
              </a:rPr>
              <a:t>，必须及时撤销其高电平，否则可能会再次触发中断。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219200" y="4953000"/>
            <a:ext cx="7010400" cy="914400"/>
          </a:xfrm>
          <a:prstGeom prst="round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anchor="ctr"/>
          <a:lstStyle/>
          <a:p>
            <a:r>
              <a:rPr lang="zh-CN" altLang="en-US" sz="2200" b="1" u="sng">
                <a:solidFill>
                  <a:srgbClr val="0000FF"/>
                </a:solidFill>
              </a:rPr>
              <a:t>优点</a:t>
            </a:r>
            <a:r>
              <a:rPr lang="zh-CN" altLang="en-US" sz="2200">
                <a:solidFill>
                  <a:schemeClr val="tx1"/>
                </a:solidFill>
              </a:rPr>
              <a:t>：</a:t>
            </a:r>
            <a:r>
              <a:rPr lang="en-US" altLang="zh-CN" sz="2200">
                <a:solidFill>
                  <a:schemeClr val="tx1"/>
                </a:solidFill>
              </a:rPr>
              <a:t> IR</a:t>
            </a:r>
            <a:r>
              <a:rPr lang="en-US" altLang="zh-CN" sz="2200" baseline="-25000">
                <a:solidFill>
                  <a:schemeClr val="tx1"/>
                </a:solidFill>
              </a:rPr>
              <a:t>i </a:t>
            </a:r>
            <a:r>
              <a:rPr lang="zh-CN" altLang="en-US" sz="2200">
                <a:solidFill>
                  <a:schemeClr val="tx1"/>
                </a:solidFill>
              </a:rPr>
              <a:t>端可一直保持高电平，而不会被误判为又一次中断请求。</a:t>
            </a:r>
            <a:endParaRPr lang="zh-CN" altLang="en-US" sz="22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848600" cy="4572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2400"/>
              </a:spcAft>
              <a:buSzPct val="95000"/>
              <a:buFont typeface="Wingdings" panose="05000000000000000000" pitchFamily="2" charset="2"/>
              <a:buNone/>
            </a:pPr>
            <a:r>
              <a:rPr kumimoji="0" lang="en-US" altLang="zh-CN" sz="2800" b="1" dirty="0"/>
              <a:t>4. </a:t>
            </a:r>
            <a:r>
              <a:rPr kumimoji="0" lang="zh-CN" altLang="en-US" sz="2800" b="1" dirty="0"/>
              <a:t>中断屏蔽方式</a:t>
            </a:r>
            <a:endParaRPr kumimoji="0" lang="en-US" altLang="zh-CN" sz="2800" b="1" dirty="0"/>
          </a:p>
          <a:p>
            <a:pPr marL="857250" lvl="1" indent="-457200">
              <a:spcBef>
                <a:spcPct val="0"/>
              </a:spcBef>
              <a:spcAft>
                <a:spcPts val="2400"/>
              </a:spcAft>
              <a:buClrTx/>
              <a:buSzPct val="95000"/>
              <a:buFont typeface="华文中宋" panose="02010600040101010101" charset="-122"/>
              <a:buAutoNum type="circleNumDbPlain"/>
            </a:pPr>
            <a:r>
              <a:rPr kumimoji="0"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普通屏蔽方式：屏蔽同级和低级中断</a:t>
            </a:r>
            <a:endParaRPr kumimoji="0" lang="en-US" altLang="zh-CN" sz="26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457200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Times New Roman" panose="02020603050405020304" pitchFamily="18" charset="0"/>
              <a:buChar char="▲"/>
            </a:pPr>
            <a:r>
              <a:rPr kumimoji="0" lang="en-US" altLang="zh-CN" sz="2300" dirty="0" err="1"/>
              <a:t>IMR</a:t>
            </a:r>
            <a:r>
              <a:rPr kumimoji="0" lang="en-US" altLang="zh-CN" sz="2300" baseline="-25000" dirty="0" err="1"/>
              <a:t>i</a:t>
            </a:r>
            <a:r>
              <a:rPr kumimoji="0" lang="en-US" altLang="zh-CN" sz="2300" dirty="0"/>
              <a:t>=1</a:t>
            </a:r>
            <a:r>
              <a:rPr kumimoji="0" lang="zh-CN" altLang="en-US" sz="2300" dirty="0"/>
              <a:t>，则禁止相应的中断请求；为</a:t>
            </a:r>
            <a:r>
              <a:rPr kumimoji="0" lang="en-US" altLang="zh-CN" sz="2300" dirty="0"/>
              <a:t>0</a:t>
            </a:r>
            <a:r>
              <a:rPr kumimoji="0" lang="zh-CN" altLang="en-US" sz="2300" dirty="0"/>
              <a:t>，则允许。</a:t>
            </a:r>
            <a:endParaRPr kumimoji="0" lang="en-US" altLang="zh-CN" sz="2300" dirty="0"/>
          </a:p>
          <a:p>
            <a:pPr marL="857250" lvl="1" indent="-457200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Times New Roman" panose="02020603050405020304" pitchFamily="18" charset="0"/>
              <a:buChar char="▲"/>
            </a:pPr>
            <a:r>
              <a:rPr kumimoji="0" lang="zh-CN" altLang="en-US" sz="2300" dirty="0"/>
              <a:t>这种方式下，由于优先权判别器</a:t>
            </a:r>
            <a:r>
              <a:rPr kumimoji="0" lang="en-US" altLang="zh-CN" sz="2300" dirty="0"/>
              <a:t>PR</a:t>
            </a:r>
            <a:r>
              <a:rPr kumimoji="0" lang="zh-CN" altLang="en-US" sz="2300" dirty="0"/>
              <a:t>的作用（</a:t>
            </a:r>
            <a:r>
              <a:rPr kumimoji="0" lang="zh-CN" altLang="en-US" sz="2300" b="1" dirty="0">
                <a:solidFill>
                  <a:srgbClr val="FF0000"/>
                </a:solidFill>
              </a:rPr>
              <a:t>查</a:t>
            </a:r>
            <a:r>
              <a:rPr kumimoji="0" lang="en-US" altLang="zh-CN" sz="2300" b="1" dirty="0">
                <a:solidFill>
                  <a:srgbClr val="FF0000"/>
                </a:solidFill>
              </a:rPr>
              <a:t>ISR</a:t>
            </a:r>
            <a:r>
              <a:rPr kumimoji="0" lang="zh-CN" altLang="en-US" sz="2300" b="1" dirty="0">
                <a:solidFill>
                  <a:srgbClr val="FF0000"/>
                </a:solidFill>
              </a:rPr>
              <a:t>的状态</a:t>
            </a:r>
            <a:r>
              <a:rPr kumimoji="0" lang="zh-CN" altLang="en-US" sz="2300" dirty="0"/>
              <a:t>），只有级别高的中断源才允许中断。</a:t>
            </a:r>
            <a:endParaRPr kumimoji="0" lang="en-US" altLang="zh-CN" sz="2300" dirty="0"/>
          </a:p>
          <a:p>
            <a:pPr marL="857250" lvl="1" indent="-457200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Times New Roman" panose="02020603050405020304" pitchFamily="18" charset="0"/>
              <a:buChar char="▲"/>
            </a:pPr>
            <a:r>
              <a:rPr kumimoji="0" lang="zh-CN" altLang="en-US" sz="2300" dirty="0"/>
              <a:t>若</a:t>
            </a:r>
            <a:r>
              <a:rPr kumimoji="0" lang="en-US" altLang="zh-CN" sz="2300" dirty="0"/>
              <a:t>CPU</a:t>
            </a:r>
            <a:r>
              <a:rPr kumimoji="0" lang="zh-CN" altLang="en-US" sz="2300" dirty="0"/>
              <a:t>不希望某些中断源申请中断，或在处理某中断时不希望比该中断级别低的中断源申请中断，可采用该方法。</a:t>
            </a:r>
            <a:endParaRPr kumimoji="0" lang="en-US" altLang="zh-CN" sz="2300" dirty="0"/>
          </a:p>
        </p:txBody>
      </p:sp>
      <p:sp>
        <p:nvSpPr>
          <p:cNvPr id="15462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793BE9-42ED-4827-A319-011CBE5A868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47800"/>
            <a:ext cx="7924800" cy="3124200"/>
          </a:xfrm>
        </p:spPr>
        <p:txBody>
          <a:bodyPr/>
          <a:lstStyle/>
          <a:p>
            <a:pPr marL="514350" indent="-514350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华文中宋" panose="02010600040101010101" charset="-122"/>
              <a:buAutoNum type="circleNumDbPlain" startAt="2"/>
            </a:pPr>
            <a:r>
              <a:rPr kumimoji="0"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特殊屏蔽方式</a:t>
            </a:r>
            <a:endParaRPr kumimoji="0" lang="en-US" altLang="zh-CN" sz="26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spcBef>
                <a:spcPct val="0"/>
              </a:spcBef>
              <a:spcAft>
                <a:spcPts val="1200"/>
              </a:spcAft>
              <a:buClrTx/>
              <a:buSzPct val="95000"/>
              <a:buFont typeface="Times New Roman" panose="02020603050405020304" pitchFamily="18" charset="0"/>
              <a:buChar char="▲"/>
            </a:pPr>
            <a:r>
              <a:rPr kumimoji="0" lang="zh-CN" altLang="en-US" sz="2300" dirty="0"/>
              <a:t>在处理某中断时，若想开放</a:t>
            </a:r>
            <a:r>
              <a:rPr kumimoji="0" lang="zh-CN" altLang="en-US" sz="2300" b="1" u="sng" dirty="0">
                <a:solidFill>
                  <a:srgbClr val="FF0066"/>
                </a:solidFill>
              </a:rPr>
              <a:t>级别较低的中断请求</a:t>
            </a:r>
            <a:r>
              <a:rPr kumimoji="0" lang="zh-CN" altLang="en-US" sz="2300" dirty="0"/>
              <a:t>，则：</a:t>
            </a:r>
            <a:r>
              <a:rPr kumimoji="0" lang="en-US" altLang="zh-CN" sz="2300" dirty="0"/>
              <a:t>(1) </a:t>
            </a:r>
            <a:r>
              <a:rPr kumimoji="0" lang="zh-CN" altLang="en-US" sz="2300" dirty="0"/>
              <a:t>将</a:t>
            </a:r>
            <a:r>
              <a:rPr kumimoji="0" lang="en-US" altLang="zh-CN" sz="2300" dirty="0"/>
              <a:t>IMR</a:t>
            </a:r>
            <a:r>
              <a:rPr kumimoji="0" lang="zh-CN" altLang="en-US" sz="2300" dirty="0"/>
              <a:t>中本级中断的相应位置</a:t>
            </a:r>
            <a:r>
              <a:rPr kumimoji="0" lang="en-US" altLang="zh-CN" sz="2300" dirty="0"/>
              <a:t>1</a:t>
            </a:r>
            <a:r>
              <a:rPr kumimoji="0" lang="zh-CN" altLang="en-US" sz="2300" dirty="0"/>
              <a:t>，</a:t>
            </a:r>
            <a:r>
              <a:rPr kumimoji="0" lang="zh-CN" altLang="en-US" sz="2300" b="1" u="sng" dirty="0">
                <a:solidFill>
                  <a:srgbClr val="0000FF"/>
                </a:solidFill>
              </a:rPr>
              <a:t>屏蔽本级中断</a:t>
            </a:r>
            <a:r>
              <a:rPr kumimoji="0" lang="zh-CN" altLang="en-US" sz="2300" dirty="0"/>
              <a:t>，为开放级别较低的中断提供可能。</a:t>
            </a:r>
            <a:r>
              <a:rPr kumimoji="0" lang="en-US" altLang="zh-CN" sz="2300" dirty="0"/>
              <a:t>(2) </a:t>
            </a:r>
            <a:r>
              <a:rPr kumimoji="0" lang="zh-CN" altLang="en-US" sz="2300" dirty="0"/>
              <a:t>将</a:t>
            </a:r>
            <a:r>
              <a:rPr kumimoji="0" lang="zh-CN" altLang="en-US" sz="23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本级中断 </a:t>
            </a:r>
            <a:r>
              <a:rPr kumimoji="0" lang="en-US" altLang="zh-CN" sz="2300" b="1" u="sng" dirty="0">
                <a:solidFill>
                  <a:srgbClr val="FF0000"/>
                </a:solidFill>
                <a:ea typeface="黑体" panose="02010609060101010101" pitchFamily="49" charset="-122"/>
              </a:rPr>
              <a:t>ISR </a:t>
            </a:r>
            <a:r>
              <a:rPr kumimoji="0" lang="zh-CN" altLang="en-US" sz="23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的相应位复位</a:t>
            </a:r>
            <a:r>
              <a:rPr kumimoji="0" lang="zh-CN" altLang="en-US" sz="2300" dirty="0"/>
              <a:t>，才能真正开放级别较低的中断。</a:t>
            </a:r>
            <a:endParaRPr kumimoji="0" lang="en-US" altLang="zh-CN" sz="2300" dirty="0"/>
          </a:p>
        </p:txBody>
      </p:sp>
      <p:sp>
        <p:nvSpPr>
          <p:cNvPr id="15667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DCBE32-0380-4AF8-9A5E-88C49165DB70}" type="slidenum">
              <a:rPr lang="en-US" altLang="zh-CN"/>
            </a:fld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1219200" y="4114800"/>
            <a:ext cx="7086600" cy="1066800"/>
          </a:xfrm>
          <a:prstGeom prst="round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CN" altLang="en-US" sz="2200">
                <a:solidFill>
                  <a:schemeClr val="tx1"/>
                </a:solidFill>
              </a:rPr>
              <a:t>与普通屏蔽的</a:t>
            </a:r>
            <a:r>
              <a:rPr lang="zh-CN" altLang="en-US" sz="2200" b="1" u="sng">
                <a:solidFill>
                  <a:srgbClr val="0000FF"/>
                </a:solidFill>
              </a:rPr>
              <a:t>区别</a:t>
            </a:r>
            <a:r>
              <a:rPr lang="zh-CN" altLang="en-US" sz="2200">
                <a:solidFill>
                  <a:schemeClr val="tx1"/>
                </a:solidFill>
              </a:rPr>
              <a:t>：特殊屏蔽方式除了在</a:t>
            </a:r>
            <a:r>
              <a:rPr lang="en-US" altLang="zh-CN" sz="2200" b="1" u="sng">
                <a:solidFill>
                  <a:srgbClr val="FF0066"/>
                </a:solidFill>
              </a:rPr>
              <a:t>IMR</a:t>
            </a:r>
            <a:r>
              <a:rPr lang="zh-CN" altLang="en-US" sz="2200">
                <a:solidFill>
                  <a:schemeClr val="tx1"/>
                </a:solidFill>
              </a:rPr>
              <a:t>中屏蔽本级中断源外，还需使当前</a:t>
            </a:r>
            <a:r>
              <a:rPr lang="en-US" altLang="zh-CN" sz="2200" b="1" u="sng">
                <a:solidFill>
                  <a:srgbClr val="FF0066"/>
                </a:solidFill>
              </a:rPr>
              <a:t>ISR</a:t>
            </a:r>
            <a:r>
              <a:rPr lang="zh-CN" altLang="en-US" sz="2200">
                <a:solidFill>
                  <a:schemeClr val="tx1"/>
                </a:solidFill>
              </a:rPr>
              <a:t>的相应位复位。</a:t>
            </a:r>
            <a:endParaRPr lang="zh-CN" altLang="en-US" sz="22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001000" cy="52578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  <a:buSzPct val="95000"/>
              <a:buFont typeface="Wingdings" panose="05000000000000000000" pitchFamily="2" charset="2"/>
              <a:buNone/>
            </a:pPr>
            <a:r>
              <a:rPr kumimoji="0" lang="en-US" altLang="zh-CN" sz="2800" b="1" dirty="0"/>
              <a:t>5. </a:t>
            </a:r>
            <a:r>
              <a:rPr kumimoji="0" lang="zh-CN" altLang="en-US" sz="2800" b="1" dirty="0"/>
              <a:t>中断优先权管理方式</a:t>
            </a:r>
            <a:endParaRPr kumimoji="0" lang="en-US" altLang="zh-CN" sz="2800" b="1" dirty="0"/>
          </a:p>
          <a:p>
            <a:pPr marL="857250" lvl="1" indent="-857250">
              <a:spcBef>
                <a:spcPct val="0"/>
              </a:spcBef>
              <a:spcAft>
                <a:spcPts val="1200"/>
              </a:spcAft>
              <a:buClrTx/>
              <a:buSzPct val="95000"/>
              <a:buFont typeface="Arial" panose="020B0604020202020204" pitchFamily="34" charset="0"/>
              <a:buNone/>
            </a:pPr>
            <a:r>
              <a:rPr kumimoji="0"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① 固定优先级</a:t>
            </a:r>
            <a:r>
              <a:rPr kumimoji="0" lang="en-US" altLang="zh-CN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</a:t>
            </a:r>
            <a:r>
              <a:rPr kumimoji="0" lang="en-US" altLang="zh-CN" sz="2400" dirty="0"/>
              <a:t>IR</a:t>
            </a:r>
            <a:r>
              <a:rPr kumimoji="0" lang="en-US" altLang="zh-CN" sz="2400" baseline="-25000" dirty="0"/>
              <a:t>0 </a:t>
            </a:r>
            <a:r>
              <a:rPr kumimoji="0" lang="zh-CN" altLang="en-US" sz="2400" dirty="0"/>
              <a:t>优先级最高，</a:t>
            </a:r>
            <a:r>
              <a:rPr kumimoji="0" lang="en-US" altLang="zh-CN" sz="2400" dirty="0"/>
              <a:t>IR</a:t>
            </a:r>
            <a:r>
              <a:rPr kumimoji="0" lang="en-US" altLang="zh-CN" sz="2400" baseline="-25000" dirty="0"/>
              <a:t>7 </a:t>
            </a:r>
            <a:r>
              <a:rPr kumimoji="0" lang="zh-CN" altLang="en-US" sz="2400" dirty="0"/>
              <a:t>最低。</a:t>
            </a:r>
            <a:endParaRPr kumimoji="0" lang="en-US" altLang="zh-CN" sz="2400" dirty="0"/>
          </a:p>
          <a:p>
            <a:pPr>
              <a:spcBef>
                <a:spcPct val="0"/>
              </a:spcBef>
              <a:spcAft>
                <a:spcPts val="12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② 循环优先级</a:t>
            </a:r>
            <a:r>
              <a:rPr kumimoji="0" lang="en-US" altLang="zh-CN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</a:t>
            </a:r>
            <a:r>
              <a:rPr kumimoji="0" lang="zh-CN" altLang="en-US" sz="2400" dirty="0"/>
              <a:t>某中断被服务后，其优先权自动降为最低，而相邻中断源的优先级升为最高。</a:t>
            </a:r>
            <a:endParaRPr kumimoji="0" lang="en-US" altLang="zh-CN" sz="2400" dirty="0"/>
          </a:p>
          <a:p>
            <a:pPr marL="812800" lvl="2" indent="-412750">
              <a:spcBef>
                <a:spcPts val="600"/>
              </a:spcBef>
              <a:spcAft>
                <a:spcPts val="1200"/>
              </a:spcAft>
              <a:buSzPct val="95000"/>
            </a:pPr>
            <a:r>
              <a:rPr kumimoji="0" lang="zh-CN" altLang="en-US" b="1" dirty="0"/>
              <a:t>优先权</a:t>
            </a:r>
            <a:r>
              <a:rPr kumimoji="0" lang="zh-CN" altLang="en-US" b="1" u="sng" dirty="0">
                <a:solidFill>
                  <a:srgbClr val="0000FF"/>
                </a:solidFill>
              </a:rPr>
              <a:t>自动</a:t>
            </a:r>
            <a:r>
              <a:rPr kumimoji="0" lang="zh-CN" altLang="en-US" b="1" dirty="0"/>
              <a:t>循环方式</a:t>
            </a:r>
            <a:endParaRPr kumimoji="0" lang="en-US" altLang="zh-CN" b="1" dirty="0"/>
          </a:p>
          <a:p>
            <a:pPr marL="1257300" lvl="2" indent="-457200">
              <a:spcBef>
                <a:spcPct val="0"/>
              </a:spcBef>
              <a:spcAft>
                <a:spcPts val="1200"/>
              </a:spcAft>
              <a:buSzPct val="95000"/>
              <a:buFont typeface="Wingdings" panose="05000000000000000000" pitchFamily="2" charset="2"/>
              <a:buChar char="Ø"/>
            </a:pPr>
            <a:r>
              <a:rPr kumimoji="0" lang="zh-CN" altLang="en-US" sz="2200" dirty="0"/>
              <a:t>初始时，</a:t>
            </a:r>
            <a:r>
              <a:rPr kumimoji="0" lang="en-US" altLang="zh-CN" sz="2200" dirty="0"/>
              <a:t>IR</a:t>
            </a:r>
            <a:r>
              <a:rPr kumimoji="0" lang="en-US" altLang="zh-CN" sz="2200" baseline="-25000" dirty="0"/>
              <a:t>0 </a:t>
            </a:r>
            <a:r>
              <a:rPr kumimoji="0" lang="zh-CN" altLang="en-US" sz="2200" dirty="0"/>
              <a:t>优先级最高，</a:t>
            </a:r>
            <a:r>
              <a:rPr kumimoji="0" lang="en-US" altLang="zh-CN" sz="2200" dirty="0"/>
              <a:t>IR</a:t>
            </a:r>
            <a:r>
              <a:rPr kumimoji="0" lang="en-US" altLang="zh-CN" sz="2200" baseline="-25000" dirty="0"/>
              <a:t>7 </a:t>
            </a:r>
            <a:r>
              <a:rPr kumimoji="0" lang="zh-CN" altLang="en-US" sz="2200" dirty="0"/>
              <a:t>优先级最低。</a:t>
            </a:r>
            <a:endParaRPr kumimoji="0" lang="en-US" altLang="zh-CN" sz="2200" dirty="0"/>
          </a:p>
          <a:p>
            <a:pPr marL="932180" lvl="2" indent="-532130">
              <a:spcBef>
                <a:spcPts val="600"/>
              </a:spcBef>
              <a:spcAft>
                <a:spcPts val="1200"/>
              </a:spcAft>
              <a:buSzPct val="95000"/>
            </a:pPr>
            <a:r>
              <a:rPr kumimoji="0" lang="zh-CN" altLang="en-US" b="1" dirty="0"/>
              <a:t>优先权</a:t>
            </a:r>
            <a:r>
              <a:rPr kumimoji="0" lang="zh-CN" altLang="en-US" b="1" u="sng" dirty="0">
                <a:solidFill>
                  <a:srgbClr val="0000FF"/>
                </a:solidFill>
              </a:rPr>
              <a:t>特殊</a:t>
            </a:r>
            <a:r>
              <a:rPr kumimoji="0" lang="zh-CN" altLang="en-US" b="1" dirty="0"/>
              <a:t>循环方式</a:t>
            </a:r>
            <a:endParaRPr kumimoji="0" lang="en-US" altLang="zh-CN" b="1" dirty="0"/>
          </a:p>
          <a:p>
            <a:pPr marL="1257300" lvl="2" indent="-457200">
              <a:spcBef>
                <a:spcPct val="0"/>
              </a:spcBef>
              <a:spcAft>
                <a:spcPts val="600"/>
              </a:spcAft>
              <a:buSzPct val="95000"/>
              <a:buFont typeface="Wingdings" panose="05000000000000000000" pitchFamily="2" charset="2"/>
              <a:buChar char="Ø"/>
            </a:pPr>
            <a:r>
              <a:rPr kumimoji="0" lang="zh-CN" altLang="en-US" sz="2200" dirty="0"/>
              <a:t>用户编程来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指定</a:t>
            </a:r>
            <a:r>
              <a:rPr kumimoji="0" lang="zh-CN" altLang="en-US" sz="2200" dirty="0"/>
              <a:t>初始时哪个中断源的优先级最低。</a:t>
            </a:r>
            <a:endParaRPr kumimoji="0" lang="en-US" altLang="zh-CN" sz="2200" dirty="0"/>
          </a:p>
          <a:p>
            <a:pPr marL="1257300" lvl="2" indent="-457200">
              <a:spcBef>
                <a:spcPct val="0"/>
              </a:spcBef>
              <a:spcAft>
                <a:spcPts val="600"/>
              </a:spcAft>
              <a:buSzPct val="95000"/>
              <a:buFont typeface="Wingdings" panose="05000000000000000000" pitchFamily="2" charset="2"/>
              <a:buChar char="Ø"/>
            </a:pPr>
            <a:r>
              <a:rPr kumimoji="0" lang="zh-CN" altLang="en-US" sz="2200" dirty="0"/>
              <a:t>例：初始时规定 </a:t>
            </a:r>
            <a:r>
              <a:rPr kumimoji="0" lang="en-US" altLang="zh-CN" sz="2200" dirty="0"/>
              <a:t>IR</a:t>
            </a:r>
            <a:r>
              <a:rPr kumimoji="0" lang="en-US" altLang="zh-CN" sz="2200" baseline="-25000" dirty="0"/>
              <a:t>5 </a:t>
            </a:r>
            <a:r>
              <a:rPr kumimoji="0" lang="zh-CN" altLang="en-US" sz="2200" dirty="0"/>
              <a:t>最低，则优先级顺序为：</a:t>
            </a:r>
            <a:r>
              <a:rPr kumimoji="0" lang="en-US" altLang="zh-CN" sz="2200" dirty="0"/>
              <a:t>IR</a:t>
            </a:r>
            <a:r>
              <a:rPr kumimoji="0" lang="en-US" altLang="zh-CN" sz="2200" baseline="-25000" dirty="0"/>
              <a:t>6</a:t>
            </a:r>
            <a:r>
              <a:rPr kumimoji="0" lang="zh-CN" altLang="en-US" sz="2200" dirty="0"/>
              <a:t> </a:t>
            </a:r>
            <a:r>
              <a:rPr kumimoji="0" lang="en-US" altLang="zh-CN" sz="2200" dirty="0"/>
              <a:t>&gt; IR</a:t>
            </a:r>
            <a:r>
              <a:rPr kumimoji="0" lang="en-US" altLang="zh-CN" sz="2200" baseline="-25000" dirty="0"/>
              <a:t>7</a:t>
            </a:r>
            <a:r>
              <a:rPr kumimoji="0" lang="en-US" altLang="zh-CN" sz="2200" dirty="0"/>
              <a:t> &gt; IR</a:t>
            </a:r>
            <a:r>
              <a:rPr kumimoji="0" lang="en-US" altLang="zh-CN" sz="2200" baseline="-25000" dirty="0"/>
              <a:t>0</a:t>
            </a:r>
            <a:r>
              <a:rPr kumimoji="0" lang="en-US" altLang="zh-CN" sz="2200" dirty="0"/>
              <a:t> &gt;</a:t>
            </a:r>
            <a:r>
              <a:rPr kumimoji="0" lang="zh-CN" altLang="en-US" sz="2200" dirty="0"/>
              <a:t> </a:t>
            </a:r>
            <a:r>
              <a:rPr kumimoji="0" lang="en-US" altLang="zh-CN" sz="2200" dirty="0"/>
              <a:t>… &gt; IR</a:t>
            </a:r>
            <a:r>
              <a:rPr kumimoji="0" lang="en-US" altLang="zh-CN" sz="2200" baseline="-25000" dirty="0"/>
              <a:t>4</a:t>
            </a:r>
            <a:r>
              <a:rPr kumimoji="0" lang="en-US" altLang="zh-CN" sz="2200" dirty="0"/>
              <a:t> &gt; IR</a:t>
            </a:r>
            <a:r>
              <a:rPr kumimoji="0" lang="en-US" altLang="zh-CN" sz="2200" baseline="-25000" dirty="0"/>
              <a:t>5</a:t>
            </a:r>
            <a:r>
              <a:rPr kumimoji="0" lang="zh-CN" altLang="en-US" sz="2200" dirty="0"/>
              <a:t>。</a:t>
            </a:r>
            <a:endParaRPr kumimoji="0" lang="en-US" altLang="zh-CN" sz="2200" dirty="0"/>
          </a:p>
        </p:txBody>
      </p:sp>
      <p:sp>
        <p:nvSpPr>
          <p:cNvPr id="15872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E039F4C-34C6-4BDF-93B3-E6F41C1C71D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458200" cy="5715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200"/>
              </a:spcAft>
              <a:buSzPct val="95000"/>
              <a:buFont typeface="Wingdings" panose="05000000000000000000" pitchFamily="2" charset="2"/>
              <a:buNone/>
            </a:pPr>
            <a:r>
              <a:rPr kumimoji="0" lang="en-US" altLang="zh-CN" sz="2800" b="1" dirty="0"/>
              <a:t>6.  </a:t>
            </a:r>
            <a:r>
              <a:rPr kumimoji="0" lang="zh-CN" altLang="en-US" sz="2800" b="1" dirty="0"/>
              <a:t>中断嵌套方式</a:t>
            </a:r>
            <a:endParaRPr kumimoji="0" lang="en-US" altLang="zh-CN" sz="2800" b="1" dirty="0"/>
          </a:p>
          <a:p>
            <a:pPr marL="857250" lvl="1" indent="-457200">
              <a:spcBef>
                <a:spcPct val="0"/>
              </a:spcBef>
              <a:spcAft>
                <a:spcPts val="1200"/>
              </a:spcAft>
              <a:buClrTx/>
              <a:buSzPct val="95000"/>
              <a:buFont typeface="华文中宋" panose="02010600040101010101" charset="-122"/>
              <a:buAutoNum type="circleNumDbPlain"/>
            </a:pPr>
            <a:r>
              <a:rPr kumimoji="0"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普通全嵌套方式</a:t>
            </a:r>
            <a:endParaRPr kumimoji="0" lang="en-US" altLang="zh-CN" sz="26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57300" lvl="2" indent="-457200">
              <a:spcBef>
                <a:spcPct val="0"/>
              </a:spcBef>
              <a:spcAft>
                <a:spcPts val="600"/>
              </a:spcAft>
              <a:buSzPct val="95000"/>
              <a:buFont typeface="Wingdings" panose="05000000000000000000" pitchFamily="2" charset="2"/>
              <a:buChar char="Ø"/>
            </a:pPr>
            <a:r>
              <a:rPr kumimoji="0" lang="zh-CN" altLang="en-US" sz="2200" dirty="0"/>
              <a:t>简称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全嵌套方式</a:t>
            </a:r>
            <a:r>
              <a:rPr kumimoji="0" lang="zh-CN" altLang="en-US" sz="2200" dirty="0"/>
              <a:t>，是最基本、最常用的方式。</a:t>
            </a:r>
            <a:endParaRPr kumimoji="0" lang="en-US" altLang="zh-CN" sz="2200" dirty="0"/>
          </a:p>
          <a:p>
            <a:pPr marL="1257300" lvl="2" indent="-457200">
              <a:spcBef>
                <a:spcPct val="0"/>
              </a:spcBef>
              <a:spcAft>
                <a:spcPts val="1200"/>
              </a:spcAft>
              <a:buSzPct val="95000"/>
              <a:buFont typeface="Wingdings" panose="05000000000000000000" pitchFamily="2" charset="2"/>
              <a:buChar char="Ø"/>
            </a:pPr>
            <a:r>
              <a:rPr kumimoji="0" lang="zh-CN" altLang="en-US" sz="2200" dirty="0"/>
              <a:t>某中断被响应时，只有</a:t>
            </a:r>
            <a:r>
              <a:rPr kumimoji="0" lang="zh-CN" altLang="en-US" sz="2200" b="1" u="sng" dirty="0">
                <a:solidFill>
                  <a:srgbClr val="FF0000"/>
                </a:solidFill>
              </a:rPr>
              <a:t>更高级</a:t>
            </a:r>
            <a:r>
              <a:rPr kumimoji="0" lang="zh-CN" altLang="en-US" sz="2200" dirty="0"/>
              <a:t>的中断请求才会响应。</a:t>
            </a:r>
            <a:endParaRPr kumimoji="0" lang="en-US" altLang="zh-CN" sz="2200" dirty="0"/>
          </a:p>
          <a:p>
            <a:pPr marL="857250" lvl="1" indent="-457200">
              <a:spcBef>
                <a:spcPct val="0"/>
              </a:spcBef>
              <a:spcAft>
                <a:spcPts val="1200"/>
              </a:spcAft>
              <a:buClrTx/>
              <a:buSzPct val="95000"/>
              <a:buFont typeface="华文中宋" panose="02010600040101010101" charset="-122"/>
              <a:buAutoNum type="circleNumDbPlain"/>
            </a:pPr>
            <a:r>
              <a:rPr kumimoji="0"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特殊全嵌套方式</a:t>
            </a:r>
            <a:endParaRPr kumimoji="0" lang="en-US" altLang="zh-CN" sz="26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57300" lvl="2" indent="-457200">
              <a:spcBef>
                <a:spcPct val="0"/>
              </a:spcBef>
              <a:spcAft>
                <a:spcPts val="600"/>
              </a:spcAft>
              <a:buSzPct val="95000"/>
              <a:buFont typeface="Wingdings" panose="05000000000000000000" pitchFamily="2" charset="2"/>
              <a:buChar char="Ø"/>
            </a:pPr>
            <a:r>
              <a:rPr kumimoji="0" lang="zh-CN" altLang="en-US" sz="2200" dirty="0"/>
              <a:t>用于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级联</a:t>
            </a:r>
            <a:r>
              <a:rPr kumimoji="0" lang="zh-CN" altLang="en-US" sz="2200" dirty="0"/>
              <a:t>场合</a:t>
            </a:r>
            <a:r>
              <a:rPr kumimoji="0" lang="zh-CN" altLang="en-US" dirty="0"/>
              <a:t>。</a:t>
            </a:r>
            <a:r>
              <a:rPr kumimoji="0" lang="zh-CN" altLang="en-US" sz="2200" dirty="0"/>
              <a:t>可响应</a:t>
            </a:r>
            <a:r>
              <a:rPr kumimoji="0" lang="zh-CN" altLang="en-US" sz="2200" b="1" u="sng" dirty="0">
                <a:solidFill>
                  <a:srgbClr val="FF0000"/>
                </a:solidFill>
              </a:rPr>
              <a:t>高级别</a:t>
            </a:r>
            <a:r>
              <a:rPr kumimoji="0" lang="zh-CN" altLang="en-US" sz="2200" dirty="0"/>
              <a:t>和</a:t>
            </a:r>
            <a:r>
              <a:rPr kumimoji="0" lang="zh-CN" altLang="en-US" sz="2200" b="1" u="sng" dirty="0">
                <a:solidFill>
                  <a:srgbClr val="FF0000"/>
                </a:solidFill>
              </a:rPr>
              <a:t>同级别</a:t>
            </a:r>
            <a:r>
              <a:rPr kumimoji="0" lang="zh-CN" altLang="en-US" sz="2200" dirty="0"/>
              <a:t>中断。</a:t>
            </a:r>
            <a:endParaRPr kumimoji="0" lang="en-US" altLang="zh-CN" sz="2200" dirty="0"/>
          </a:p>
          <a:p>
            <a:pPr marL="1257300" lvl="2" indent="-457200">
              <a:spcBef>
                <a:spcPct val="0"/>
              </a:spcBef>
              <a:spcAft>
                <a:spcPts val="600"/>
              </a:spcAft>
              <a:buSzPct val="95000"/>
              <a:buFont typeface="Wingdings" panose="05000000000000000000" pitchFamily="2" charset="2"/>
              <a:buChar char="Ø"/>
            </a:pPr>
            <a:r>
              <a:rPr kumimoji="0" lang="zh-CN" altLang="en-US" sz="2200" dirty="0"/>
              <a:t>级联时从片的 </a:t>
            </a:r>
            <a:r>
              <a:rPr kumimoji="0" lang="en-US" altLang="zh-CN" sz="2200" dirty="0"/>
              <a:t>INT</a:t>
            </a:r>
            <a:r>
              <a:rPr kumimoji="0" lang="zh-CN" altLang="en-US" sz="2200" dirty="0"/>
              <a:t>端连接主片 </a:t>
            </a:r>
            <a:r>
              <a:rPr kumimoji="0" lang="en-US" altLang="zh-CN" sz="2200" dirty="0" err="1"/>
              <a:t>IR</a:t>
            </a:r>
            <a:r>
              <a:rPr kumimoji="0" lang="en-US" altLang="zh-CN" sz="2200" baseline="-25000" dirty="0" err="1"/>
              <a:t>i</a:t>
            </a:r>
            <a:r>
              <a:rPr kumimoji="0" lang="en-US" altLang="zh-CN" sz="2200" baseline="-25000" dirty="0"/>
              <a:t> </a:t>
            </a:r>
            <a:r>
              <a:rPr kumimoji="0" lang="zh-CN" altLang="en-US" sz="2200" dirty="0"/>
              <a:t>端。从片上不同级别的中断请求，主片视之为同一级别。普通全嵌套无法响应第二次高级别中断。而特殊全嵌套方式可正常响应。</a:t>
            </a:r>
            <a:endParaRPr kumimoji="0" lang="en-US" altLang="zh-CN" sz="2200" dirty="0"/>
          </a:p>
          <a:p>
            <a:pPr>
              <a:buFont typeface="Wingdings" panose="05000000000000000000" pitchFamily="2" charset="2"/>
              <a:buNone/>
            </a:pPr>
            <a:endParaRPr kumimoji="0" lang="zh-CN" altLang="zh-CN" sz="3200" dirty="0"/>
          </a:p>
        </p:txBody>
      </p:sp>
      <p:sp>
        <p:nvSpPr>
          <p:cNvPr id="16077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573BAA-1E65-49CF-9B7B-3CF8551EA5AF}" type="slidenum">
              <a:rPr lang="en-US" altLang="zh-CN"/>
            </a:fld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1219200" y="5105400"/>
            <a:ext cx="7086600" cy="1371600"/>
          </a:xfrm>
          <a:prstGeom prst="round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200" dirty="0">
                <a:solidFill>
                  <a:schemeClr val="tx1"/>
                </a:solidFill>
              </a:rPr>
              <a:t>单片</a:t>
            </a:r>
            <a:r>
              <a:rPr lang="en-US" altLang="zh-CN" sz="2200" dirty="0">
                <a:solidFill>
                  <a:schemeClr val="tx1"/>
                </a:solidFill>
              </a:rPr>
              <a:t>8259A</a:t>
            </a:r>
            <a:r>
              <a:rPr lang="zh-CN" altLang="en-US" sz="2200" dirty="0">
                <a:solidFill>
                  <a:schemeClr val="tx1"/>
                </a:solidFill>
              </a:rPr>
              <a:t>时，通常采用普通全嵌套方式。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2200" dirty="0">
                <a:solidFill>
                  <a:schemeClr val="tx1"/>
                </a:solidFill>
              </a:rPr>
              <a:t>多片级联时，从片采用普通全嵌套方式，而</a:t>
            </a:r>
            <a:r>
              <a:rPr lang="zh-CN" altLang="en-US" sz="2200" b="1" u="sng" dirty="0">
                <a:solidFill>
                  <a:srgbClr val="0000FF"/>
                </a:solidFill>
              </a:rPr>
              <a:t>主片必须采用特殊全嵌套</a:t>
            </a:r>
            <a:r>
              <a:rPr lang="zh-CN" altLang="en-US" sz="2200" dirty="0">
                <a:solidFill>
                  <a:schemeClr val="tx1"/>
                </a:solidFill>
              </a:rPr>
              <a:t>。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153400" cy="48768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2400"/>
              </a:spcAft>
              <a:buSzPct val="95000"/>
              <a:buFont typeface="Wingdings" panose="05000000000000000000" pitchFamily="2" charset="2"/>
              <a:buNone/>
            </a:pPr>
            <a:r>
              <a:rPr kumimoji="0" lang="en-US" altLang="zh-CN" sz="2800" b="1" dirty="0"/>
              <a:t>7. </a:t>
            </a:r>
            <a:r>
              <a:rPr kumimoji="0" lang="zh-CN" altLang="en-US" sz="2800" b="1" dirty="0"/>
              <a:t>中断结束方式</a:t>
            </a:r>
            <a:endParaRPr kumimoji="0" lang="en-US" altLang="zh-CN" sz="2800" b="1" dirty="0"/>
          </a:p>
          <a:p>
            <a:pPr marL="857250" lvl="1" indent="-457200">
              <a:spcBef>
                <a:spcPct val="0"/>
              </a:spcBef>
              <a:spcAft>
                <a:spcPts val="120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zh-CN" altLang="en-US" sz="2400" dirty="0"/>
              <a:t>当某个中断请求得到响应时，其</a:t>
            </a:r>
            <a:r>
              <a:rPr kumimoji="0" lang="en-US" altLang="zh-CN" sz="2400" dirty="0" err="1"/>
              <a:t>ISR</a:t>
            </a:r>
            <a:r>
              <a:rPr kumimoji="0" lang="en-US" altLang="zh-CN" sz="2400" baseline="-25000" dirty="0" err="1"/>
              <a:t>i</a:t>
            </a:r>
            <a:r>
              <a:rPr kumimoji="0" lang="zh-CN" altLang="en-US" sz="2400" dirty="0"/>
              <a:t>置</a:t>
            </a:r>
            <a:r>
              <a:rPr kumimoji="0" lang="en-US" altLang="zh-CN" sz="2400" dirty="0"/>
              <a:t>1</a:t>
            </a:r>
            <a:r>
              <a:rPr kumimoji="0" lang="zh-CN" altLang="en-US" sz="2400" dirty="0"/>
              <a:t>。当其中断服务结束时，其</a:t>
            </a:r>
            <a:r>
              <a:rPr kumimoji="0" lang="en-US" altLang="zh-CN" sz="2400" dirty="0" err="1"/>
              <a:t>ISR</a:t>
            </a:r>
            <a:r>
              <a:rPr kumimoji="0" lang="en-US" altLang="zh-CN" sz="2400" baseline="-25000" dirty="0" err="1"/>
              <a:t>i</a:t>
            </a:r>
            <a:r>
              <a:rPr kumimoji="0" lang="zh-CN" altLang="en-US" sz="2400" dirty="0"/>
              <a:t>必须清</a:t>
            </a:r>
            <a:r>
              <a:rPr kumimoji="0" lang="en-US" altLang="zh-CN" sz="2400" dirty="0"/>
              <a:t>0</a:t>
            </a:r>
            <a:r>
              <a:rPr kumimoji="0" lang="zh-CN" altLang="en-US" sz="2400" dirty="0"/>
              <a:t>。</a:t>
            </a:r>
            <a:endParaRPr kumimoji="0" lang="en-US" altLang="zh-CN" sz="2400" dirty="0"/>
          </a:p>
          <a:p>
            <a:pPr marL="857250" lvl="1" indent="-457200">
              <a:spcBef>
                <a:spcPct val="0"/>
              </a:spcBef>
              <a:spcAft>
                <a:spcPts val="120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zh-CN" altLang="en-US" sz="2400" dirty="0"/>
              <a:t>中断结束方式是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指使</a:t>
            </a:r>
            <a:r>
              <a:rPr kumimoji="0" lang="en-US" altLang="zh-CN" sz="2400" b="1" u="sng" dirty="0">
                <a:solidFill>
                  <a:srgbClr val="0000FF"/>
                </a:solidFill>
              </a:rPr>
              <a:t>ISR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相应位复位的方式</a:t>
            </a:r>
            <a:r>
              <a:rPr kumimoji="0" lang="zh-CN" altLang="en-US" sz="2400" dirty="0"/>
              <a:t>。</a:t>
            </a:r>
            <a:endParaRPr kumimoji="0" lang="en-US" altLang="zh-CN" sz="2400" dirty="0"/>
          </a:p>
          <a:p>
            <a:pPr marL="857250" lvl="1" indent="-457200">
              <a:spcBef>
                <a:spcPts val="1200"/>
              </a:spcBef>
              <a:spcAft>
                <a:spcPts val="120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en-US" altLang="zh-CN" sz="2400" dirty="0"/>
              <a:t>8259A</a:t>
            </a:r>
            <a:r>
              <a:rPr kumimoji="0" lang="zh-CN" altLang="en-US" sz="2400" dirty="0"/>
              <a:t>有</a:t>
            </a:r>
            <a:r>
              <a:rPr kumimoji="0" lang="en-US" altLang="zh-CN" sz="2400" dirty="0"/>
              <a:t>2</a:t>
            </a:r>
            <a:r>
              <a:rPr kumimoji="0" lang="zh-CN" altLang="en-US" sz="2400" dirty="0"/>
              <a:t>种中断结束方式</a:t>
            </a:r>
            <a:endParaRPr kumimoji="0" lang="en-US" altLang="zh-CN" sz="2400" dirty="0"/>
          </a:p>
          <a:p>
            <a:pPr marL="1257300" lvl="2" indent="-457200">
              <a:spcBef>
                <a:spcPct val="0"/>
              </a:spcBef>
              <a:spcAft>
                <a:spcPts val="600"/>
              </a:spcAft>
              <a:buSzPct val="95000"/>
              <a:buFont typeface="华文中宋" panose="02010600040101010101" charset="-122"/>
              <a:buAutoNum type="circleNumDbPlain"/>
            </a:pPr>
            <a:r>
              <a:rPr kumimoji="0" lang="zh-CN" altLang="en-US" sz="2200" dirty="0"/>
              <a:t>自动结束方式（</a:t>
            </a:r>
            <a:r>
              <a:rPr kumimoji="0" lang="en-US" altLang="zh-CN" sz="2200" dirty="0"/>
              <a:t>AEOI</a:t>
            </a:r>
            <a:r>
              <a:rPr kumimoji="0" lang="zh-CN" altLang="en-US" sz="2200" dirty="0"/>
              <a:t>）</a:t>
            </a:r>
            <a:endParaRPr kumimoji="0" lang="en-US" altLang="zh-CN" sz="2200" dirty="0"/>
          </a:p>
          <a:p>
            <a:pPr marL="1257300" lvl="2" indent="-457200">
              <a:spcBef>
                <a:spcPct val="0"/>
              </a:spcBef>
              <a:spcAft>
                <a:spcPts val="1200"/>
              </a:spcAft>
              <a:buSzPct val="95000"/>
              <a:buFont typeface="华文中宋" panose="02010600040101010101" charset="-122"/>
              <a:buAutoNum type="circleNumDbPlain"/>
            </a:pPr>
            <a:r>
              <a:rPr kumimoji="0" lang="zh-CN" altLang="en-US" sz="2200" dirty="0"/>
              <a:t>非自动结束方式（</a:t>
            </a:r>
            <a:r>
              <a:rPr kumimoji="0" lang="en-US" altLang="zh-CN" sz="2200" dirty="0"/>
              <a:t>EOI</a:t>
            </a:r>
            <a:r>
              <a:rPr kumimoji="0" lang="zh-CN" altLang="en-US" sz="2200" dirty="0"/>
              <a:t>）</a:t>
            </a:r>
            <a:endParaRPr kumimoji="0" lang="en-US" altLang="zh-CN" sz="2000" dirty="0"/>
          </a:p>
          <a:p>
            <a:pPr marL="857250" lvl="1" indent="-457200">
              <a:spcBef>
                <a:spcPct val="0"/>
              </a:spcBef>
              <a:spcAft>
                <a:spcPts val="1200"/>
              </a:spcAft>
              <a:buClrTx/>
              <a:buSzPct val="95000"/>
              <a:buFont typeface="Arial" panose="020B0604020202020204" pitchFamily="34" charset="0"/>
              <a:buNone/>
            </a:pPr>
            <a:endParaRPr kumimoji="0" lang="en-US" altLang="zh-CN" sz="2400" dirty="0"/>
          </a:p>
        </p:txBody>
      </p:sp>
      <p:sp>
        <p:nvSpPr>
          <p:cNvPr id="16281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2AD149-8AB9-4794-97FB-3B51B99A33A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8153400" cy="3352800"/>
          </a:xfrm>
        </p:spPr>
        <p:txBody>
          <a:bodyPr/>
          <a:lstStyle/>
          <a:p>
            <a:pPr marL="457200" indent="-457200">
              <a:spcBef>
                <a:spcPct val="0"/>
              </a:spcBef>
              <a:spcAft>
                <a:spcPts val="2400"/>
              </a:spcAft>
              <a:buClrTx/>
              <a:buSzPct val="95000"/>
              <a:buFont typeface="华文中宋" panose="02010600040101010101" charset="-122"/>
              <a:buAutoNum type="circleNumDbPlain"/>
            </a:pPr>
            <a:r>
              <a:rPr kumimoji="0"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自动结束方式（</a:t>
            </a:r>
            <a:r>
              <a:rPr kumimoji="0" lang="en-US" altLang="zh-CN" sz="2600" b="1" dirty="0">
                <a:solidFill>
                  <a:srgbClr val="0000FF"/>
                </a:solidFill>
                <a:ea typeface="黑体" panose="02010609060101010101" pitchFamily="49" charset="-122"/>
              </a:rPr>
              <a:t>AEOI</a:t>
            </a:r>
            <a:r>
              <a:rPr kumimoji="0"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6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457200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Char char="Ø"/>
            </a:pPr>
            <a:r>
              <a:rPr kumimoji="0" lang="en-US" altLang="zh-CN" sz="2400" dirty="0" err="1"/>
              <a:t>ISR</a:t>
            </a:r>
            <a:r>
              <a:rPr kumimoji="0" lang="en-US" altLang="zh-CN" sz="2400" baseline="-25000" dirty="0" err="1"/>
              <a:t>i</a:t>
            </a:r>
            <a:r>
              <a:rPr kumimoji="0" lang="zh-CN" altLang="en-US" sz="2400" dirty="0"/>
              <a:t>的复位由</a:t>
            </a:r>
            <a:r>
              <a:rPr kumimoji="0" lang="en-US" altLang="zh-CN" sz="2400" dirty="0"/>
              <a:t>8259A</a:t>
            </a:r>
            <a:r>
              <a:rPr kumimoji="0" lang="zh-CN" altLang="en-US" sz="2400" dirty="0"/>
              <a:t>硬件自动完成。</a:t>
            </a:r>
            <a:endParaRPr kumimoji="0" lang="en-US" altLang="zh-CN" sz="2400" dirty="0"/>
          </a:p>
          <a:p>
            <a:pPr marL="857250" lvl="1" indent="-457200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Char char="Ø"/>
            </a:pPr>
            <a:r>
              <a:rPr kumimoji="0" lang="zh-CN" altLang="en-US" sz="2400" dirty="0"/>
              <a:t>当</a:t>
            </a:r>
            <a:r>
              <a:rPr kumimoji="0" lang="en-US" altLang="zh-CN" sz="2400" dirty="0"/>
              <a:t>CPU</a:t>
            </a:r>
            <a:r>
              <a:rPr kumimoji="0" lang="zh-CN" altLang="en-US" sz="2400" dirty="0"/>
              <a:t>响应某中断时，</a:t>
            </a:r>
            <a:r>
              <a:rPr kumimoji="0" lang="zh-CN" altLang="en-US" sz="2400" b="1" u="sng" dirty="0">
                <a:solidFill>
                  <a:srgbClr val="FF0066"/>
                </a:solidFill>
              </a:rPr>
              <a:t>第二个</a:t>
            </a:r>
            <a:r>
              <a:rPr kumimoji="0" lang="en-US" altLang="zh-CN" sz="2400" b="1" u="sng" dirty="0">
                <a:solidFill>
                  <a:srgbClr val="FF0066"/>
                </a:solidFill>
              </a:rPr>
              <a:t>INTA</a:t>
            </a:r>
            <a:r>
              <a:rPr kumimoji="0" lang="zh-CN" altLang="en-US" sz="2400" b="1" u="sng" dirty="0">
                <a:solidFill>
                  <a:srgbClr val="FF0066"/>
                </a:solidFill>
              </a:rPr>
              <a:t>信号</a:t>
            </a:r>
            <a:r>
              <a:rPr kumimoji="0" lang="zh-CN" altLang="en-US" sz="2400" dirty="0"/>
              <a:t>自动将</a:t>
            </a:r>
            <a:r>
              <a:rPr kumimoji="0" lang="en-US" altLang="zh-CN" sz="2400" dirty="0" err="1"/>
              <a:t>ISR</a:t>
            </a:r>
            <a:r>
              <a:rPr kumimoji="0" lang="en-US" altLang="zh-CN" sz="2400" baseline="-25000" dirty="0" err="1"/>
              <a:t>i</a:t>
            </a:r>
            <a:r>
              <a:rPr kumimoji="0" lang="zh-CN" altLang="en-US" sz="2400" dirty="0"/>
              <a:t>复位。</a:t>
            </a:r>
            <a:endParaRPr kumimoji="0" lang="en-US" altLang="zh-CN" sz="2400" dirty="0"/>
          </a:p>
          <a:p>
            <a:pPr marL="857250" lvl="1" indent="-457200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Char char="Ø"/>
            </a:pPr>
            <a:r>
              <a:rPr kumimoji="0" lang="zh-CN" altLang="en-US" sz="2400" dirty="0"/>
              <a:t>该方式只适用于单片</a:t>
            </a:r>
            <a:r>
              <a:rPr kumimoji="0" lang="en-US" altLang="zh-CN" sz="2400" dirty="0"/>
              <a:t>8259A</a:t>
            </a:r>
            <a:r>
              <a:rPr kumimoji="0" lang="zh-CN" altLang="en-US" sz="2400" dirty="0"/>
              <a:t>、无中断嵌套的场合。</a:t>
            </a:r>
            <a:endParaRPr kumimoji="0" lang="zh-CN" altLang="zh-CN" sz="2400" dirty="0"/>
          </a:p>
        </p:txBody>
      </p:sp>
      <p:sp>
        <p:nvSpPr>
          <p:cNvPr id="16486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A000E1-D02A-4DBD-8C43-054D27A00E15}" type="slidenum">
              <a:rPr lang="en-US" altLang="zh-CN"/>
            </a:fld>
            <a:endParaRPr lang="en-US" altLang="zh-CN"/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5653088" y="2698750"/>
            <a:ext cx="68421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924800" cy="4876800"/>
          </a:xfrm>
        </p:spPr>
        <p:txBody>
          <a:bodyPr/>
          <a:lstStyle/>
          <a:p>
            <a:pPr marL="514350" indent="-514350">
              <a:spcBef>
                <a:spcPct val="0"/>
              </a:spcBef>
              <a:spcAft>
                <a:spcPts val="1200"/>
              </a:spcAft>
              <a:buClrTx/>
              <a:buSzPct val="95000"/>
              <a:buFont typeface="华文中宋" panose="02010600040101010101" charset="-122"/>
              <a:buAutoNum type="circleNumDbPlain" startAt="2"/>
            </a:pPr>
            <a:r>
              <a:rPr kumimoji="0"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非自动结束方式（</a:t>
            </a:r>
            <a:r>
              <a:rPr kumimoji="0" lang="en-US" altLang="zh-CN" sz="2600" b="1" dirty="0">
                <a:solidFill>
                  <a:srgbClr val="0000FF"/>
                </a:solidFill>
                <a:ea typeface="黑体" panose="02010609060101010101" pitchFamily="49" charset="-122"/>
              </a:rPr>
              <a:t>EOI</a:t>
            </a:r>
            <a:r>
              <a:rPr kumimoji="0"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6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457200">
              <a:spcBef>
                <a:spcPts val="600"/>
              </a:spcBef>
              <a:spcAft>
                <a:spcPts val="600"/>
              </a:spcAft>
              <a:buClrTx/>
              <a:buSzPct val="95000"/>
              <a:buFont typeface="Arial" panose="020B0604020202020204" pitchFamily="34" charset="0"/>
              <a:buNone/>
            </a:pPr>
            <a:r>
              <a:rPr kumimoji="0" lang="zh-CN" altLang="en-US" sz="2400" dirty="0"/>
              <a:t>该方式下，由</a:t>
            </a:r>
            <a:r>
              <a:rPr kumimoji="0" lang="en-US" altLang="zh-CN" sz="2400" dirty="0"/>
              <a:t>CPU</a:t>
            </a:r>
            <a:r>
              <a:rPr kumimoji="0" lang="zh-CN" altLang="en-US" sz="2400" b="1" u="sng" dirty="0">
                <a:solidFill>
                  <a:srgbClr val="FF0000"/>
                </a:solidFill>
              </a:rPr>
              <a:t>发</a:t>
            </a:r>
            <a:r>
              <a:rPr kumimoji="0" lang="en-US" altLang="zh-CN" sz="2400" b="1" u="sng" dirty="0">
                <a:solidFill>
                  <a:srgbClr val="FF0000"/>
                </a:solidFill>
              </a:rPr>
              <a:t>EOI</a:t>
            </a:r>
            <a:r>
              <a:rPr kumimoji="0" lang="zh-CN" altLang="en-US" sz="2400" b="1" u="sng" dirty="0">
                <a:solidFill>
                  <a:srgbClr val="FF0000"/>
                </a:solidFill>
              </a:rPr>
              <a:t>命令</a:t>
            </a:r>
            <a:r>
              <a:rPr kumimoji="0" lang="zh-CN" altLang="en-US" sz="2400" dirty="0"/>
              <a:t>来使</a:t>
            </a:r>
            <a:r>
              <a:rPr kumimoji="0" lang="en-US" altLang="zh-CN" sz="2400" dirty="0"/>
              <a:t>ISR</a:t>
            </a:r>
            <a:r>
              <a:rPr kumimoji="0" lang="zh-CN" altLang="en-US" sz="2400" dirty="0"/>
              <a:t>的相应位复位。</a:t>
            </a:r>
            <a:endParaRPr kumimoji="0" lang="en-US" altLang="zh-CN" sz="2400" dirty="0"/>
          </a:p>
          <a:p>
            <a:pPr marL="857250" lvl="1" indent="-457200">
              <a:spcBef>
                <a:spcPts val="1800"/>
              </a:spcBef>
              <a:spcAft>
                <a:spcPts val="1200"/>
              </a:spcAft>
              <a:buSzPct val="95000"/>
              <a:buFont typeface="Wingdings" panose="05000000000000000000" pitchFamily="2" charset="2"/>
              <a:buChar char="n"/>
            </a:pPr>
            <a:r>
              <a:rPr kumimoji="0" lang="zh-CN" altLang="en-US" sz="2600" b="1" dirty="0"/>
              <a:t>普通中断结束方式</a:t>
            </a:r>
            <a:endParaRPr kumimoji="0" lang="en-US" altLang="zh-CN" sz="2600" b="1" dirty="0"/>
          </a:p>
          <a:p>
            <a:pPr marL="1257300" lvl="2" indent="-457200">
              <a:spcBef>
                <a:spcPct val="0"/>
              </a:spcBef>
              <a:spcAft>
                <a:spcPts val="1200"/>
              </a:spcAft>
              <a:buSzPct val="95000"/>
              <a:buFont typeface="Wingdings" panose="05000000000000000000" pitchFamily="2" charset="2"/>
              <a:buChar char="Ø"/>
            </a:pPr>
            <a:r>
              <a:rPr kumimoji="0" lang="en-US" altLang="zh-CN" sz="2200" dirty="0"/>
              <a:t>CPU</a:t>
            </a:r>
            <a:r>
              <a:rPr kumimoji="0" lang="zh-CN" altLang="en-US" sz="2200" dirty="0"/>
              <a:t>向</a:t>
            </a:r>
            <a:r>
              <a:rPr kumimoji="0" lang="en-US" altLang="zh-CN" sz="2200" dirty="0"/>
              <a:t>8259A</a:t>
            </a:r>
            <a:r>
              <a:rPr kumimoji="0" lang="zh-CN" altLang="en-US" sz="2200" dirty="0"/>
              <a:t>发送</a:t>
            </a:r>
            <a:r>
              <a:rPr kumimoji="0" lang="en-US" altLang="zh-CN" sz="2200" dirty="0"/>
              <a:t>EOI</a:t>
            </a:r>
            <a:r>
              <a:rPr kumimoji="0" lang="zh-CN" altLang="en-US" sz="2200" dirty="0"/>
              <a:t>命令，使当前 </a:t>
            </a:r>
            <a:r>
              <a:rPr kumimoji="0" lang="en-US" altLang="zh-CN" sz="2200" dirty="0"/>
              <a:t>ISR </a:t>
            </a:r>
            <a:r>
              <a:rPr kumimoji="0" lang="zh-CN" altLang="en-US" sz="2200" dirty="0"/>
              <a:t>中</a:t>
            </a:r>
            <a:r>
              <a:rPr kumimoji="0" lang="zh-CN" altLang="en-US" sz="2200" b="1" u="sng" dirty="0">
                <a:solidFill>
                  <a:srgbClr val="FF0066"/>
                </a:solidFill>
              </a:rPr>
              <a:t>级别最高</a:t>
            </a:r>
            <a:r>
              <a:rPr kumimoji="0" lang="zh-CN" altLang="en-US" sz="2200" dirty="0"/>
              <a:t>的位复位。</a:t>
            </a:r>
            <a:endParaRPr kumimoji="0" lang="en-US" altLang="zh-CN" sz="2200" dirty="0"/>
          </a:p>
          <a:p>
            <a:pPr marL="857250" lvl="1" indent="-457200">
              <a:spcBef>
                <a:spcPts val="1200"/>
              </a:spcBef>
              <a:spcAft>
                <a:spcPts val="1200"/>
              </a:spcAft>
              <a:buSzPct val="95000"/>
              <a:buFont typeface="Wingdings" panose="05000000000000000000" pitchFamily="2" charset="2"/>
              <a:buChar char="n"/>
            </a:pPr>
            <a:r>
              <a:rPr kumimoji="0" lang="zh-CN" altLang="en-US" sz="2600" b="1" dirty="0"/>
              <a:t>特殊中断结束方式</a:t>
            </a:r>
            <a:endParaRPr kumimoji="0" lang="en-US" altLang="zh-CN" sz="2600" b="1" dirty="0"/>
          </a:p>
          <a:p>
            <a:pPr marL="1257300" lvl="2" indent="-457200">
              <a:spcBef>
                <a:spcPct val="0"/>
              </a:spcBef>
              <a:spcAft>
                <a:spcPts val="1200"/>
              </a:spcAft>
              <a:buSzPct val="95000"/>
              <a:buFont typeface="Wingdings" panose="05000000000000000000" pitchFamily="2" charset="2"/>
              <a:buChar char="Ø"/>
            </a:pPr>
            <a:r>
              <a:rPr kumimoji="0" lang="en-US" altLang="zh-CN" sz="2200" dirty="0"/>
              <a:t>CPU</a:t>
            </a:r>
            <a:r>
              <a:rPr kumimoji="0" lang="zh-CN" altLang="en-US" sz="2200" dirty="0"/>
              <a:t>向</a:t>
            </a:r>
            <a:r>
              <a:rPr kumimoji="0" lang="en-US" altLang="zh-CN" sz="2200" dirty="0"/>
              <a:t>8259A</a:t>
            </a:r>
            <a:r>
              <a:rPr kumimoji="0" lang="zh-CN" altLang="en-US" sz="2200" dirty="0"/>
              <a:t>发送</a:t>
            </a:r>
            <a:r>
              <a:rPr kumimoji="0" lang="en-US" altLang="zh-CN" sz="2200" dirty="0"/>
              <a:t>EOI</a:t>
            </a:r>
            <a:r>
              <a:rPr kumimoji="0" lang="zh-CN" altLang="en-US" sz="2200" dirty="0"/>
              <a:t>命令，该命令字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指定</a:t>
            </a:r>
            <a:r>
              <a:rPr kumimoji="0" lang="zh-CN" altLang="en-US" sz="2200" dirty="0"/>
              <a:t>了要结束哪一级中断源，从而使</a:t>
            </a:r>
            <a:r>
              <a:rPr kumimoji="0" lang="en-US" altLang="zh-CN" sz="2200" dirty="0"/>
              <a:t>ISR</a:t>
            </a:r>
            <a:r>
              <a:rPr kumimoji="0" lang="zh-CN" altLang="en-US" sz="2200" dirty="0"/>
              <a:t>相应的位复位。</a:t>
            </a:r>
            <a:endParaRPr kumimoji="0" lang="en-US" altLang="zh-CN" sz="2200" dirty="0"/>
          </a:p>
          <a:p>
            <a:pPr marL="1257300" lvl="2" indent="-457200">
              <a:spcBef>
                <a:spcPct val="0"/>
              </a:spcBef>
              <a:spcAft>
                <a:spcPts val="1200"/>
              </a:spcAft>
              <a:buSzPct val="95000"/>
              <a:buFont typeface="Wingdings" panose="05000000000000000000" pitchFamily="2" charset="2"/>
              <a:buChar char="Ø"/>
            </a:pPr>
            <a:endParaRPr kumimoji="0" lang="en-US" altLang="zh-CN" sz="2200" dirty="0"/>
          </a:p>
        </p:txBody>
      </p:sp>
      <p:sp>
        <p:nvSpPr>
          <p:cNvPr id="16691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49BEAC8-8D5D-4837-9266-3475C90960A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2667000"/>
            <a:ext cx="8534400" cy="3733800"/>
          </a:xfrm>
        </p:spPr>
        <p:txBody>
          <a:bodyPr/>
          <a:lstStyle/>
          <a:p>
            <a:pPr lvl="1">
              <a:spcBef>
                <a:spcPts val="3000"/>
              </a:spcBef>
              <a:spcAft>
                <a:spcPts val="12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600" b="1" dirty="0"/>
              <a:t>时钟信号</a:t>
            </a:r>
            <a:r>
              <a:rPr kumimoji="0" lang="en-US" altLang="zh-CN" sz="2600" b="1" dirty="0"/>
              <a:t>CLK</a:t>
            </a:r>
            <a:r>
              <a:rPr kumimoji="0" lang="en-US" altLang="zh-CN" sz="2600" b="1" baseline="-25000" dirty="0"/>
              <a:t>0 </a:t>
            </a:r>
            <a:r>
              <a:rPr kumimoji="0" lang="en-US" altLang="zh-CN" sz="2600" b="1" dirty="0"/>
              <a:t>~ CLK</a:t>
            </a:r>
            <a:r>
              <a:rPr kumimoji="0" lang="en-US" altLang="zh-CN" sz="2600" b="1" baseline="-25000" dirty="0"/>
              <a:t>2</a:t>
            </a:r>
            <a:endParaRPr kumimoji="0" lang="en-US" altLang="zh-CN" sz="2600" baseline="-25000" dirty="0"/>
          </a:p>
          <a:p>
            <a:pPr lvl="2">
              <a:spcBef>
                <a:spcPct val="0"/>
              </a:spcBef>
              <a:spcAft>
                <a:spcPts val="6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 dirty="0"/>
              <a:t>各自独立。定时或计数时，每个</a:t>
            </a:r>
            <a:r>
              <a:rPr kumimoji="0" lang="en-US" altLang="zh-CN" sz="2200" dirty="0"/>
              <a:t>CLK</a:t>
            </a:r>
            <a:r>
              <a:rPr kumimoji="0" lang="zh-CN" altLang="en-US" sz="2200" b="1" u="sng" dirty="0">
                <a:solidFill>
                  <a:srgbClr val="FF0066"/>
                </a:solidFill>
              </a:rPr>
              <a:t>下降沿</a:t>
            </a:r>
            <a:r>
              <a:rPr kumimoji="0" lang="zh-CN" altLang="en-US" sz="2200" dirty="0"/>
              <a:t>，计数减</a:t>
            </a:r>
            <a:r>
              <a:rPr kumimoji="0" lang="en-US" altLang="zh-CN" sz="2200" dirty="0"/>
              <a:t>1</a:t>
            </a:r>
            <a:r>
              <a:rPr kumimoji="0" lang="zh-CN" altLang="en-US" sz="2200" dirty="0"/>
              <a:t>。</a:t>
            </a:r>
            <a:endParaRPr kumimoji="0" lang="en-US" altLang="zh-CN" sz="2600" b="1" dirty="0"/>
          </a:p>
          <a:p>
            <a:pPr lvl="1">
              <a:spcBef>
                <a:spcPts val="1800"/>
              </a:spcBef>
              <a:spcAft>
                <a:spcPts val="12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600" b="1" dirty="0"/>
              <a:t>门控信号 </a:t>
            </a:r>
            <a:r>
              <a:rPr kumimoji="0" lang="en-US" altLang="zh-CN" sz="2600" b="1" dirty="0"/>
              <a:t>GATE</a:t>
            </a:r>
            <a:r>
              <a:rPr kumimoji="0" lang="en-US" altLang="zh-CN" sz="2600" b="1" baseline="-25000" dirty="0"/>
              <a:t>0 </a:t>
            </a:r>
            <a:r>
              <a:rPr kumimoji="0" lang="en-US" altLang="zh-CN" sz="2600" b="1" dirty="0"/>
              <a:t>~ GATE</a:t>
            </a:r>
            <a:r>
              <a:rPr kumimoji="0" lang="en-US" altLang="zh-CN" sz="2600" b="1" baseline="-25000" dirty="0"/>
              <a:t>2</a:t>
            </a:r>
            <a:endParaRPr kumimoji="0" lang="en-US" altLang="zh-CN" sz="2600" baseline="-25000" dirty="0"/>
          </a:p>
          <a:p>
            <a:pPr lvl="2">
              <a:spcBef>
                <a:spcPct val="0"/>
              </a:spcBef>
              <a:spcAft>
                <a:spcPts val="9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 dirty="0"/>
              <a:t>各自独立。作用：</a:t>
            </a:r>
            <a:r>
              <a:rPr kumimoji="0" lang="zh-CN" altLang="en-US" sz="2200" b="1" u="sng" dirty="0">
                <a:solidFill>
                  <a:srgbClr val="FF0066"/>
                </a:solidFill>
              </a:rPr>
              <a:t>允许或禁止</a:t>
            </a:r>
            <a:r>
              <a:rPr kumimoji="0" lang="zh-CN" altLang="en-US" sz="2200" dirty="0"/>
              <a:t>计数过程。</a:t>
            </a:r>
            <a:endParaRPr kumimoji="0" lang="en-US" altLang="zh-CN" sz="2200" dirty="0"/>
          </a:p>
          <a:p>
            <a:pPr lvl="1">
              <a:spcBef>
                <a:spcPts val="1800"/>
              </a:spcBef>
              <a:spcAft>
                <a:spcPts val="12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600" b="1" dirty="0"/>
              <a:t>计数输出信号 </a:t>
            </a:r>
            <a:r>
              <a:rPr kumimoji="0" lang="en-US" altLang="zh-CN" sz="2600" b="1" dirty="0"/>
              <a:t>OUT</a:t>
            </a:r>
            <a:r>
              <a:rPr kumimoji="0" lang="en-US" altLang="zh-CN" sz="2600" b="1" baseline="-25000" dirty="0"/>
              <a:t>0</a:t>
            </a:r>
            <a:r>
              <a:rPr kumimoji="0" lang="en-US" altLang="zh-CN" sz="2600" b="1" dirty="0"/>
              <a:t> ~ OUT</a:t>
            </a:r>
            <a:r>
              <a:rPr kumimoji="0" lang="en-US" altLang="zh-CN" sz="2600" b="1" baseline="-25000" dirty="0"/>
              <a:t>2</a:t>
            </a:r>
            <a:endParaRPr kumimoji="0" lang="en-US" altLang="zh-CN" sz="2600" baseline="-25000" dirty="0"/>
          </a:p>
          <a:p>
            <a:pPr lvl="2">
              <a:spcBef>
                <a:spcPct val="0"/>
              </a:spcBef>
              <a:spcAft>
                <a:spcPts val="9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 dirty="0"/>
              <a:t>各自独立。计数减为</a:t>
            </a:r>
            <a:r>
              <a:rPr kumimoji="0" lang="en-US" altLang="zh-CN" sz="2200" dirty="0"/>
              <a:t>0</a:t>
            </a:r>
            <a:r>
              <a:rPr kumimoji="0" lang="zh-CN" altLang="en-US" sz="2200" dirty="0"/>
              <a:t>时，</a:t>
            </a:r>
            <a:r>
              <a:rPr kumimoji="0" lang="en-US" altLang="zh-CN" sz="2200" dirty="0"/>
              <a:t>OUT</a:t>
            </a:r>
            <a:r>
              <a:rPr kumimoji="0" lang="zh-CN" altLang="en-US" sz="2200" dirty="0"/>
              <a:t>端输出一个电平或脉冲信号，指示定时或计数已到。</a:t>
            </a:r>
            <a:endParaRPr kumimoji="0" lang="en-US" altLang="zh-CN" sz="2200" dirty="0"/>
          </a:p>
        </p:txBody>
      </p:sp>
      <p:sp>
        <p:nvSpPr>
          <p:cNvPr id="4710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0608DDD-E5B2-42CC-9199-CC5334C51864}" type="slidenum">
              <a:rPr lang="en-US" altLang="zh-CN"/>
            </a:fld>
            <a:endParaRPr lang="en-US" altLang="zh-CN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724400" y="304800"/>
            <a:ext cx="4114800" cy="272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001000" cy="48006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2400"/>
              </a:spcAft>
              <a:buSzPct val="95000"/>
              <a:buFont typeface="Wingdings" panose="05000000000000000000" pitchFamily="2" charset="2"/>
              <a:buNone/>
            </a:pPr>
            <a:r>
              <a:rPr kumimoji="0" lang="en-US" altLang="zh-CN" sz="2800" b="1" dirty="0"/>
              <a:t>8. </a:t>
            </a:r>
            <a:r>
              <a:rPr kumimoji="0" lang="zh-CN" altLang="en-US" sz="2800" b="1" dirty="0"/>
              <a:t>连接系统总线的方式</a:t>
            </a:r>
            <a:endParaRPr kumimoji="0" lang="en-US" altLang="zh-CN" sz="2800" b="1" dirty="0"/>
          </a:p>
          <a:p>
            <a:pPr marL="857250" lvl="1" indent="-457200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华文中宋" panose="02010600040101010101" charset="-122"/>
              <a:buAutoNum type="circleNumDbPlain"/>
            </a:pPr>
            <a:r>
              <a:rPr kumimoji="0"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缓冲方式</a:t>
            </a:r>
            <a:endParaRPr kumimoji="0" lang="en-US" altLang="zh-CN" sz="26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57300" lvl="2" indent="-457200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SzPct val="95000"/>
              <a:buFont typeface="Times New Roman" panose="02020603050405020304" pitchFamily="18" charset="0"/>
              <a:buChar char="▲"/>
            </a:pPr>
            <a:r>
              <a:rPr kumimoji="0" lang="zh-CN" altLang="en-US" b="1" u="sng" dirty="0">
                <a:solidFill>
                  <a:srgbClr val="FF0066"/>
                </a:solidFill>
              </a:rPr>
              <a:t>多片</a:t>
            </a:r>
            <a:r>
              <a:rPr kumimoji="0" lang="en-US" altLang="zh-CN" dirty="0"/>
              <a:t>8259A</a:t>
            </a:r>
            <a:r>
              <a:rPr kumimoji="0" lang="zh-CN" altLang="en-US" dirty="0"/>
              <a:t>级联时，</a:t>
            </a:r>
            <a:r>
              <a:rPr kumimoji="0" lang="en-US" altLang="zh-CN" dirty="0"/>
              <a:t>8259A </a:t>
            </a:r>
            <a:r>
              <a:rPr kumimoji="0" lang="zh-CN" altLang="en-US" dirty="0"/>
              <a:t>通过</a:t>
            </a:r>
            <a:r>
              <a:rPr kumimoji="0" lang="zh-CN" altLang="en-US" b="1" u="sng" dirty="0">
                <a:solidFill>
                  <a:srgbClr val="0000FF"/>
                </a:solidFill>
              </a:rPr>
              <a:t>总线驱动器</a:t>
            </a:r>
            <a:r>
              <a:rPr kumimoji="0" lang="zh-CN" altLang="en-US" dirty="0"/>
              <a:t>与数据总线相连。</a:t>
            </a:r>
            <a:endParaRPr kumimoji="0" lang="en-US" altLang="zh-CN" dirty="0"/>
          </a:p>
          <a:p>
            <a:pPr marL="1257300" lvl="2" indent="-457200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SzPct val="95000"/>
              <a:buFont typeface="Times New Roman" panose="02020603050405020304" pitchFamily="18" charset="0"/>
              <a:buChar char="▲"/>
            </a:pPr>
            <a:r>
              <a:rPr kumimoji="0" lang="zh-CN" altLang="en-US" dirty="0"/>
              <a:t>此时</a:t>
            </a:r>
            <a:r>
              <a:rPr kumimoji="0" lang="en-US" altLang="zh-CN" dirty="0"/>
              <a:t>8259A</a:t>
            </a:r>
            <a:r>
              <a:rPr kumimoji="0" lang="zh-CN" altLang="en-US" dirty="0"/>
              <a:t>的 </a:t>
            </a:r>
            <a:r>
              <a:rPr kumimoji="0" lang="en-US" altLang="zh-CN" dirty="0"/>
              <a:t>SP/</a:t>
            </a:r>
            <a:r>
              <a:rPr kumimoji="0" lang="en-US" altLang="zh-CN" b="1" dirty="0">
                <a:solidFill>
                  <a:srgbClr val="FF0066"/>
                </a:solidFill>
              </a:rPr>
              <a:t>EN</a:t>
            </a:r>
            <a:r>
              <a:rPr kumimoji="0" lang="en-US" altLang="zh-CN" dirty="0"/>
              <a:t> </a:t>
            </a:r>
            <a:r>
              <a:rPr kumimoji="0" lang="zh-CN" altLang="en-US" dirty="0"/>
              <a:t>端</a:t>
            </a:r>
            <a:r>
              <a:rPr kumimoji="0" lang="zh-CN" altLang="en-US" u="sng" dirty="0">
                <a:solidFill>
                  <a:srgbClr val="0000FF"/>
                </a:solidFill>
              </a:rPr>
              <a:t>输出</a:t>
            </a:r>
            <a:r>
              <a:rPr kumimoji="0" lang="zh-CN" altLang="en-US" dirty="0"/>
              <a:t>一个低电平 </a:t>
            </a:r>
            <a:r>
              <a:rPr kumimoji="0" lang="en-US" altLang="zh-CN" dirty="0"/>
              <a:t>( EN = 0) </a:t>
            </a:r>
            <a:r>
              <a:rPr kumimoji="0" lang="zh-CN" altLang="en-US" dirty="0"/>
              <a:t>作为</a:t>
            </a:r>
            <a:r>
              <a:rPr kumimoji="0" lang="zh-CN" altLang="en-US" b="1" u="sng" dirty="0">
                <a:solidFill>
                  <a:srgbClr val="0000FF"/>
                </a:solidFill>
              </a:rPr>
              <a:t>总线驱动器的</a:t>
            </a:r>
            <a:r>
              <a:rPr kumimoji="0" lang="zh-CN" altLang="en-US" b="1" u="sng" dirty="0">
                <a:solidFill>
                  <a:srgbClr val="FF0066"/>
                </a:solidFill>
              </a:rPr>
              <a:t>启动信号</a:t>
            </a:r>
            <a:r>
              <a:rPr kumimoji="0" lang="zh-CN" altLang="en-US" dirty="0"/>
              <a:t>。即：</a:t>
            </a:r>
            <a:r>
              <a:rPr kumimoji="0" lang="en-US" altLang="zh-CN" dirty="0"/>
              <a:t>SP/EN </a:t>
            </a:r>
            <a:r>
              <a:rPr kumimoji="0" lang="zh-CN" altLang="en-US" dirty="0"/>
              <a:t>信号与总线驱动器的使能端相连。</a:t>
            </a:r>
            <a:endParaRPr kumimoji="0" lang="en-US" altLang="zh-CN" dirty="0"/>
          </a:p>
          <a:p>
            <a:pPr marL="857250" lvl="1" indent="-457200">
              <a:spcBef>
                <a:spcPct val="0"/>
              </a:spcBef>
              <a:spcAft>
                <a:spcPts val="1200"/>
              </a:spcAft>
              <a:buClrTx/>
              <a:buSzPct val="95000"/>
              <a:buFont typeface="Arial" panose="020B0604020202020204" pitchFamily="34" charset="0"/>
              <a:buNone/>
            </a:pPr>
            <a:endParaRPr kumimoji="0" lang="en-US" altLang="zh-CN" sz="2400" dirty="0"/>
          </a:p>
        </p:txBody>
      </p:sp>
      <p:sp>
        <p:nvSpPr>
          <p:cNvPr id="16896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603A62F-B8E4-40B5-96ED-E1A8229301D6}" type="slidenum">
              <a:rPr lang="en-US" altLang="zh-CN"/>
            </a:fld>
            <a:endParaRPr lang="en-US" altLang="zh-CN"/>
          </a:p>
        </p:txBody>
      </p:sp>
      <p:grpSp>
        <p:nvGrpSpPr>
          <p:cNvPr id="2" name="组合 20"/>
          <p:cNvGrpSpPr/>
          <p:nvPr/>
        </p:nvGrpSpPr>
        <p:grpSpPr bwMode="auto">
          <a:xfrm>
            <a:off x="3965575" y="3765609"/>
            <a:ext cx="4187824" cy="409383"/>
            <a:chOff x="3965569" y="3764963"/>
            <a:chExt cx="4188069" cy="409613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3965569" y="3774392"/>
              <a:ext cx="38102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405333" y="3774392"/>
              <a:ext cx="38102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772616" y="3764963"/>
              <a:ext cx="381022" cy="15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086777" y="4172988"/>
              <a:ext cx="38102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524952" y="4172988"/>
              <a:ext cx="38102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20B0D40-BF61-4432-8580-B56C7B83FD0B}" type="slidenum">
              <a:rPr lang="en-US" altLang="zh-CN"/>
            </a:fld>
            <a:endParaRPr lang="en-US" altLang="zh-CN"/>
          </a:p>
        </p:txBody>
      </p:sp>
      <p:graphicFrame>
        <p:nvGraphicFramePr>
          <p:cNvPr id="171010" name="Object 4"/>
          <p:cNvGraphicFramePr>
            <a:graphicFrameLocks noChangeAspect="1"/>
          </p:cNvGraphicFramePr>
          <p:nvPr/>
        </p:nvGraphicFramePr>
        <p:xfrm>
          <a:off x="914400" y="1066800"/>
          <a:ext cx="7391400" cy="535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602" name="位图图像" r:id="rId1" imgW="5991225" imgH="4343400" progId="PBrush">
                  <p:embed/>
                </p:oleObj>
              </mc:Choice>
              <mc:Fallback>
                <p:oleObj name="位图图像" r:id="rId1" imgW="5991225" imgH="4343400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66800"/>
                        <a:ext cx="7391400" cy="535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18"/>
          <p:cNvSpPr>
            <a:spLocks noChangeArrowheads="1"/>
          </p:cNvSpPr>
          <p:nvPr/>
        </p:nvSpPr>
        <p:spPr bwMode="auto">
          <a:xfrm>
            <a:off x="327025" y="3886200"/>
            <a:ext cx="969963" cy="723900"/>
          </a:xfrm>
          <a:prstGeom prst="wedgeRoundRectCallout">
            <a:avLst>
              <a:gd name="adj1" fmla="val 84042"/>
              <a:gd name="adj2" fmla="val -25736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/>
          <a:p>
            <a:pPr algn="ctr"/>
            <a:r>
              <a:rPr kumimoji="1" lang="zh-CN" altLang="en-US" b="1"/>
              <a:t>输出</a:t>
            </a:r>
            <a:endParaRPr kumimoji="1" lang="zh-CN" altLang="en-US" b="1"/>
          </a:p>
          <a:p>
            <a:pPr algn="ctr"/>
            <a:r>
              <a:rPr kumimoji="1" lang="zh-CN" altLang="en-US" b="1"/>
              <a:t>信号</a:t>
            </a:r>
            <a:endParaRPr kumimoji="1" lang="zh-CN" altLang="en-US" b="1"/>
          </a:p>
        </p:txBody>
      </p:sp>
      <p:grpSp>
        <p:nvGrpSpPr>
          <p:cNvPr id="2" name="组合 10"/>
          <p:cNvGrpSpPr/>
          <p:nvPr/>
        </p:nvGrpSpPr>
        <p:grpSpPr bwMode="auto">
          <a:xfrm>
            <a:off x="457200" y="1874838"/>
            <a:ext cx="3048000" cy="1155700"/>
            <a:chOff x="457200" y="1874838"/>
            <a:chExt cx="3048000" cy="1155700"/>
          </a:xfrm>
        </p:grpSpPr>
        <p:sp>
          <p:nvSpPr>
            <p:cNvPr id="171014" name="AutoShape 17"/>
            <p:cNvSpPr>
              <a:spLocks noChangeArrowheads="1"/>
            </p:cNvSpPr>
            <p:nvPr/>
          </p:nvSpPr>
          <p:spPr bwMode="auto">
            <a:xfrm>
              <a:off x="457200" y="1874838"/>
              <a:ext cx="1057275" cy="431800"/>
            </a:xfrm>
            <a:prstGeom prst="wedgeRoundRectCallout">
              <a:avLst>
                <a:gd name="adj1" fmla="val 102046"/>
                <a:gd name="adj2" fmla="val 56986"/>
                <a:gd name="adj3" fmla="val 16667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algn="ctr"/>
              <a:r>
                <a:rPr kumimoji="1" lang="zh-CN" altLang="en-US" b="1"/>
                <a:t>缓冲器</a:t>
              </a:r>
              <a:endParaRPr kumimoji="1" lang="zh-CN" altLang="en-US" b="1"/>
            </a:p>
          </p:txBody>
        </p:sp>
        <p:sp>
          <p:nvSpPr>
            <p:cNvPr id="171015" name="椭圆 7"/>
            <p:cNvSpPr>
              <a:spLocks noChangeArrowheads="1"/>
            </p:cNvSpPr>
            <p:nvPr/>
          </p:nvSpPr>
          <p:spPr bwMode="auto">
            <a:xfrm>
              <a:off x="1647825" y="1887538"/>
              <a:ext cx="1857375" cy="1143000"/>
            </a:xfrm>
            <a:prstGeom prst="ellipse">
              <a:avLst/>
            </a:prstGeom>
            <a:noFill/>
            <a:ln w="57150">
              <a:solidFill>
                <a:srgbClr val="FF0066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椭圆 7"/>
          <p:cNvSpPr>
            <a:spLocks noChangeArrowheads="1"/>
          </p:cNvSpPr>
          <p:nvPr/>
        </p:nvSpPr>
        <p:spPr bwMode="auto">
          <a:xfrm>
            <a:off x="1295400" y="3733800"/>
            <a:ext cx="1524000" cy="779463"/>
          </a:xfrm>
          <a:prstGeom prst="ellipse">
            <a:avLst/>
          </a:prstGeom>
          <a:noFill/>
          <a:ln w="57150">
            <a:solidFill>
              <a:srgbClr val="FF0066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 bldLvl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77200" cy="3048000"/>
          </a:xfrm>
        </p:spPr>
        <p:txBody>
          <a:bodyPr/>
          <a:lstStyle/>
          <a:p>
            <a:pPr marL="514350" indent="-514350">
              <a:spcBef>
                <a:spcPct val="0"/>
              </a:spcBef>
              <a:spcAft>
                <a:spcPts val="3000"/>
              </a:spcAft>
              <a:buClrTx/>
              <a:buSzPct val="95000"/>
              <a:buFont typeface="华文中宋" panose="02010600040101010101" charset="-122"/>
              <a:buAutoNum type="circleNumDbPlain" startAt="2"/>
            </a:pPr>
            <a:r>
              <a:rPr kumimoji="0"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非缓冲方式</a:t>
            </a:r>
            <a:endParaRPr kumimoji="0" lang="en-US" altLang="zh-CN" sz="2800" b="1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457200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Pct val="95000"/>
              <a:buFont typeface="Wingdings" panose="05000000000000000000" pitchFamily="2" charset="2"/>
              <a:buChar char="Ø"/>
            </a:pPr>
            <a:r>
              <a:rPr kumimoji="0" lang="zh-CN" altLang="en-US" sz="2400"/>
              <a:t>当系统中只有</a:t>
            </a:r>
            <a:r>
              <a:rPr kumimoji="0" lang="zh-CN" altLang="en-US" sz="2400" b="1" u="sng">
                <a:solidFill>
                  <a:srgbClr val="FF0066"/>
                </a:solidFill>
              </a:rPr>
              <a:t>单片或少数几片 </a:t>
            </a:r>
            <a:r>
              <a:rPr kumimoji="0" lang="en-US" altLang="zh-CN" sz="2400"/>
              <a:t>8259A </a:t>
            </a:r>
            <a:r>
              <a:rPr kumimoji="0" lang="zh-CN" altLang="en-US" sz="2400"/>
              <a:t>时，</a:t>
            </a:r>
            <a:r>
              <a:rPr kumimoji="0" lang="en-US" altLang="zh-CN" sz="2400"/>
              <a:t>8259A </a:t>
            </a:r>
            <a:r>
              <a:rPr kumimoji="0" lang="zh-CN" altLang="en-US" sz="2400"/>
              <a:t>可</a:t>
            </a:r>
            <a:r>
              <a:rPr kumimoji="0" lang="zh-CN" altLang="en-US" sz="2400" b="1" u="sng">
                <a:solidFill>
                  <a:srgbClr val="0000FF"/>
                </a:solidFill>
              </a:rPr>
              <a:t>直接</a:t>
            </a:r>
            <a:r>
              <a:rPr kumimoji="0" lang="zh-CN" altLang="en-US" sz="2400"/>
              <a:t>与数据总线相连。此时，</a:t>
            </a:r>
            <a:r>
              <a:rPr kumimoji="0" lang="en-US" altLang="zh-CN" sz="2400"/>
              <a:t>8259A</a:t>
            </a:r>
            <a:r>
              <a:rPr kumimoji="0" lang="zh-CN" altLang="en-US" sz="2400"/>
              <a:t>的</a:t>
            </a:r>
            <a:r>
              <a:rPr kumimoji="0" lang="en-US" altLang="zh-CN" sz="2400" b="1">
                <a:solidFill>
                  <a:srgbClr val="FF0066"/>
                </a:solidFill>
              </a:rPr>
              <a:t>SP</a:t>
            </a:r>
            <a:r>
              <a:rPr kumimoji="0" lang="en-US" altLang="zh-CN" sz="2400"/>
              <a:t>/EN</a:t>
            </a:r>
            <a:r>
              <a:rPr kumimoji="0" lang="zh-CN" altLang="en-US" sz="2400"/>
              <a:t>端作为</a:t>
            </a:r>
            <a:r>
              <a:rPr kumimoji="0" lang="zh-CN" altLang="en-US" sz="2400" b="1" u="sng">
                <a:solidFill>
                  <a:srgbClr val="0000FF"/>
                </a:solidFill>
              </a:rPr>
              <a:t>输入信号</a:t>
            </a:r>
            <a:r>
              <a:rPr kumimoji="0" lang="zh-CN" altLang="en-US" sz="2400"/>
              <a:t>。</a:t>
            </a:r>
            <a:endParaRPr kumimoji="0" lang="en-US" altLang="zh-CN" sz="2400"/>
          </a:p>
          <a:p>
            <a:pPr marL="857250" lvl="1" indent="-457200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Pct val="95000"/>
              <a:buFont typeface="Wingdings" panose="05000000000000000000" pitchFamily="2" charset="2"/>
              <a:buChar char="Ø"/>
            </a:pPr>
            <a:r>
              <a:rPr kumimoji="0" lang="zh-CN" altLang="en-US" sz="2400"/>
              <a:t>单片</a:t>
            </a:r>
            <a:r>
              <a:rPr kumimoji="0" lang="en-US" altLang="zh-CN" sz="2400"/>
              <a:t>8259A</a:t>
            </a:r>
            <a:r>
              <a:rPr kumimoji="0" lang="zh-CN" altLang="en-US" sz="2400"/>
              <a:t>时，</a:t>
            </a:r>
            <a:r>
              <a:rPr kumimoji="0" lang="en-US" altLang="zh-CN" sz="2400"/>
              <a:t>SP = 1</a:t>
            </a:r>
            <a:r>
              <a:rPr kumimoji="0" lang="zh-CN" altLang="en-US" sz="2400"/>
              <a:t>。多片</a:t>
            </a:r>
            <a:r>
              <a:rPr kumimoji="0" lang="en-US" altLang="zh-CN" sz="2400"/>
              <a:t>8259A </a:t>
            </a:r>
            <a:r>
              <a:rPr kumimoji="0" lang="zh-CN" altLang="en-US" sz="2400"/>
              <a:t>级联时，主片的 </a:t>
            </a:r>
            <a:r>
              <a:rPr kumimoji="0" lang="en-US" altLang="zh-CN" sz="2400"/>
              <a:t>SP = 1</a:t>
            </a:r>
            <a:r>
              <a:rPr kumimoji="0" lang="zh-CN" altLang="en-US" sz="2400"/>
              <a:t>，从片的 </a:t>
            </a:r>
            <a:r>
              <a:rPr kumimoji="0" lang="en-US" altLang="zh-CN" sz="2400"/>
              <a:t>SP = 0</a:t>
            </a:r>
            <a:r>
              <a:rPr kumimoji="0" lang="zh-CN" altLang="en-US" sz="2400"/>
              <a:t>。</a:t>
            </a:r>
            <a:endParaRPr kumimoji="0" lang="en-US" altLang="zh-CN" sz="2400"/>
          </a:p>
        </p:txBody>
      </p:sp>
      <p:sp>
        <p:nvSpPr>
          <p:cNvPr id="17305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1A535CD-1F55-46F3-9E99-538AF7219431}" type="slidenum">
              <a:rPr lang="en-US" altLang="zh-CN"/>
            </a:fld>
            <a:endParaRPr lang="en-US" altLang="zh-CN"/>
          </a:p>
        </p:txBody>
      </p:sp>
      <p:cxnSp>
        <p:nvCxnSpPr>
          <p:cNvPr id="13" name="直接连接符 12"/>
          <p:cNvCxnSpPr/>
          <p:nvPr/>
        </p:nvCxnSpPr>
        <p:spPr>
          <a:xfrm>
            <a:off x="7105650" y="2557463"/>
            <a:ext cx="38100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616825" y="2557463"/>
            <a:ext cx="38100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766659" y="3562204"/>
            <a:ext cx="381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114800" y="3960813"/>
            <a:ext cx="38100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796898" y="3960813"/>
            <a:ext cx="38100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ll dir="rd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3C57C6-E164-4838-A39D-70AC72941D7A}" type="slidenum">
              <a:rPr lang="en-US" altLang="zh-CN"/>
            </a:fld>
            <a:endParaRPr lang="en-US" altLang="zh-CN"/>
          </a:p>
        </p:txBody>
      </p:sp>
      <p:graphicFrame>
        <p:nvGraphicFramePr>
          <p:cNvPr id="175106" name="Object 10"/>
          <p:cNvGraphicFramePr>
            <a:graphicFrameLocks noChangeAspect="1"/>
          </p:cNvGraphicFramePr>
          <p:nvPr/>
        </p:nvGraphicFramePr>
        <p:xfrm>
          <a:off x="609600" y="1279525"/>
          <a:ext cx="8094663" cy="489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626" name="位图图像" r:id="rId1" imgW="7362825" imgH="4095750" progId="PBrush">
                  <p:embed/>
                </p:oleObj>
              </mc:Choice>
              <mc:Fallback>
                <p:oleObj name="位图图像" r:id="rId1" imgW="7362825" imgH="4095750" progId="PBrush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279525"/>
                        <a:ext cx="8094663" cy="489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椭圆 7"/>
          <p:cNvSpPr>
            <a:spLocks noChangeArrowheads="1"/>
          </p:cNvSpPr>
          <p:nvPr/>
        </p:nvSpPr>
        <p:spPr bwMode="auto">
          <a:xfrm>
            <a:off x="2409825" y="2198688"/>
            <a:ext cx="1371600" cy="685800"/>
          </a:xfrm>
          <a:prstGeom prst="ellipse">
            <a:avLst/>
          </a:prstGeom>
          <a:noFill/>
          <a:ln w="57150">
            <a:solidFill>
              <a:srgbClr val="FF0066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椭圆 7"/>
          <p:cNvSpPr>
            <a:spLocks noChangeArrowheads="1"/>
          </p:cNvSpPr>
          <p:nvPr/>
        </p:nvSpPr>
        <p:spPr bwMode="auto">
          <a:xfrm>
            <a:off x="5014913" y="2181225"/>
            <a:ext cx="1371600" cy="685800"/>
          </a:xfrm>
          <a:prstGeom prst="ellipse">
            <a:avLst/>
          </a:prstGeom>
          <a:noFill/>
          <a:ln w="57150">
            <a:solidFill>
              <a:srgbClr val="FF0066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236FDEC-1E49-462A-B917-35708C6D89E2}" type="slidenum">
              <a:rPr lang="en-US" altLang="zh-CN"/>
            </a:fld>
            <a:endParaRPr lang="en-US" altLang="zh-CN"/>
          </a:p>
        </p:txBody>
      </p:sp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 sz="3200">
                <a:solidFill>
                  <a:schemeClr val="tx1"/>
                </a:solidFill>
              </a:rPr>
              <a:t> </a:t>
            </a:r>
            <a:r>
              <a:rPr lang="en-US" altLang="zh-CN" sz="3200">
                <a:solidFill>
                  <a:schemeClr val="tx1"/>
                </a:solidFill>
              </a:rPr>
              <a:t>(4)  8259A </a:t>
            </a:r>
            <a:r>
              <a:rPr lang="zh-CN" altLang="en-US" sz="3200">
                <a:solidFill>
                  <a:schemeClr val="tx1"/>
                </a:solidFill>
              </a:rPr>
              <a:t>编程</a:t>
            </a:r>
            <a:endParaRPr lang="zh-CN" altLang="en-US" sz="32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85800" y="1295400"/>
            <a:ext cx="8153400" cy="487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00050" indent="-457200" eaLnBrk="0" hangingPunct="0">
              <a:buSzPct val="95000"/>
            </a:pPr>
            <a:r>
              <a:rPr lang="en-US" altLang="zh-CN" sz="2600" dirty="0"/>
              <a:t>CPU</a:t>
            </a:r>
            <a:r>
              <a:rPr lang="zh-CN" altLang="en-US" sz="2600" dirty="0"/>
              <a:t>向</a:t>
            </a:r>
            <a:r>
              <a:rPr lang="en-US" altLang="zh-CN" sz="2600" dirty="0"/>
              <a:t>8259A</a:t>
            </a:r>
            <a:r>
              <a:rPr lang="zh-CN" altLang="en-US" sz="2600" dirty="0"/>
              <a:t>发送的命令字分为以下</a:t>
            </a:r>
            <a:r>
              <a:rPr lang="en-US" altLang="zh-CN" sz="2600" dirty="0"/>
              <a:t>2</a:t>
            </a:r>
            <a:r>
              <a:rPr lang="zh-CN" altLang="en-US" sz="2600" dirty="0"/>
              <a:t>种：</a:t>
            </a:r>
            <a:endParaRPr lang="en-US" altLang="zh-CN" sz="2600" dirty="0"/>
          </a:p>
          <a:p>
            <a:pPr marL="400050" indent="-457200" eaLnBrk="0" hangingPunct="0">
              <a:spcBef>
                <a:spcPts val="1800"/>
              </a:spcBef>
              <a:spcAft>
                <a:spcPts val="1800"/>
              </a:spcAft>
              <a:buSzPct val="95000"/>
              <a:buFont typeface="Wingdings" panose="05000000000000000000" pitchFamily="2" charset="2"/>
              <a:buChar char="l"/>
            </a:pPr>
            <a:r>
              <a:rPr lang="zh-CN" altLang="en-US" sz="2400" b="1" dirty="0"/>
              <a:t>初始化命令字 </a:t>
            </a:r>
            <a:r>
              <a:rPr lang="en-US" altLang="zh-CN" sz="2400" b="1" dirty="0"/>
              <a:t>ICW</a:t>
            </a:r>
            <a:endParaRPr lang="en-US" altLang="zh-CN" sz="2400" b="1" dirty="0"/>
          </a:p>
          <a:p>
            <a:pPr marL="857250" lvl="1" indent="-457200" eaLnBrk="0" hangingPunct="0">
              <a:spcAft>
                <a:spcPts val="600"/>
              </a:spcAft>
              <a:buSzPct val="95000"/>
              <a:buFont typeface="Arial" panose="020B0604020202020204" pitchFamily="34" charset="0"/>
              <a:buChar char="▲"/>
            </a:pPr>
            <a:r>
              <a:rPr lang="zh-CN" altLang="en-US" sz="2200" dirty="0"/>
              <a:t>共有</a:t>
            </a:r>
            <a:r>
              <a:rPr lang="en-US" altLang="zh-CN" sz="2200" dirty="0"/>
              <a:t>ICW</a:t>
            </a:r>
            <a:r>
              <a:rPr lang="en-US" altLang="zh-CN" sz="2200" baseline="-25000" dirty="0"/>
              <a:t>1 </a:t>
            </a:r>
            <a:r>
              <a:rPr lang="en-US" altLang="zh-CN" sz="2200" dirty="0"/>
              <a:t>~ ICW</a:t>
            </a:r>
            <a:r>
              <a:rPr lang="en-US" altLang="zh-CN" sz="2200" baseline="-25000" dirty="0"/>
              <a:t>4</a:t>
            </a:r>
            <a:r>
              <a:rPr lang="zh-CN" altLang="en-US" sz="2200" dirty="0"/>
              <a:t> </a:t>
            </a:r>
            <a:r>
              <a:rPr lang="en-US" altLang="zh-CN" sz="2200" dirty="0"/>
              <a:t>4</a:t>
            </a:r>
            <a:r>
              <a:rPr lang="zh-CN" altLang="en-US" sz="2200" dirty="0"/>
              <a:t>个，在</a:t>
            </a:r>
            <a:r>
              <a:rPr lang="zh-CN" altLang="en-US" sz="2200" b="1" u="sng" dirty="0">
                <a:solidFill>
                  <a:srgbClr val="0000FF"/>
                </a:solidFill>
              </a:rPr>
              <a:t>系统初始化时</a:t>
            </a:r>
            <a:r>
              <a:rPr lang="zh-CN" altLang="en-US" sz="2200" dirty="0"/>
              <a:t>设置。</a:t>
            </a:r>
            <a:endParaRPr lang="en-US" altLang="zh-CN" sz="2200" dirty="0"/>
          </a:p>
          <a:p>
            <a:pPr marL="857250" lvl="1" indent="-457200" eaLnBrk="0" hangingPunct="0">
              <a:spcAft>
                <a:spcPts val="600"/>
              </a:spcAft>
              <a:buSzPct val="95000"/>
              <a:buFont typeface="Arial" panose="020B0604020202020204" pitchFamily="34" charset="0"/>
              <a:buChar char="▲"/>
            </a:pPr>
            <a:r>
              <a:rPr lang="zh-CN" altLang="en-US" sz="2200" dirty="0"/>
              <a:t>一旦设定后，在系统工作过程中一般</a:t>
            </a:r>
            <a:r>
              <a:rPr lang="zh-CN" altLang="en-US" sz="2200" b="1" u="sng" dirty="0">
                <a:solidFill>
                  <a:srgbClr val="0000FF"/>
                </a:solidFill>
              </a:rPr>
              <a:t>不再改变</a:t>
            </a:r>
            <a:r>
              <a:rPr lang="zh-CN" altLang="en-US" sz="2200" dirty="0"/>
              <a:t>。</a:t>
            </a:r>
            <a:endParaRPr lang="en-US" altLang="zh-CN" sz="2200" dirty="0"/>
          </a:p>
          <a:p>
            <a:pPr marL="400050" indent="-457200" eaLnBrk="0" hangingPunct="0">
              <a:spcBef>
                <a:spcPts val="1800"/>
              </a:spcBef>
              <a:spcAft>
                <a:spcPts val="1200"/>
              </a:spcAft>
              <a:buSzPct val="95000"/>
              <a:buFont typeface="Wingdings" panose="05000000000000000000" pitchFamily="2" charset="2"/>
              <a:buChar char="l"/>
            </a:pPr>
            <a:r>
              <a:rPr lang="zh-CN" altLang="en-US" sz="2400" b="1" dirty="0"/>
              <a:t>操作命令字 </a:t>
            </a:r>
            <a:r>
              <a:rPr lang="en-US" altLang="zh-CN" sz="2400" b="1" dirty="0"/>
              <a:t>OCW</a:t>
            </a:r>
            <a:endParaRPr lang="en-US" altLang="zh-CN" sz="2400" b="1" dirty="0"/>
          </a:p>
          <a:p>
            <a:pPr marL="857250" lvl="1" indent="-457200" eaLnBrk="0" hangingPunct="0">
              <a:spcAft>
                <a:spcPts val="600"/>
              </a:spcAft>
              <a:buSzPct val="95000"/>
              <a:buFont typeface="Times New Roman" panose="02020603050405020304" pitchFamily="18" charset="0"/>
              <a:buChar char="▲"/>
            </a:pPr>
            <a:r>
              <a:rPr lang="zh-CN" altLang="en-US" sz="2200" dirty="0"/>
              <a:t>共有</a:t>
            </a:r>
            <a:r>
              <a:rPr lang="en-US" altLang="zh-CN" sz="2200" dirty="0"/>
              <a:t>OCW</a:t>
            </a:r>
            <a:r>
              <a:rPr lang="en-US" altLang="zh-CN" sz="2200" baseline="-25000" dirty="0"/>
              <a:t>1</a:t>
            </a:r>
            <a:r>
              <a:rPr lang="en-US" altLang="zh-CN" sz="2200" dirty="0"/>
              <a:t>~OCW</a:t>
            </a:r>
            <a:r>
              <a:rPr lang="en-US" altLang="zh-CN" sz="2200" baseline="-25000" dirty="0"/>
              <a:t>3</a:t>
            </a:r>
            <a:r>
              <a:rPr lang="zh-CN" altLang="en-US" sz="2200" dirty="0"/>
              <a:t> </a:t>
            </a:r>
            <a:r>
              <a:rPr lang="en-US" altLang="zh-CN" sz="2200" dirty="0"/>
              <a:t>3</a:t>
            </a:r>
            <a:r>
              <a:rPr lang="zh-CN" altLang="en-US" sz="2200" dirty="0"/>
              <a:t>个，用来对中断处理过程进行</a:t>
            </a:r>
            <a:r>
              <a:rPr lang="zh-CN" altLang="en-US" sz="2200" b="1" u="sng" dirty="0">
                <a:solidFill>
                  <a:srgbClr val="0000FF"/>
                </a:solidFill>
              </a:rPr>
              <a:t>动态控制</a:t>
            </a:r>
            <a:r>
              <a:rPr lang="zh-CN" altLang="en-US" sz="2200" dirty="0"/>
              <a:t>，如：中断屏蔽、中断结束、优先权设定等。</a:t>
            </a:r>
            <a:endParaRPr lang="en-US" altLang="zh-CN" sz="2200" dirty="0"/>
          </a:p>
          <a:p>
            <a:pPr marL="857250" lvl="1" indent="-457200" eaLnBrk="0" hangingPunct="0">
              <a:spcAft>
                <a:spcPts val="600"/>
              </a:spcAft>
              <a:buSzPct val="95000"/>
              <a:buFont typeface="Times New Roman" panose="02020603050405020304" pitchFamily="18" charset="0"/>
              <a:buChar char="▲"/>
            </a:pPr>
            <a:r>
              <a:rPr lang="zh-CN" altLang="en-US" sz="2200" dirty="0"/>
              <a:t>可</a:t>
            </a:r>
            <a:r>
              <a:rPr lang="zh-CN" altLang="en-US" sz="2200" b="1" u="sng" dirty="0">
                <a:solidFill>
                  <a:srgbClr val="0000FF"/>
                </a:solidFill>
              </a:rPr>
              <a:t>多次设置和改变</a:t>
            </a:r>
            <a:r>
              <a:rPr lang="zh-CN" altLang="en-US" sz="2200" dirty="0"/>
              <a:t>。</a:t>
            </a:r>
            <a:endParaRPr lang="en-US" altLang="zh-CN" sz="2200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F35FBCB-2997-4D06-871B-9CE3C20DCB10}" type="slidenum">
              <a:rPr lang="en-US" altLang="zh-CN"/>
            </a:fld>
            <a:endParaRPr lang="en-US" altLang="zh-CN"/>
          </a:p>
        </p:txBody>
      </p:sp>
      <p:pic>
        <p:nvPicPr>
          <p:cNvPr id="179202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61975" y="838200"/>
            <a:ext cx="774382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椭圆 7"/>
          <p:cNvSpPr>
            <a:spLocks noChangeArrowheads="1"/>
          </p:cNvSpPr>
          <p:nvPr/>
        </p:nvSpPr>
        <p:spPr bwMode="auto">
          <a:xfrm>
            <a:off x="3505200" y="2671763"/>
            <a:ext cx="1905000" cy="2738437"/>
          </a:xfrm>
          <a:prstGeom prst="ellipse">
            <a:avLst/>
          </a:prstGeom>
          <a:noFill/>
          <a:ln w="57150">
            <a:solidFill>
              <a:srgbClr val="FF0066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椭圆 7"/>
          <p:cNvSpPr>
            <a:spLocks noChangeArrowheads="1"/>
          </p:cNvSpPr>
          <p:nvPr/>
        </p:nvSpPr>
        <p:spPr bwMode="auto">
          <a:xfrm>
            <a:off x="5562600" y="3205163"/>
            <a:ext cx="1905000" cy="2128837"/>
          </a:xfrm>
          <a:prstGeom prst="ellipse">
            <a:avLst/>
          </a:prstGeom>
          <a:noFill/>
          <a:ln w="57150">
            <a:solidFill>
              <a:srgbClr val="FF0066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914400" y="5715000"/>
            <a:ext cx="7467600" cy="609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/>
          <a:p>
            <a:pPr marL="457200" indent="-457200" algn="ctr">
              <a:spcAft>
                <a:spcPts val="600"/>
              </a:spcAft>
              <a:buSzPct val="95000"/>
            </a:pPr>
            <a:r>
              <a:rPr lang="en-US" altLang="zh-CN" sz="2200" b="1"/>
              <a:t>8259A </a:t>
            </a:r>
            <a:r>
              <a:rPr lang="zh-CN" altLang="en-US" sz="2200" b="1"/>
              <a:t>只有一根输入地址线 </a:t>
            </a:r>
            <a:r>
              <a:rPr lang="en-US" altLang="zh-CN" sz="2200" b="1"/>
              <a:t>A</a:t>
            </a:r>
            <a:r>
              <a:rPr lang="en-US" altLang="zh-CN" sz="2200" b="1" baseline="-25000"/>
              <a:t>0</a:t>
            </a:r>
            <a:r>
              <a:rPr lang="zh-CN" altLang="en-US" sz="2200" b="1"/>
              <a:t>，如何区分</a:t>
            </a:r>
            <a:r>
              <a:rPr lang="en-US" altLang="zh-CN" sz="2200" b="1"/>
              <a:t>7</a:t>
            </a:r>
            <a:r>
              <a:rPr lang="zh-CN" altLang="en-US" sz="2200" b="1"/>
              <a:t>个寄存器？</a:t>
            </a:r>
            <a:endParaRPr lang="en-US" altLang="zh-CN" sz="2200" b="1"/>
          </a:p>
        </p:txBody>
      </p:sp>
      <p:sp>
        <p:nvSpPr>
          <p:cNvPr id="9" name="椭圆 7"/>
          <p:cNvSpPr>
            <a:spLocks noChangeArrowheads="1"/>
          </p:cNvSpPr>
          <p:nvPr/>
        </p:nvSpPr>
        <p:spPr bwMode="auto">
          <a:xfrm>
            <a:off x="2286000" y="3048000"/>
            <a:ext cx="1371600" cy="604838"/>
          </a:xfrm>
          <a:prstGeom prst="ellipse">
            <a:avLst/>
          </a:prstGeom>
          <a:noFill/>
          <a:ln w="57150">
            <a:solidFill>
              <a:srgbClr val="FF0066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2286000"/>
            <a:ext cx="7010400" cy="3886200"/>
          </a:xfrm>
        </p:spPr>
        <p:txBody>
          <a:bodyPr/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en-US" altLang="zh-CN" sz="2400" b="1" dirty="0">
                <a:solidFill>
                  <a:srgbClr val="FF0000"/>
                </a:solidFill>
              </a:rPr>
              <a:t>ICW</a:t>
            </a:r>
            <a:r>
              <a:rPr kumimoji="0" lang="en-US" altLang="zh-CN" sz="2400" b="1" baseline="-25000" dirty="0">
                <a:solidFill>
                  <a:srgbClr val="FF0000"/>
                </a:solidFill>
              </a:rPr>
              <a:t>1</a:t>
            </a:r>
            <a:r>
              <a:rPr kumimoji="0" lang="zh-CN" altLang="en-US" sz="2400" b="1" dirty="0">
                <a:solidFill>
                  <a:srgbClr val="FF0000"/>
                </a:solidFill>
              </a:rPr>
              <a:t>：</a:t>
            </a:r>
            <a:r>
              <a:rPr kumimoji="0" lang="zh-CN" altLang="en-US" sz="2400" dirty="0"/>
              <a:t> </a:t>
            </a:r>
            <a:r>
              <a:rPr kumimoji="0" lang="en-US" altLang="zh-CN" sz="2400" dirty="0"/>
              <a:t>20H	  </a:t>
            </a:r>
            <a:r>
              <a:rPr kumimoji="0" lang="en-US" altLang="zh-CN" sz="2400" b="1" dirty="0">
                <a:solidFill>
                  <a:srgbClr val="0000FF"/>
                </a:solidFill>
              </a:rPr>
              <a:t>D</a:t>
            </a:r>
            <a:r>
              <a:rPr kumimoji="0" lang="en-US" altLang="zh-CN" sz="2400" b="1" baseline="-25000" dirty="0">
                <a:solidFill>
                  <a:srgbClr val="0000FF"/>
                </a:solidFill>
              </a:rPr>
              <a:t>4</a:t>
            </a:r>
            <a:r>
              <a:rPr kumimoji="0" lang="en-US" altLang="zh-CN" sz="2400" b="1" dirty="0">
                <a:solidFill>
                  <a:srgbClr val="0000FF"/>
                </a:solidFill>
              </a:rPr>
              <a:t> = 1</a:t>
            </a:r>
            <a:endParaRPr kumimoji="0" lang="en-US" altLang="zh-CN" sz="2400" b="1" dirty="0">
              <a:solidFill>
                <a:srgbClr val="0000FF"/>
              </a:solidFill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en-US" altLang="zh-CN" sz="2400" dirty="0"/>
              <a:t>ICW</a:t>
            </a:r>
            <a:r>
              <a:rPr kumimoji="0" lang="en-US" altLang="zh-CN" sz="2400" baseline="-25000" dirty="0"/>
              <a:t>2</a:t>
            </a:r>
            <a:r>
              <a:rPr kumimoji="0" lang="zh-CN" altLang="en-US" sz="2400" dirty="0"/>
              <a:t>： </a:t>
            </a:r>
            <a:r>
              <a:rPr kumimoji="0" lang="en-US" altLang="zh-CN" sz="2400" dirty="0"/>
              <a:t>21H	  </a:t>
            </a:r>
            <a:endParaRPr kumimoji="0" lang="en-US" altLang="zh-CN" sz="2400" dirty="0"/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en-US" altLang="zh-CN" sz="2400" dirty="0"/>
              <a:t>ICW</a:t>
            </a:r>
            <a:r>
              <a:rPr kumimoji="0" lang="en-US" altLang="zh-CN" sz="2400" baseline="-25000" dirty="0"/>
              <a:t>3</a:t>
            </a:r>
            <a:r>
              <a:rPr kumimoji="0" lang="zh-CN" altLang="en-US" sz="2400" dirty="0"/>
              <a:t>： </a:t>
            </a:r>
            <a:r>
              <a:rPr kumimoji="0" lang="en-US" altLang="zh-CN" sz="2400" dirty="0"/>
              <a:t>21H	  </a:t>
            </a:r>
            <a:endParaRPr kumimoji="0" lang="en-US" altLang="zh-CN" sz="2400" dirty="0"/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en-US" altLang="zh-CN" sz="2400" dirty="0"/>
              <a:t>ICW</a:t>
            </a:r>
            <a:r>
              <a:rPr kumimoji="0" lang="en-US" altLang="zh-CN" sz="2400" baseline="-25000" dirty="0"/>
              <a:t>4</a:t>
            </a:r>
            <a:r>
              <a:rPr kumimoji="0" lang="zh-CN" altLang="en-US" sz="2400" dirty="0"/>
              <a:t>： </a:t>
            </a:r>
            <a:r>
              <a:rPr kumimoji="0" lang="en-US" altLang="zh-CN" sz="2400" dirty="0"/>
              <a:t>21H	</a:t>
            </a:r>
            <a:endParaRPr kumimoji="0" lang="en-US" altLang="zh-CN" sz="2400" dirty="0"/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Tx/>
              <a:buSzPct val="95000"/>
              <a:buFont typeface="Wingdings" panose="05000000000000000000" pitchFamily="2" charset="2"/>
              <a:buNone/>
            </a:pPr>
            <a:endParaRPr kumimoji="0" lang="en-US" altLang="zh-CN" sz="2400" dirty="0"/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en-US" altLang="zh-CN" sz="2400" dirty="0"/>
              <a:t>OCW</a:t>
            </a:r>
            <a:r>
              <a:rPr kumimoji="0" lang="en-US" altLang="zh-CN" sz="2400" baseline="-25000" dirty="0"/>
              <a:t>1</a:t>
            </a:r>
            <a:r>
              <a:rPr kumimoji="0" lang="zh-CN" altLang="en-US" sz="2400" dirty="0"/>
              <a:t>：</a:t>
            </a:r>
            <a:r>
              <a:rPr kumimoji="0" lang="en-US" altLang="zh-CN" sz="2400" dirty="0"/>
              <a:t>21H</a:t>
            </a:r>
            <a:r>
              <a:rPr kumimoji="0" lang="zh-CN" altLang="zh-CN" sz="2400" dirty="0"/>
              <a:t> </a:t>
            </a:r>
            <a:endParaRPr kumimoji="0" lang="en-US" altLang="zh-CN" sz="2400" dirty="0"/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en-US" altLang="zh-CN" sz="2400" dirty="0"/>
              <a:t>OCW</a:t>
            </a:r>
            <a:r>
              <a:rPr kumimoji="0" lang="en-US" altLang="zh-CN" sz="2400" baseline="-25000" dirty="0"/>
              <a:t>2</a:t>
            </a:r>
            <a:r>
              <a:rPr kumimoji="0" lang="zh-CN" altLang="en-US" sz="2400" dirty="0"/>
              <a:t>：</a:t>
            </a:r>
            <a:r>
              <a:rPr kumimoji="0" lang="en-US" altLang="zh-CN" sz="2400" dirty="0"/>
              <a:t>20H</a:t>
            </a:r>
            <a:r>
              <a:rPr kumimoji="0" lang="zh-CN" altLang="en-US" sz="2400" dirty="0"/>
              <a:t>  </a:t>
            </a:r>
            <a:r>
              <a:rPr kumimoji="0" lang="en-US" altLang="en-US" sz="2400" dirty="0"/>
              <a:t> </a:t>
            </a:r>
            <a:r>
              <a:rPr kumimoji="0" lang="en-US" altLang="zh-CN" sz="2400" dirty="0"/>
              <a:t>D</a:t>
            </a:r>
            <a:r>
              <a:rPr kumimoji="0" lang="en-US" altLang="zh-CN" sz="2400" baseline="-25000" dirty="0"/>
              <a:t>3</a:t>
            </a:r>
            <a:r>
              <a:rPr kumimoji="0" lang="en-US" altLang="zh-CN" sz="2400" b="1" dirty="0">
                <a:solidFill>
                  <a:srgbClr val="0000FF"/>
                </a:solidFill>
              </a:rPr>
              <a:t>D</a:t>
            </a:r>
            <a:r>
              <a:rPr kumimoji="0" lang="en-US" altLang="zh-CN" sz="2400" b="1" baseline="-25000" dirty="0">
                <a:solidFill>
                  <a:srgbClr val="0000FF"/>
                </a:solidFill>
              </a:rPr>
              <a:t>4</a:t>
            </a:r>
            <a:r>
              <a:rPr kumimoji="0" lang="en-US" altLang="zh-CN" sz="2400" baseline="-25000" dirty="0"/>
              <a:t> </a:t>
            </a:r>
            <a:r>
              <a:rPr kumimoji="0" lang="en-US" altLang="zh-CN" sz="2400" dirty="0"/>
              <a:t>= 0</a:t>
            </a:r>
            <a:r>
              <a:rPr kumimoji="0" lang="en-US" altLang="zh-CN" sz="2400" b="1" dirty="0">
                <a:solidFill>
                  <a:srgbClr val="C00000"/>
                </a:solidFill>
              </a:rPr>
              <a:t>0</a:t>
            </a:r>
            <a:endParaRPr kumimoji="0" lang="en-US" altLang="zh-CN" sz="2400" b="1" dirty="0">
              <a:solidFill>
                <a:srgbClr val="C00000"/>
              </a:solidFill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en-US" altLang="zh-CN" sz="2400" dirty="0"/>
              <a:t>OCW</a:t>
            </a:r>
            <a:r>
              <a:rPr kumimoji="0" lang="en-US" altLang="zh-CN" sz="2400" baseline="-25000" dirty="0"/>
              <a:t>3</a:t>
            </a:r>
            <a:r>
              <a:rPr kumimoji="0" lang="zh-CN" altLang="en-US" sz="2400" dirty="0"/>
              <a:t>：</a:t>
            </a:r>
            <a:r>
              <a:rPr kumimoji="0" lang="en-US" altLang="zh-CN" sz="2400" dirty="0"/>
              <a:t>20H</a:t>
            </a:r>
            <a:r>
              <a:rPr kumimoji="0" lang="zh-CN" altLang="en-US" sz="2400" dirty="0"/>
              <a:t>   </a:t>
            </a:r>
            <a:r>
              <a:rPr kumimoji="0" lang="en-US" altLang="zh-CN" sz="2400" dirty="0"/>
              <a:t>D</a:t>
            </a:r>
            <a:r>
              <a:rPr kumimoji="0" lang="en-US" altLang="zh-CN" sz="2400" baseline="-25000" dirty="0"/>
              <a:t>3</a:t>
            </a:r>
            <a:r>
              <a:rPr kumimoji="0" lang="en-US" altLang="zh-CN" sz="2400" b="1" dirty="0">
                <a:solidFill>
                  <a:srgbClr val="0000FF"/>
                </a:solidFill>
              </a:rPr>
              <a:t>D</a:t>
            </a:r>
            <a:r>
              <a:rPr kumimoji="0" lang="en-US" altLang="zh-CN" sz="2400" b="1" baseline="-25000" dirty="0">
                <a:solidFill>
                  <a:srgbClr val="0000FF"/>
                </a:solidFill>
              </a:rPr>
              <a:t>4</a:t>
            </a:r>
            <a:r>
              <a:rPr kumimoji="0" lang="en-US" altLang="zh-CN" sz="2400" dirty="0"/>
              <a:t> = 1</a:t>
            </a:r>
            <a:r>
              <a:rPr kumimoji="0" lang="en-US" altLang="zh-CN" sz="2400" b="1" dirty="0">
                <a:solidFill>
                  <a:srgbClr val="C00000"/>
                </a:solidFill>
              </a:rPr>
              <a:t>0</a:t>
            </a:r>
            <a:endParaRPr kumimoji="0"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18125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B78E315-14D9-4733-93D2-252699A9CED3}" type="slidenum">
              <a:rPr lang="en-US" altLang="zh-CN"/>
            </a:fld>
            <a:endParaRPr lang="en-US" altLang="zh-CN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914400" y="1143000"/>
            <a:ext cx="6172200" cy="6858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/>
          <a:p>
            <a:pPr marL="457200" indent="-457200" algn="ctr">
              <a:lnSpc>
                <a:spcPct val="120000"/>
              </a:lnSpc>
              <a:spcAft>
                <a:spcPts val="600"/>
              </a:spcAft>
              <a:buSzPct val="95000"/>
            </a:pPr>
            <a:r>
              <a:rPr lang="zh-CN" altLang="en-US" sz="2400" dirty="0"/>
              <a:t>采用</a:t>
            </a:r>
            <a:r>
              <a:rPr lang="zh-CN" altLang="en-US" sz="2400" b="1" u="sng" dirty="0">
                <a:solidFill>
                  <a:srgbClr val="0000FF"/>
                </a:solidFill>
              </a:rPr>
              <a:t>顺序法</a:t>
            </a:r>
            <a:r>
              <a:rPr lang="zh-CN" altLang="en-US" sz="2400" dirty="0"/>
              <a:t>和</a:t>
            </a:r>
            <a:r>
              <a:rPr lang="zh-CN" altLang="en-US" sz="2400" b="1" u="sng" dirty="0">
                <a:solidFill>
                  <a:srgbClr val="0000FF"/>
                </a:solidFill>
              </a:rPr>
              <a:t>特征位法</a:t>
            </a:r>
            <a:r>
              <a:rPr lang="zh-CN" altLang="en-US" sz="2400" dirty="0"/>
              <a:t>解决端口冲突。</a:t>
            </a:r>
            <a:endParaRPr lang="en-US" altLang="zh-CN" sz="2400" dirty="0"/>
          </a:p>
        </p:txBody>
      </p:sp>
      <p:pic>
        <p:nvPicPr>
          <p:cNvPr id="6" name="图片 26" descr="猫咪.jp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629400" y="4514850"/>
            <a:ext cx="12096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924800" cy="16002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spcAft>
                <a:spcPts val="2400"/>
              </a:spcAft>
              <a:buSzPct val="95000"/>
              <a:buFont typeface="Wingdings" panose="05000000000000000000" pitchFamily="2" charset="2"/>
              <a:buNone/>
            </a:pPr>
            <a:r>
              <a:rPr kumimoji="0" lang="en-US" altLang="zh-CN" sz="2600" b="1" dirty="0"/>
              <a:t>1.  ICW</a:t>
            </a:r>
            <a:r>
              <a:rPr kumimoji="0" lang="en-US" altLang="zh-CN" sz="2600" b="1" baseline="-25000" dirty="0"/>
              <a:t>1</a:t>
            </a:r>
            <a:r>
              <a:rPr kumimoji="0" lang="zh-CN" altLang="en-US" sz="2600" b="1" dirty="0"/>
              <a:t>：设置触发方式、是否级联和需 </a:t>
            </a:r>
            <a:r>
              <a:rPr kumimoji="0" lang="en-US" altLang="zh-CN" sz="2600" b="1" dirty="0"/>
              <a:t>ICW</a:t>
            </a:r>
            <a:r>
              <a:rPr kumimoji="0" lang="en-US" altLang="zh-CN" sz="2600" b="1" baseline="-25000" dirty="0"/>
              <a:t>4</a:t>
            </a:r>
            <a:r>
              <a:rPr kumimoji="0" lang="zh-CN" altLang="en-US" sz="2600" b="1" dirty="0"/>
              <a:t>等。</a:t>
            </a:r>
            <a:endParaRPr kumimoji="0" lang="en-US" altLang="zh-CN" sz="2600" b="1" dirty="0"/>
          </a:p>
        </p:txBody>
      </p:sp>
      <p:sp>
        <p:nvSpPr>
          <p:cNvPr id="18329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FCFD9FA-BCEF-4EB4-BA09-CE2C600B785E}" type="slidenum">
              <a:rPr lang="en-US" altLang="zh-CN"/>
            </a:fld>
            <a:endParaRPr lang="en-US" altLang="zh-CN"/>
          </a:p>
        </p:txBody>
      </p:sp>
      <p:sp>
        <p:nvSpPr>
          <p:cNvPr id="1832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 sz="3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（一）初始化命令字 </a:t>
            </a:r>
            <a:r>
              <a:rPr lang="en-US" altLang="zh-CN" sz="3200">
                <a:solidFill>
                  <a:schemeClr val="tx1"/>
                </a:solidFill>
                <a:ea typeface="黑体" panose="02010609060101010101" pitchFamily="49" charset="-122"/>
              </a:rPr>
              <a:t>ICW</a:t>
            </a:r>
            <a:endParaRPr lang="zh-CN" altLang="en-US" sz="32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grpSp>
        <p:nvGrpSpPr>
          <p:cNvPr id="2" name="组合 37"/>
          <p:cNvGrpSpPr/>
          <p:nvPr/>
        </p:nvGrpSpPr>
        <p:grpSpPr bwMode="auto">
          <a:xfrm>
            <a:off x="1852613" y="2916238"/>
            <a:ext cx="2374900" cy="1657350"/>
            <a:chOff x="1242743" y="3321946"/>
            <a:chExt cx="2377036" cy="1658388"/>
          </a:xfrm>
        </p:grpSpPr>
        <p:sp>
          <p:nvSpPr>
            <p:cNvPr id="183330" name="Rectangle 27"/>
            <p:cNvSpPr>
              <a:spLocks noChangeArrowheads="1"/>
            </p:cNvSpPr>
            <p:nvPr/>
          </p:nvSpPr>
          <p:spPr bwMode="auto">
            <a:xfrm>
              <a:off x="1549844" y="4116238"/>
              <a:ext cx="1753365" cy="864096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</a:ln>
          </p:spPr>
          <p:txBody>
            <a:bodyPr lIns="180000" anchor="ctr"/>
            <a:lstStyle/>
            <a:p>
              <a:pPr algn="ctr">
                <a:spcAft>
                  <a:spcPts val="600"/>
                </a:spcAft>
              </a:pPr>
              <a:r>
                <a:rPr lang="zh-CN" altLang="en-US" b="1"/>
                <a:t>未用</a:t>
              </a:r>
              <a:endParaRPr lang="zh-CN" altLang="en-US" b="1"/>
            </a:p>
          </p:txBody>
        </p:sp>
        <p:sp>
          <p:nvSpPr>
            <p:cNvPr id="183331" name="AutoShape 33"/>
            <p:cNvSpPr/>
            <p:nvPr/>
          </p:nvSpPr>
          <p:spPr bwMode="auto">
            <a:xfrm rot="-5400000">
              <a:off x="2294596" y="2270093"/>
              <a:ext cx="273329" cy="2377036"/>
            </a:xfrm>
            <a:prstGeom prst="leftBrace">
              <a:avLst>
                <a:gd name="adj1" fmla="val 33418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8" name="直接箭头连接符 7"/>
            <p:cNvCxnSpPr/>
            <p:nvPr/>
          </p:nvCxnSpPr>
          <p:spPr bwMode="auto">
            <a:xfrm rot="5400000">
              <a:off x="2190607" y="3875536"/>
              <a:ext cx="505141" cy="1589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38"/>
          <p:cNvGrpSpPr/>
          <p:nvPr/>
        </p:nvGrpSpPr>
        <p:grpSpPr bwMode="auto">
          <a:xfrm>
            <a:off x="533400" y="2928938"/>
            <a:ext cx="1376363" cy="1639887"/>
            <a:chOff x="2667293" y="3377741"/>
            <a:chExt cx="1376953" cy="1639395"/>
          </a:xfrm>
        </p:grpSpPr>
        <p:sp>
          <p:nvSpPr>
            <p:cNvPr id="183327" name="Rectangle 30"/>
            <p:cNvSpPr>
              <a:spLocks noChangeArrowheads="1"/>
            </p:cNvSpPr>
            <p:nvPr/>
          </p:nvSpPr>
          <p:spPr bwMode="auto">
            <a:xfrm>
              <a:off x="2667293" y="4152867"/>
              <a:ext cx="1376953" cy="864269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b="1" dirty="0"/>
                <a:t>ICW</a:t>
              </a:r>
              <a:r>
                <a:rPr lang="en-US" altLang="zh-CN" b="1" baseline="-25000" dirty="0"/>
                <a:t>1 </a:t>
              </a:r>
              <a:r>
                <a:rPr lang="zh-CN" altLang="en-US" b="1" dirty="0"/>
                <a:t>要写入偶端口</a:t>
              </a:r>
              <a:endParaRPr lang="en-US" altLang="zh-CN" b="1" dirty="0"/>
            </a:p>
          </p:txBody>
        </p:sp>
        <p:sp>
          <p:nvSpPr>
            <p:cNvPr id="183328" name="AutoShape 34"/>
            <p:cNvSpPr/>
            <p:nvPr/>
          </p:nvSpPr>
          <p:spPr bwMode="auto">
            <a:xfrm rot="-5400000">
              <a:off x="3245742" y="3190515"/>
              <a:ext cx="237674" cy="612126"/>
            </a:xfrm>
            <a:prstGeom prst="leftBrace">
              <a:avLst>
                <a:gd name="adj1" fmla="val 3342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 rot="5400000">
              <a:off x="3116932" y="3907806"/>
              <a:ext cx="503086" cy="1588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39"/>
          <p:cNvGrpSpPr/>
          <p:nvPr/>
        </p:nvGrpSpPr>
        <p:grpSpPr bwMode="auto">
          <a:xfrm>
            <a:off x="4114800" y="2913063"/>
            <a:ext cx="1066800" cy="1651000"/>
            <a:chOff x="3795712" y="3366639"/>
            <a:chExt cx="1066800" cy="1650567"/>
          </a:xfrm>
        </p:grpSpPr>
        <p:sp>
          <p:nvSpPr>
            <p:cNvPr id="183324" name="Rectangle 30"/>
            <p:cNvSpPr>
              <a:spLocks noChangeArrowheads="1"/>
            </p:cNvSpPr>
            <p:nvPr/>
          </p:nvSpPr>
          <p:spPr bwMode="auto">
            <a:xfrm>
              <a:off x="3795712" y="4152861"/>
              <a:ext cx="1066800" cy="864345"/>
            </a:xfrm>
            <a:prstGeom prst="rect">
              <a:avLst/>
            </a:prstGeom>
            <a:solidFill>
              <a:srgbClr val="ABD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 algn="ctr">
                <a:spcAft>
                  <a:spcPts val="600"/>
                </a:spcAft>
              </a:pPr>
              <a:r>
                <a:rPr lang="zh-CN" altLang="en-US" b="1"/>
                <a:t>特征位</a:t>
              </a:r>
              <a:endParaRPr lang="en-US" altLang="zh-CN" b="1"/>
            </a:p>
          </p:txBody>
        </p:sp>
        <p:sp>
          <p:nvSpPr>
            <p:cNvPr id="183325" name="AutoShape 34"/>
            <p:cNvSpPr/>
            <p:nvPr/>
          </p:nvSpPr>
          <p:spPr bwMode="auto">
            <a:xfrm rot="-5400000">
              <a:off x="4197692" y="3131806"/>
              <a:ext cx="250334" cy="720000"/>
            </a:xfrm>
            <a:prstGeom prst="leftBrace">
              <a:avLst>
                <a:gd name="adj1" fmla="val 3342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16" name="直接箭头连接符 15"/>
            <p:cNvCxnSpPr/>
            <p:nvPr/>
          </p:nvCxnSpPr>
          <p:spPr bwMode="auto">
            <a:xfrm rot="5400000">
              <a:off x="4083116" y="3895137"/>
              <a:ext cx="503106" cy="1587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28"/>
          <p:cNvGrpSpPr/>
          <p:nvPr/>
        </p:nvGrpSpPr>
        <p:grpSpPr bwMode="auto">
          <a:xfrm>
            <a:off x="914400" y="1876425"/>
            <a:ext cx="7315200" cy="982730"/>
            <a:chOff x="914400" y="1807399"/>
            <a:chExt cx="7315200" cy="984253"/>
          </a:xfrm>
        </p:grpSpPr>
        <p:graphicFrame>
          <p:nvGraphicFramePr>
            <p:cNvPr id="25" name="Group 49"/>
            <p:cNvGraphicFramePr/>
            <p:nvPr/>
          </p:nvGraphicFramePr>
          <p:xfrm>
            <a:off x="1828800" y="2257425"/>
            <a:ext cx="6400800" cy="534227"/>
          </p:xfrm>
          <a:graphic>
            <a:graphicData uri="http://schemas.openxmlformats.org/drawingml/2006/table">
              <a:tbl>
                <a:tblPr/>
                <a:tblGrid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</a:tblGrid>
                <a:tr h="5334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宋体" panose="02010600030101010101" pitchFamily="2" charset="-122"/>
                            <a:ea typeface="+mn-ea"/>
                          </a:rPr>
                          <a:t>×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宋体" panose="02010600030101010101" pitchFamily="2" charset="-122"/>
                            <a:ea typeface="+mn-ea"/>
                          </a:rPr>
                          <a:t>×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aseline="0" dirty="0">
                            <a:latin typeface="宋体" panose="02010600030101010101" pitchFamily="2" charset="-122"/>
                            <a:ea typeface="宋体" panose="02010600030101010101" pitchFamily="2" charset="-122"/>
                          </a:rPr>
                          <a:t>×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10000"/>
                          </a:lnSpc>
                          <a:spcBef>
                            <a:spcPct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 typeface="Wingdings" panose="05000000000000000000" pitchFamily="2" charset="2"/>
                          <a:buNone/>
                          <a:defRPr/>
                        </a:pPr>
                        <a:r>
                          <a:rPr kumimoji="1" lang="en-US" altLang="zh-CN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LTIM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ADI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1800" baseline="0" dirty="0">
                            <a:latin typeface="Times New Roman" panose="02020603050405020304" pitchFamily="18" charset="0"/>
                          </a:rPr>
                          <a:t>SNGL</a:t>
                        </a:r>
                        <a:endParaRPr kumimoji="1" lang="en-US" altLang="zh-CN" sz="18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IC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4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26" name="Group 49"/>
            <p:cNvGraphicFramePr/>
            <p:nvPr/>
          </p:nvGraphicFramePr>
          <p:xfrm>
            <a:off x="1828800" y="1807399"/>
            <a:ext cx="6400800" cy="403024"/>
          </p:xfrm>
          <a:graphic>
            <a:graphicData uri="http://schemas.openxmlformats.org/drawingml/2006/table">
              <a:tbl>
                <a:tblPr/>
                <a:tblGrid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</a:tblGrid>
                <a:tr h="381000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7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6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5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10000"/>
                          </a:lnSpc>
                          <a:spcBef>
                            <a:spcPct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 typeface="Wingdings" panose="05000000000000000000" pitchFamily="2" charset="2"/>
                          <a:buNone/>
                          <a:defRPr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4</a:t>
                        </a:r>
                        <a:endPara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3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2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  <p:graphicFrame>
          <p:nvGraphicFramePr>
            <p:cNvPr id="27" name="Group 49"/>
            <p:cNvGraphicFramePr/>
            <p:nvPr/>
          </p:nvGraphicFramePr>
          <p:xfrm>
            <a:off x="914400" y="2253340"/>
            <a:ext cx="647700" cy="534227"/>
          </p:xfrm>
          <a:graphic>
            <a:graphicData uri="http://schemas.openxmlformats.org/drawingml/2006/table">
              <a:tbl>
                <a:tblPr/>
                <a:tblGrid>
                  <a:gridCol w="647700"/>
                </a:tblGrid>
                <a:tr h="5334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28" name="Group 49"/>
            <p:cNvGraphicFramePr/>
            <p:nvPr/>
          </p:nvGraphicFramePr>
          <p:xfrm>
            <a:off x="914400" y="1814285"/>
            <a:ext cx="647700" cy="403024"/>
          </p:xfrm>
          <a:graphic>
            <a:graphicData uri="http://schemas.openxmlformats.org/drawingml/2006/table">
              <a:tbl>
                <a:tblPr/>
                <a:tblGrid>
                  <a:gridCol w="647700"/>
                </a:tblGrid>
                <a:tr h="3810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7" name="组合 39"/>
          <p:cNvGrpSpPr/>
          <p:nvPr/>
        </p:nvGrpSpPr>
        <p:grpSpPr bwMode="auto">
          <a:xfrm>
            <a:off x="4419600" y="2913063"/>
            <a:ext cx="1905000" cy="3182937"/>
            <a:chOff x="3313112" y="3366573"/>
            <a:chExt cx="1905000" cy="2970339"/>
          </a:xfrm>
        </p:grpSpPr>
        <p:sp>
          <p:nvSpPr>
            <p:cNvPr id="183317" name="Rectangle 30"/>
            <p:cNvSpPr>
              <a:spLocks noChangeArrowheads="1"/>
            </p:cNvSpPr>
            <p:nvPr/>
          </p:nvSpPr>
          <p:spPr bwMode="auto">
            <a:xfrm>
              <a:off x="3313112" y="5330335"/>
              <a:ext cx="1905000" cy="1006577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b="1"/>
                <a:t>IR</a:t>
              </a:r>
              <a:r>
                <a:rPr lang="en-US" altLang="zh-CN" b="1" baseline="-25000"/>
                <a:t>i</a:t>
              </a:r>
              <a:r>
                <a:rPr lang="zh-CN" altLang="en-US" b="1"/>
                <a:t>中断触发方式</a:t>
              </a:r>
              <a:endParaRPr lang="en-US" altLang="zh-CN" b="1"/>
            </a:p>
            <a:p>
              <a:pPr algn="ctr"/>
              <a:r>
                <a:rPr lang="en-US" altLang="zh-CN" b="1"/>
                <a:t>1</a:t>
              </a:r>
              <a:r>
                <a:rPr lang="zh-CN" altLang="en-US" b="1"/>
                <a:t>：电平触发</a:t>
              </a:r>
              <a:endParaRPr lang="en-US" altLang="zh-CN" b="1"/>
            </a:p>
            <a:p>
              <a:pPr algn="ctr">
                <a:spcAft>
                  <a:spcPts val="600"/>
                </a:spcAft>
              </a:pPr>
              <a:r>
                <a:rPr lang="en-US" altLang="zh-CN" b="1"/>
                <a:t>0</a:t>
              </a:r>
              <a:r>
                <a:rPr lang="zh-CN" altLang="en-US" b="1"/>
                <a:t>：边沿触发</a:t>
              </a:r>
              <a:endParaRPr lang="en-US" altLang="zh-CN" b="1"/>
            </a:p>
          </p:txBody>
        </p:sp>
        <p:sp>
          <p:nvSpPr>
            <p:cNvPr id="183318" name="AutoShape 34"/>
            <p:cNvSpPr/>
            <p:nvPr/>
          </p:nvSpPr>
          <p:spPr bwMode="auto">
            <a:xfrm rot="-5400000">
              <a:off x="4204011" y="3125421"/>
              <a:ext cx="237695" cy="720000"/>
            </a:xfrm>
            <a:prstGeom prst="leftBrace">
              <a:avLst>
                <a:gd name="adj1" fmla="val 3343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33" name="直接箭头连接符 32"/>
            <p:cNvCxnSpPr/>
            <p:nvPr/>
          </p:nvCxnSpPr>
          <p:spPr bwMode="auto">
            <a:xfrm rot="5400000">
              <a:off x="3488751" y="4490212"/>
              <a:ext cx="1691834" cy="1587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39"/>
          <p:cNvGrpSpPr/>
          <p:nvPr/>
        </p:nvGrpSpPr>
        <p:grpSpPr bwMode="auto">
          <a:xfrm>
            <a:off x="5610225" y="2916238"/>
            <a:ext cx="1295400" cy="1651000"/>
            <a:chOff x="3690936" y="3366639"/>
            <a:chExt cx="1295400" cy="1650567"/>
          </a:xfrm>
        </p:grpSpPr>
        <p:sp>
          <p:nvSpPr>
            <p:cNvPr id="183314" name="Rectangle 30"/>
            <p:cNvSpPr>
              <a:spLocks noChangeArrowheads="1"/>
            </p:cNvSpPr>
            <p:nvPr/>
          </p:nvSpPr>
          <p:spPr bwMode="auto">
            <a:xfrm>
              <a:off x="3690936" y="4152861"/>
              <a:ext cx="1295400" cy="864345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b="1"/>
                <a:t>8086/8088</a:t>
              </a:r>
              <a:r>
                <a:rPr lang="zh-CN" altLang="en-US" b="1"/>
                <a:t>中不用</a:t>
              </a:r>
              <a:endParaRPr lang="en-US" altLang="zh-CN" b="1"/>
            </a:p>
          </p:txBody>
        </p:sp>
        <p:sp>
          <p:nvSpPr>
            <p:cNvPr id="183315" name="AutoShape 34"/>
            <p:cNvSpPr/>
            <p:nvPr/>
          </p:nvSpPr>
          <p:spPr bwMode="auto">
            <a:xfrm rot="-5400000">
              <a:off x="4197692" y="3131806"/>
              <a:ext cx="250334" cy="720000"/>
            </a:xfrm>
            <a:prstGeom prst="leftBrace">
              <a:avLst>
                <a:gd name="adj1" fmla="val 3342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37" name="直接箭头连接符 36"/>
            <p:cNvCxnSpPr/>
            <p:nvPr/>
          </p:nvCxnSpPr>
          <p:spPr bwMode="auto">
            <a:xfrm rot="5400000">
              <a:off x="4083115" y="3895137"/>
              <a:ext cx="503106" cy="1587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39"/>
          <p:cNvGrpSpPr/>
          <p:nvPr/>
        </p:nvGrpSpPr>
        <p:grpSpPr bwMode="auto">
          <a:xfrm>
            <a:off x="6400800" y="2901950"/>
            <a:ext cx="1295400" cy="3182938"/>
            <a:chOff x="3694112" y="3366573"/>
            <a:chExt cx="1295400" cy="2970339"/>
          </a:xfrm>
        </p:grpSpPr>
        <p:sp>
          <p:nvSpPr>
            <p:cNvPr id="183311" name="Rectangle 30"/>
            <p:cNvSpPr>
              <a:spLocks noChangeArrowheads="1"/>
            </p:cNvSpPr>
            <p:nvPr/>
          </p:nvSpPr>
          <p:spPr bwMode="auto">
            <a:xfrm>
              <a:off x="3694112" y="5330335"/>
              <a:ext cx="1295400" cy="1006577"/>
            </a:xfrm>
            <a:prstGeom prst="rect">
              <a:avLst/>
            </a:prstGeom>
            <a:solidFill>
              <a:srgbClr val="8BD8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 algn="ctr">
                <a:spcAft>
                  <a:spcPts val="600"/>
                </a:spcAft>
              </a:pPr>
              <a:r>
                <a:rPr lang="zh-CN" altLang="en-US" b="1"/>
                <a:t>是否级联</a:t>
              </a:r>
              <a:endParaRPr lang="en-US" altLang="zh-CN" b="1"/>
            </a:p>
            <a:p>
              <a:pPr algn="ctr"/>
              <a:r>
                <a:rPr lang="en-US" altLang="zh-CN" b="1"/>
                <a:t>1</a:t>
              </a:r>
              <a:r>
                <a:rPr lang="zh-CN" altLang="en-US" b="1"/>
                <a:t>：单片</a:t>
              </a:r>
              <a:endParaRPr lang="en-US" altLang="zh-CN" b="1"/>
            </a:p>
            <a:p>
              <a:pPr algn="ctr">
                <a:spcAft>
                  <a:spcPts val="600"/>
                </a:spcAft>
              </a:pPr>
              <a:r>
                <a:rPr lang="en-US" altLang="zh-CN" b="1"/>
                <a:t>0</a:t>
              </a:r>
              <a:r>
                <a:rPr lang="zh-CN" altLang="en-US" b="1"/>
                <a:t>：级联</a:t>
              </a:r>
              <a:endParaRPr lang="en-US" altLang="zh-CN" b="1"/>
            </a:p>
          </p:txBody>
        </p:sp>
        <p:sp>
          <p:nvSpPr>
            <p:cNvPr id="183312" name="AutoShape 34"/>
            <p:cNvSpPr/>
            <p:nvPr/>
          </p:nvSpPr>
          <p:spPr bwMode="auto">
            <a:xfrm rot="-5400000">
              <a:off x="4204011" y="3125421"/>
              <a:ext cx="237695" cy="720000"/>
            </a:xfrm>
            <a:prstGeom prst="leftBrace">
              <a:avLst>
                <a:gd name="adj1" fmla="val 3343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41" name="直接箭头连接符 40"/>
            <p:cNvCxnSpPr/>
            <p:nvPr/>
          </p:nvCxnSpPr>
          <p:spPr bwMode="auto">
            <a:xfrm rot="5400000">
              <a:off x="3488752" y="4490212"/>
              <a:ext cx="1691834" cy="1587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39"/>
          <p:cNvGrpSpPr/>
          <p:nvPr/>
        </p:nvGrpSpPr>
        <p:grpSpPr bwMode="auto">
          <a:xfrm>
            <a:off x="7239000" y="2892425"/>
            <a:ext cx="1676400" cy="1651000"/>
            <a:chOff x="3733800" y="3366639"/>
            <a:chExt cx="1676400" cy="1650567"/>
          </a:xfrm>
        </p:grpSpPr>
        <p:sp>
          <p:nvSpPr>
            <p:cNvPr id="183308" name="Rectangle 30"/>
            <p:cNvSpPr>
              <a:spLocks noChangeArrowheads="1"/>
            </p:cNvSpPr>
            <p:nvPr/>
          </p:nvSpPr>
          <p:spPr bwMode="auto">
            <a:xfrm>
              <a:off x="3733800" y="4152861"/>
              <a:ext cx="1676400" cy="864345"/>
            </a:xfrm>
            <a:prstGeom prst="rect">
              <a:avLst/>
            </a:prstGeom>
            <a:solidFill>
              <a:srgbClr val="D7A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>
                <a:spcAft>
                  <a:spcPts val="600"/>
                </a:spcAft>
              </a:pPr>
              <a:r>
                <a:rPr lang="en-US" altLang="zh-CN" b="1"/>
                <a:t>1</a:t>
              </a:r>
              <a:r>
                <a:rPr lang="zh-CN" altLang="en-US" b="1"/>
                <a:t>：需要</a:t>
              </a:r>
              <a:r>
                <a:rPr lang="en-US" altLang="zh-CN" b="1"/>
                <a:t>ICW</a:t>
              </a:r>
              <a:r>
                <a:rPr lang="en-US" altLang="zh-CN" b="1" baseline="-25000"/>
                <a:t>4</a:t>
              </a:r>
              <a:endParaRPr lang="en-US" altLang="zh-CN" b="1" baseline="-25000"/>
            </a:p>
            <a:p>
              <a:pPr>
                <a:spcAft>
                  <a:spcPts val="600"/>
                </a:spcAft>
              </a:pPr>
              <a:r>
                <a:rPr lang="en-US" altLang="zh-CN" b="1"/>
                <a:t>0</a:t>
              </a:r>
              <a:r>
                <a:rPr lang="zh-CN" altLang="en-US" b="1"/>
                <a:t>：不需要</a:t>
              </a:r>
              <a:endParaRPr lang="en-US" altLang="zh-CN" b="1"/>
            </a:p>
          </p:txBody>
        </p:sp>
        <p:sp>
          <p:nvSpPr>
            <p:cNvPr id="183309" name="AutoShape 34"/>
            <p:cNvSpPr/>
            <p:nvPr/>
          </p:nvSpPr>
          <p:spPr bwMode="auto">
            <a:xfrm rot="-5400000">
              <a:off x="4197692" y="3131806"/>
              <a:ext cx="250334" cy="720000"/>
            </a:xfrm>
            <a:prstGeom prst="leftBrace">
              <a:avLst>
                <a:gd name="adj1" fmla="val 3342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49" name="直接箭头连接符 48"/>
            <p:cNvCxnSpPr/>
            <p:nvPr/>
          </p:nvCxnSpPr>
          <p:spPr bwMode="auto">
            <a:xfrm rot="5400000">
              <a:off x="4083116" y="3895138"/>
              <a:ext cx="503105" cy="1588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90AF9A-48CF-4783-B3AB-65D24A89DD9A}" type="slidenum">
              <a:rPr lang="en-US" altLang="zh-CN"/>
            </a:fld>
            <a:endParaRPr lang="en-US" altLang="zh-CN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62000" y="1447800"/>
            <a:ext cx="8229600" cy="472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81635" indent="-381635" eaLnBrk="0" hangingPunct="0">
              <a:spcAft>
                <a:spcPts val="1800"/>
              </a:spcAft>
              <a:buSzPct val="95000"/>
              <a:buFont typeface="Wingdings" panose="05000000000000000000" pitchFamily="2" charset="2"/>
              <a:buChar char="l"/>
            </a:pPr>
            <a:r>
              <a:rPr lang="en-US" altLang="zh-CN" sz="2400" dirty="0"/>
              <a:t>D</a:t>
            </a:r>
            <a:r>
              <a:rPr lang="en-US" altLang="zh-CN" sz="2400" baseline="-25000" dirty="0"/>
              <a:t>0 </a:t>
            </a:r>
            <a:r>
              <a:rPr lang="en-US" altLang="zh-CN" sz="2400" dirty="0"/>
              <a:t>(ICW</a:t>
            </a:r>
            <a:r>
              <a:rPr lang="en-US" altLang="zh-CN" sz="2400" baseline="-25000" dirty="0"/>
              <a:t>4</a:t>
            </a:r>
            <a:r>
              <a:rPr lang="en-US" altLang="zh-CN" sz="2400" dirty="0"/>
              <a:t>) </a:t>
            </a:r>
            <a:r>
              <a:rPr lang="zh-CN" altLang="en-US" sz="2400" dirty="0"/>
              <a:t>：</a:t>
            </a:r>
            <a:r>
              <a:rPr lang="en-US" altLang="zh-CN" sz="2400" dirty="0"/>
              <a:t>8086/8088</a:t>
            </a:r>
            <a:r>
              <a:rPr lang="zh-CN" altLang="en-US" sz="2400" dirty="0"/>
              <a:t>系统</a:t>
            </a:r>
            <a:r>
              <a:rPr lang="zh-CN" altLang="en-US" sz="2400" b="1" u="sng" dirty="0">
                <a:solidFill>
                  <a:srgbClr val="FF0066"/>
                </a:solidFill>
              </a:rPr>
              <a:t>必须</a:t>
            </a:r>
            <a:r>
              <a:rPr lang="zh-CN" altLang="en-US" sz="2400" dirty="0"/>
              <a:t>设置</a:t>
            </a:r>
            <a:r>
              <a:rPr lang="en-US" altLang="zh-CN" sz="2400" dirty="0"/>
              <a:t>D</a:t>
            </a:r>
            <a:r>
              <a:rPr lang="en-US" altLang="zh-CN" sz="2400" baseline="-25000" dirty="0"/>
              <a:t>0 </a:t>
            </a:r>
            <a:r>
              <a:rPr lang="en-US" altLang="zh-CN" sz="2400" dirty="0"/>
              <a:t>= 1</a:t>
            </a:r>
            <a:r>
              <a:rPr lang="zh-CN" altLang="en-US" sz="2400" dirty="0"/>
              <a:t>，即：需要 </a:t>
            </a:r>
            <a:r>
              <a:rPr lang="en-US" altLang="zh-CN" sz="2400" dirty="0"/>
              <a:t>ICW</a:t>
            </a:r>
            <a:r>
              <a:rPr lang="en-US" altLang="zh-CN" sz="2400" baseline="-25000" dirty="0"/>
              <a:t>4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342900" indent="-342900" eaLnBrk="0" hangingPunct="0">
              <a:spcBef>
                <a:spcPts val="1200"/>
              </a:spcBef>
              <a:spcAft>
                <a:spcPts val="1200"/>
              </a:spcAft>
              <a:buSzPct val="95000"/>
              <a:buFont typeface="Wingdings" panose="05000000000000000000" pitchFamily="2" charset="2"/>
              <a:buChar char="l"/>
            </a:pPr>
            <a:r>
              <a:rPr lang="zh-CN" altLang="en-US" sz="2400" dirty="0"/>
              <a:t>写入</a:t>
            </a:r>
            <a:r>
              <a:rPr lang="en-US" altLang="zh-CN" sz="2400" dirty="0"/>
              <a:t>ICW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后，</a:t>
            </a:r>
            <a:r>
              <a:rPr lang="en-US" altLang="zh-CN" sz="2400" dirty="0"/>
              <a:t>8259A</a:t>
            </a:r>
            <a:r>
              <a:rPr lang="zh-CN" altLang="en-US" sz="2400" dirty="0"/>
              <a:t>内部有一个</a:t>
            </a:r>
            <a:r>
              <a:rPr lang="zh-CN" altLang="en-US" sz="2400" b="1" u="sng" dirty="0">
                <a:solidFill>
                  <a:srgbClr val="0000FF"/>
                </a:solidFill>
              </a:rPr>
              <a:t>初始化过程</a:t>
            </a:r>
            <a:r>
              <a:rPr lang="zh-CN" altLang="en-US" sz="2400" dirty="0"/>
              <a:t>，相当于</a:t>
            </a:r>
            <a:r>
              <a:rPr lang="en-US" altLang="zh-CN" sz="2400" dirty="0"/>
              <a:t>Reset</a:t>
            </a:r>
            <a:r>
              <a:rPr lang="zh-CN" altLang="en-US" sz="2400" dirty="0"/>
              <a:t>功能，其</a:t>
            </a:r>
            <a:r>
              <a:rPr lang="zh-CN" altLang="en-US" sz="2400" b="1" u="sng" dirty="0">
                <a:solidFill>
                  <a:srgbClr val="0000FF"/>
                </a:solidFill>
              </a:rPr>
              <a:t>作用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857250" lvl="1" indent="-457200" eaLnBrk="0" hangingPunct="0">
              <a:spcAft>
                <a:spcPts val="600"/>
              </a:spcAft>
              <a:buSzPct val="95000"/>
              <a:buFont typeface="Arial" panose="020B0604020202020204" pitchFamily="34" charset="0"/>
              <a:buChar char="▲"/>
            </a:pPr>
            <a:r>
              <a:rPr lang="zh-CN" altLang="en-US" sz="2200" dirty="0"/>
              <a:t>指示</a:t>
            </a:r>
            <a:r>
              <a:rPr lang="en-US" altLang="zh-CN" sz="2200" dirty="0"/>
              <a:t>8259A</a:t>
            </a:r>
            <a:r>
              <a:rPr lang="zh-CN" altLang="en-US" sz="2200" dirty="0"/>
              <a:t>顺序复位，即：它准备按</a:t>
            </a:r>
            <a:r>
              <a:rPr lang="en-US" altLang="zh-CN" sz="2200" dirty="0"/>
              <a:t>ICW</a:t>
            </a:r>
            <a:r>
              <a:rPr lang="en-US" altLang="zh-CN" sz="2200" baseline="-25000" dirty="0"/>
              <a:t>2</a:t>
            </a:r>
            <a:r>
              <a:rPr lang="zh-CN" altLang="en-US" sz="2200" dirty="0"/>
              <a:t>、</a:t>
            </a:r>
            <a:r>
              <a:rPr lang="en-US" altLang="zh-CN" sz="2200" dirty="0"/>
              <a:t>ICW</a:t>
            </a:r>
            <a:r>
              <a:rPr lang="en-US" altLang="zh-CN" sz="2200" baseline="-25000" dirty="0"/>
              <a:t>3</a:t>
            </a:r>
            <a:r>
              <a:rPr lang="zh-CN" altLang="en-US" sz="2200" dirty="0"/>
              <a:t>、</a:t>
            </a:r>
            <a:r>
              <a:rPr lang="en-US" altLang="zh-CN" sz="2200" dirty="0"/>
              <a:t>ICW</a:t>
            </a:r>
            <a:r>
              <a:rPr lang="en-US" altLang="zh-CN" sz="2200" baseline="-25000" dirty="0"/>
              <a:t>4 </a:t>
            </a:r>
            <a:r>
              <a:rPr lang="zh-CN" altLang="en-US" sz="2200" dirty="0"/>
              <a:t>的顺序接受其余初始化命令字。</a:t>
            </a:r>
            <a:endParaRPr lang="en-US" altLang="zh-CN" sz="2200" dirty="0"/>
          </a:p>
          <a:p>
            <a:pPr marL="857250" lvl="1" indent="-457200" eaLnBrk="0" hangingPunct="0">
              <a:spcAft>
                <a:spcPts val="600"/>
              </a:spcAft>
              <a:buSzPct val="95000"/>
              <a:buFont typeface="Arial" panose="020B0604020202020204" pitchFamily="34" charset="0"/>
              <a:buChar char="▲"/>
            </a:pPr>
            <a:r>
              <a:rPr lang="zh-CN" altLang="en-US" sz="2200" dirty="0"/>
              <a:t>清除</a:t>
            </a:r>
            <a:r>
              <a:rPr lang="en-US" altLang="zh-CN" sz="2200" dirty="0"/>
              <a:t>IMR</a:t>
            </a:r>
            <a:r>
              <a:rPr lang="zh-CN" altLang="en-US" sz="2200" dirty="0"/>
              <a:t>、</a:t>
            </a:r>
            <a:r>
              <a:rPr lang="en-US" altLang="zh-CN" sz="2200" dirty="0"/>
              <a:t>ISR</a:t>
            </a:r>
            <a:r>
              <a:rPr lang="zh-CN" altLang="en-US" sz="2200" dirty="0"/>
              <a:t>。</a:t>
            </a:r>
            <a:endParaRPr lang="en-US" altLang="zh-CN" sz="2200" dirty="0"/>
          </a:p>
          <a:p>
            <a:pPr marL="857250" lvl="1" indent="-457200" eaLnBrk="0" hangingPunct="0">
              <a:spcAft>
                <a:spcPts val="600"/>
              </a:spcAft>
              <a:buSzPct val="95000"/>
              <a:buFont typeface="Arial" panose="020B0604020202020204" pitchFamily="34" charset="0"/>
              <a:buChar char="▲"/>
            </a:pPr>
            <a:r>
              <a:rPr lang="zh-CN" altLang="en-US" sz="2200" dirty="0"/>
              <a:t>指定优先级方式为普通全嵌套方式、普通屏蔽方式、非自动中断结束方式。</a:t>
            </a:r>
            <a:endParaRPr lang="en-US" altLang="zh-CN" sz="2400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70B87F3-E32E-4564-B054-B41A2C2FFD05}" type="slidenum">
              <a:rPr lang="en-US" altLang="zh-CN"/>
            </a:fld>
            <a:endParaRPr lang="en-US" altLang="zh-CN"/>
          </a:p>
        </p:txBody>
      </p:sp>
      <p:sp>
        <p:nvSpPr>
          <p:cNvPr id="187394" name="Rectangle 3"/>
          <p:cNvSpPr txBox="1">
            <a:spLocks noChangeArrowheads="1"/>
          </p:cNvSpPr>
          <p:nvPr/>
        </p:nvSpPr>
        <p:spPr bwMode="auto">
          <a:xfrm>
            <a:off x="685800" y="1371600"/>
            <a:ext cx="79248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00050" indent="-457200" eaLnBrk="0" hangingPunct="0">
              <a:lnSpc>
                <a:spcPct val="110000"/>
              </a:lnSpc>
              <a:spcAft>
                <a:spcPts val="1800"/>
              </a:spcAft>
              <a:buSzPct val="95000"/>
            </a:pPr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5-5】</a:t>
            </a:r>
            <a:r>
              <a:rPr lang="zh-CN" altLang="en-US" sz="2400" dirty="0"/>
              <a:t>若</a:t>
            </a:r>
            <a:r>
              <a:rPr lang="en-US" altLang="zh-CN" sz="2400" dirty="0"/>
              <a:t>8259A </a:t>
            </a:r>
            <a:r>
              <a:rPr lang="zh-CN" altLang="en-US" sz="2400" dirty="0"/>
              <a:t>采用电平触发，单片使用，需要 </a:t>
            </a:r>
            <a:r>
              <a:rPr lang="en-US" altLang="zh-CN" sz="2400" dirty="0"/>
              <a:t>ICW</a:t>
            </a:r>
            <a:r>
              <a:rPr lang="en-US" altLang="zh-CN" sz="2400" baseline="-25000" dirty="0"/>
              <a:t>4</a:t>
            </a:r>
            <a:r>
              <a:rPr lang="zh-CN" altLang="en-US" sz="2400" dirty="0"/>
              <a:t>，请写出 </a:t>
            </a:r>
            <a:r>
              <a:rPr lang="en-US" altLang="zh-CN" sz="2400" dirty="0"/>
              <a:t>ICW</a:t>
            </a:r>
            <a:r>
              <a:rPr lang="en-US" altLang="zh-CN" sz="2400" baseline="-25000" dirty="0"/>
              <a:t>1 </a:t>
            </a:r>
            <a:r>
              <a:rPr lang="zh-CN" altLang="en-US" sz="2400" dirty="0"/>
              <a:t>的初始化程序段。</a:t>
            </a:r>
            <a:endParaRPr lang="en-US" altLang="zh-CN" sz="2400" dirty="0"/>
          </a:p>
        </p:txBody>
      </p:sp>
      <p:grpSp>
        <p:nvGrpSpPr>
          <p:cNvPr id="2" name="组合 5"/>
          <p:cNvGrpSpPr/>
          <p:nvPr/>
        </p:nvGrpSpPr>
        <p:grpSpPr bwMode="auto">
          <a:xfrm>
            <a:off x="1066800" y="2674938"/>
            <a:ext cx="7315200" cy="982728"/>
            <a:chOff x="914400" y="1807399"/>
            <a:chExt cx="7315200" cy="984254"/>
          </a:xfrm>
        </p:grpSpPr>
        <p:graphicFrame>
          <p:nvGraphicFramePr>
            <p:cNvPr id="7" name="Group 49"/>
            <p:cNvGraphicFramePr/>
            <p:nvPr/>
          </p:nvGraphicFramePr>
          <p:xfrm>
            <a:off x="1828800" y="2257425"/>
            <a:ext cx="6400800" cy="534228"/>
          </p:xfrm>
          <a:graphic>
            <a:graphicData uri="http://schemas.openxmlformats.org/drawingml/2006/table">
              <a:tbl>
                <a:tblPr/>
                <a:tblGrid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</a:tblGrid>
                <a:tr h="5334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宋体" panose="02010600030101010101" pitchFamily="2" charset="-122"/>
                            <a:ea typeface="+mn-ea"/>
                          </a:rPr>
                          <a:t>×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宋体" panose="02010600030101010101" pitchFamily="2" charset="-122"/>
                            <a:ea typeface="+mn-ea"/>
                          </a:rPr>
                          <a:t>×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aseline="0" dirty="0">
                            <a:latin typeface="宋体" panose="02010600030101010101" pitchFamily="2" charset="-122"/>
                            <a:ea typeface="宋体" panose="02010600030101010101" pitchFamily="2" charset="-122"/>
                          </a:rPr>
                          <a:t>×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10000"/>
                          </a:lnSpc>
                          <a:spcBef>
                            <a:spcPct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 typeface="Wingdings" panose="05000000000000000000" pitchFamily="2" charset="2"/>
                          <a:buNone/>
                          <a:defRPr/>
                        </a:pPr>
                        <a:r>
                          <a:rPr kumimoji="1" lang="en-US" altLang="zh-CN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LTIM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ADI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1800" baseline="0" dirty="0">
                            <a:latin typeface="Times New Roman" panose="02020603050405020304" pitchFamily="18" charset="0"/>
                          </a:rPr>
                          <a:t>SNGL</a:t>
                        </a:r>
                        <a:endParaRPr kumimoji="1" lang="en-US" altLang="zh-CN" sz="18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IC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4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8" name="Group 49"/>
            <p:cNvGraphicFramePr/>
            <p:nvPr/>
          </p:nvGraphicFramePr>
          <p:xfrm>
            <a:off x="1828800" y="1807399"/>
            <a:ext cx="6400800" cy="403025"/>
          </p:xfrm>
          <a:graphic>
            <a:graphicData uri="http://schemas.openxmlformats.org/drawingml/2006/table">
              <a:tbl>
                <a:tblPr/>
                <a:tblGrid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</a:tblGrid>
                <a:tr h="381000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7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6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5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10000"/>
                          </a:lnSpc>
                          <a:spcBef>
                            <a:spcPct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 typeface="Wingdings" panose="05000000000000000000" pitchFamily="2" charset="2"/>
                          <a:buNone/>
                          <a:defRPr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4</a:t>
                        </a:r>
                        <a:endPara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3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2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  <p:graphicFrame>
          <p:nvGraphicFramePr>
            <p:cNvPr id="9" name="Group 49"/>
            <p:cNvGraphicFramePr/>
            <p:nvPr/>
          </p:nvGraphicFramePr>
          <p:xfrm>
            <a:off x="914400" y="2253341"/>
            <a:ext cx="647700" cy="534228"/>
          </p:xfrm>
          <a:graphic>
            <a:graphicData uri="http://schemas.openxmlformats.org/drawingml/2006/table">
              <a:tbl>
                <a:tblPr/>
                <a:tblGrid>
                  <a:gridCol w="647700"/>
                </a:tblGrid>
                <a:tr h="5334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10" name="Group 49"/>
            <p:cNvGraphicFramePr/>
            <p:nvPr/>
          </p:nvGraphicFramePr>
          <p:xfrm>
            <a:off x="914400" y="1814285"/>
            <a:ext cx="647700" cy="403025"/>
          </p:xfrm>
          <a:graphic>
            <a:graphicData uri="http://schemas.openxmlformats.org/drawingml/2006/table">
              <a:tbl>
                <a:tblPr/>
                <a:tblGrid>
                  <a:gridCol w="647700"/>
                </a:tblGrid>
                <a:tr h="3810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447800" y="4343400"/>
            <a:ext cx="6324600" cy="11430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r>
              <a:rPr lang="en-US" altLang="zh-CN" sz="2200" dirty="0"/>
              <a:t>MOV	AL</a:t>
            </a:r>
            <a:r>
              <a:rPr lang="zh-CN" altLang="en-US" sz="2200" dirty="0"/>
              <a:t>， </a:t>
            </a:r>
            <a:r>
              <a:rPr lang="en-US" altLang="zh-CN" sz="2200" dirty="0"/>
              <a:t>1BH	</a:t>
            </a:r>
            <a:r>
              <a:rPr lang="zh-CN" altLang="en-US" sz="2200" dirty="0"/>
              <a:t>；</a:t>
            </a:r>
            <a:r>
              <a:rPr lang="en-US" altLang="zh-CN" sz="2200" dirty="0"/>
              <a:t>ICW</a:t>
            </a:r>
            <a:r>
              <a:rPr lang="en-US" altLang="zh-CN" sz="2200" baseline="-25000" dirty="0"/>
              <a:t>1</a:t>
            </a:r>
            <a:r>
              <a:rPr lang="en-US" altLang="zh-CN" sz="2200" dirty="0"/>
              <a:t> = 000</a:t>
            </a:r>
            <a:r>
              <a:rPr lang="en-US" altLang="zh-CN" sz="2200" b="1" dirty="0">
                <a:solidFill>
                  <a:srgbClr val="FF0000"/>
                </a:solidFill>
              </a:rPr>
              <a:t>1  </a:t>
            </a:r>
            <a:r>
              <a:rPr lang="en-US" altLang="zh-CN" sz="2200" dirty="0"/>
              <a:t>1011</a:t>
            </a:r>
            <a:endParaRPr lang="zh-CN" altLang="en-US" sz="2200" dirty="0"/>
          </a:p>
          <a:p>
            <a:pPr>
              <a:spcAft>
                <a:spcPts val="600"/>
              </a:spcAft>
            </a:pPr>
            <a:r>
              <a:rPr lang="en-US" altLang="zh-CN" sz="2200" dirty="0"/>
              <a:t>OUT	</a:t>
            </a:r>
            <a:r>
              <a:rPr lang="en-US" altLang="zh-CN" sz="2200" dirty="0">
                <a:solidFill>
                  <a:srgbClr val="0000FF"/>
                </a:solidFill>
              </a:rPr>
              <a:t>20H</a:t>
            </a:r>
            <a:r>
              <a:rPr lang="zh-CN" altLang="en-US" sz="2200" dirty="0"/>
              <a:t>，</a:t>
            </a:r>
            <a:r>
              <a:rPr lang="en-US" altLang="zh-CN" sz="2200" dirty="0"/>
              <a:t>AL	</a:t>
            </a:r>
            <a:r>
              <a:rPr lang="zh-CN" altLang="en-US" sz="2200" dirty="0"/>
              <a:t>；偶端口</a:t>
            </a:r>
            <a:endParaRPr lang="zh-CN" altLang="en-US" sz="2200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452F27D-5D27-4A1F-8239-6FC9807ED40A}" type="slidenum">
              <a:rPr lang="en-US" altLang="zh-CN"/>
            </a:fld>
            <a:endParaRPr lang="en-US" altLang="zh-CN"/>
          </a:p>
        </p:txBody>
      </p:sp>
      <p:graphicFrame>
        <p:nvGraphicFramePr>
          <p:cNvPr id="5" name="Group 2464"/>
          <p:cNvGraphicFramePr>
            <a:graphicFrameLocks noGrp="1"/>
          </p:cNvGraphicFramePr>
          <p:nvPr/>
        </p:nvGraphicFramePr>
        <p:xfrm>
          <a:off x="1143000" y="1981200"/>
          <a:ext cx="7137400" cy="4112260"/>
        </p:xfrm>
        <a:graphic>
          <a:graphicData uri="http://schemas.openxmlformats.org/drawingml/2006/table">
            <a:tbl>
              <a:tblPr/>
              <a:tblGrid>
                <a:gridCol w="503238"/>
                <a:gridCol w="504825"/>
                <a:gridCol w="503237"/>
                <a:gridCol w="504825"/>
                <a:gridCol w="503238"/>
                <a:gridCol w="3779837"/>
                <a:gridCol w="838200"/>
              </a:tblGrid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━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CS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━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RD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━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WR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操       作</a:t>
                      </a:r>
                      <a:endParaRPr kumimoji="1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地址</a:t>
                      </a:r>
                      <a:endParaRPr kumimoji="1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向计数器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写入“计数初值”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40H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向计数器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写入“计数初值”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41H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向计数器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写入“计数初值”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42H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向控制寄存器写入“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方式字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”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43H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从计数器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读出“当前计数值”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40H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从计数器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读出“当前计数值”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41H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从计数器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读出“当前计数值”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42H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无操作 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三态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×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×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×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×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禁止 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三态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  <a:endParaRPr kumimoji="1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×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×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无操作 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三态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  <a:endParaRPr kumimoji="1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925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(3)  </a:t>
            </a:r>
            <a:r>
              <a:rPr lang="en-US" altLang="zh-CN" sz="2800" dirty="0">
                <a:solidFill>
                  <a:srgbClr val="000000"/>
                </a:solidFill>
                <a:ea typeface="黑体" panose="02010609060101010101" pitchFamily="49" charset="-122"/>
              </a:rPr>
              <a:t>8253/8254 </a:t>
            </a:r>
            <a:r>
              <a:rPr lang="zh-CN" altLang="en-US" sz="2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读写操作及端口地址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2" name="Picture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8220" y="77470"/>
            <a:ext cx="2706370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924800" cy="5334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spcAft>
                <a:spcPts val="2400"/>
              </a:spcAft>
              <a:buSzPct val="95000"/>
              <a:buFont typeface="Wingdings" panose="05000000000000000000" pitchFamily="2" charset="2"/>
              <a:buNone/>
            </a:pPr>
            <a:r>
              <a:rPr kumimoji="0" lang="en-US" altLang="zh-CN" sz="2600" b="1" dirty="0"/>
              <a:t>2.  ICW</a:t>
            </a:r>
            <a:r>
              <a:rPr kumimoji="0" lang="en-US" altLang="zh-CN" sz="2600" b="1" baseline="-25000" dirty="0"/>
              <a:t>2</a:t>
            </a:r>
            <a:r>
              <a:rPr kumimoji="0" lang="zh-CN" altLang="en-US" sz="2600" b="1" dirty="0"/>
              <a:t>：设置类型码，紧随</a:t>
            </a:r>
            <a:r>
              <a:rPr kumimoji="0" lang="en-US" altLang="zh-CN" sz="2600" b="1" dirty="0"/>
              <a:t>ICW</a:t>
            </a:r>
            <a:r>
              <a:rPr kumimoji="0" lang="en-US" altLang="zh-CN" sz="2600" b="1" baseline="-25000" dirty="0"/>
              <a:t>1</a:t>
            </a:r>
            <a:r>
              <a:rPr kumimoji="0" lang="zh-CN" altLang="en-US" sz="2600" b="1" baseline="-25000" dirty="0"/>
              <a:t> </a:t>
            </a:r>
            <a:r>
              <a:rPr kumimoji="0" lang="zh-CN" altLang="en-US" sz="2600" b="1" dirty="0"/>
              <a:t>之后。</a:t>
            </a:r>
            <a:endParaRPr kumimoji="0" lang="en-US" altLang="zh-CN" sz="2600" b="1" dirty="0"/>
          </a:p>
        </p:txBody>
      </p:sp>
      <p:sp>
        <p:nvSpPr>
          <p:cNvPr id="18944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670FC98-1C8E-47A1-BE0E-277C6045901C}" type="slidenum">
              <a:rPr lang="en-US" altLang="zh-CN"/>
            </a:fld>
            <a:endParaRPr lang="en-US" altLang="zh-CN"/>
          </a:p>
        </p:txBody>
      </p:sp>
      <p:grpSp>
        <p:nvGrpSpPr>
          <p:cNvPr id="2" name="组合 37"/>
          <p:cNvGrpSpPr/>
          <p:nvPr/>
        </p:nvGrpSpPr>
        <p:grpSpPr bwMode="auto">
          <a:xfrm>
            <a:off x="2157413" y="2792413"/>
            <a:ext cx="3959225" cy="1601787"/>
            <a:chOff x="1242742" y="3321946"/>
            <a:chExt cx="3961741" cy="1601226"/>
          </a:xfrm>
        </p:grpSpPr>
        <p:sp>
          <p:nvSpPr>
            <p:cNvPr id="189459" name="Rectangle 27"/>
            <p:cNvSpPr>
              <a:spLocks noChangeArrowheads="1"/>
            </p:cNvSpPr>
            <p:nvPr/>
          </p:nvSpPr>
          <p:spPr bwMode="auto">
            <a:xfrm>
              <a:off x="1753134" y="4059076"/>
              <a:ext cx="2973107" cy="864096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</a:ln>
          </p:spPr>
          <p:txBody>
            <a:bodyPr lIns="180000" anchor="ctr"/>
            <a:lstStyle/>
            <a:p>
              <a:pPr algn="ctr">
                <a:spcAft>
                  <a:spcPts val="600"/>
                </a:spcAft>
              </a:pPr>
              <a:r>
                <a:rPr lang="zh-CN" altLang="en-US" sz="2000" b="1"/>
                <a:t>高</a:t>
              </a:r>
              <a:r>
                <a:rPr lang="en-US" altLang="zh-CN" sz="2000" b="1"/>
                <a:t>5</a:t>
              </a:r>
              <a:r>
                <a:rPr lang="zh-CN" altLang="en-US" sz="2000" b="1"/>
                <a:t>位由用户编程设定</a:t>
              </a:r>
              <a:endParaRPr lang="zh-CN" altLang="en-US" sz="2000" b="1"/>
            </a:p>
          </p:txBody>
        </p:sp>
        <p:sp>
          <p:nvSpPr>
            <p:cNvPr id="189460" name="AutoShape 33"/>
            <p:cNvSpPr/>
            <p:nvPr/>
          </p:nvSpPr>
          <p:spPr bwMode="auto">
            <a:xfrm rot="-5400000">
              <a:off x="3086948" y="1477740"/>
              <a:ext cx="273329" cy="3961741"/>
            </a:xfrm>
            <a:prstGeom prst="leftBrace">
              <a:avLst>
                <a:gd name="adj1" fmla="val 33418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8" name="直接箭头连接符 7"/>
            <p:cNvCxnSpPr/>
            <p:nvPr/>
          </p:nvCxnSpPr>
          <p:spPr bwMode="auto">
            <a:xfrm rot="5400000">
              <a:off x="3011759" y="3838495"/>
              <a:ext cx="431649" cy="1589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38"/>
          <p:cNvGrpSpPr/>
          <p:nvPr/>
        </p:nvGrpSpPr>
        <p:grpSpPr bwMode="auto">
          <a:xfrm>
            <a:off x="852488" y="2806700"/>
            <a:ext cx="1376362" cy="1568450"/>
            <a:chOff x="2681584" y="3377741"/>
            <a:chExt cx="1376953" cy="1569421"/>
          </a:xfrm>
        </p:grpSpPr>
        <p:sp>
          <p:nvSpPr>
            <p:cNvPr id="189456" name="Rectangle 30"/>
            <p:cNvSpPr>
              <a:spLocks noChangeArrowheads="1"/>
            </p:cNvSpPr>
            <p:nvPr/>
          </p:nvSpPr>
          <p:spPr bwMode="auto">
            <a:xfrm>
              <a:off x="2681584" y="4082894"/>
              <a:ext cx="1376953" cy="864268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b="1" dirty="0"/>
                <a:t>ICW</a:t>
              </a:r>
              <a:r>
                <a:rPr lang="en-US" altLang="zh-CN" b="1" baseline="-25000" dirty="0"/>
                <a:t>2 </a:t>
              </a:r>
              <a:r>
                <a:rPr lang="zh-CN" altLang="en-US" b="1" dirty="0"/>
                <a:t>要写入奇端口</a:t>
              </a:r>
              <a:endParaRPr lang="en-US" altLang="zh-CN" b="1" dirty="0"/>
            </a:p>
          </p:txBody>
        </p:sp>
        <p:sp>
          <p:nvSpPr>
            <p:cNvPr id="189457" name="AutoShape 34"/>
            <p:cNvSpPr/>
            <p:nvPr/>
          </p:nvSpPr>
          <p:spPr bwMode="auto">
            <a:xfrm rot="-5400000">
              <a:off x="3245742" y="3190515"/>
              <a:ext cx="237674" cy="612126"/>
            </a:xfrm>
            <a:prstGeom prst="leftBrace">
              <a:avLst>
                <a:gd name="adj1" fmla="val 3342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 rot="5400000">
              <a:off x="3152439" y="3872553"/>
              <a:ext cx="432067" cy="1588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28"/>
          <p:cNvGrpSpPr/>
          <p:nvPr/>
        </p:nvGrpSpPr>
        <p:grpSpPr bwMode="auto">
          <a:xfrm>
            <a:off x="1219200" y="1752600"/>
            <a:ext cx="7315200" cy="982730"/>
            <a:chOff x="914400" y="1807399"/>
            <a:chExt cx="7315200" cy="984253"/>
          </a:xfrm>
        </p:grpSpPr>
        <p:graphicFrame>
          <p:nvGraphicFramePr>
            <p:cNvPr id="25" name="Group 49"/>
            <p:cNvGraphicFramePr/>
            <p:nvPr/>
          </p:nvGraphicFramePr>
          <p:xfrm>
            <a:off x="1828800" y="2257425"/>
            <a:ext cx="6400800" cy="534227"/>
          </p:xfrm>
          <a:graphic>
            <a:graphicData uri="http://schemas.openxmlformats.org/drawingml/2006/table">
              <a:tbl>
                <a:tblPr/>
                <a:tblGrid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</a:tblGrid>
                <a:tr h="5334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T</a:t>
                        </a:r>
                        <a:r>
                          <a:rPr kumimoji="1" lang="en-US" altLang="zh-CN" sz="2000" b="0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7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</a:t>
                        </a:r>
                        <a:r>
                          <a:rPr kumimoji="1" lang="en-US" altLang="zh-CN" sz="2000" b="0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6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</a:t>
                        </a:r>
                        <a:r>
                          <a:rPr kumimoji="1" lang="en-US" altLang="zh-CN" sz="2000" b="0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5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10000"/>
                          </a:lnSpc>
                          <a:spcBef>
                            <a:spcPct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 typeface="Wingdings" panose="05000000000000000000" pitchFamily="2" charset="2"/>
                          <a:buNone/>
                          <a:defRPr/>
                        </a:pPr>
                        <a:r>
                          <a:rPr kumimoji="1" lang="en-US" altLang="zh-CN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T</a:t>
                        </a:r>
                        <a:r>
                          <a:rPr kumimoji="1" lang="en-US" altLang="zh-CN" sz="2000" b="0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4</a:t>
                        </a:r>
                        <a:endParaRPr kumimoji="1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</a:t>
                        </a:r>
                        <a:r>
                          <a:rPr kumimoji="1" lang="en-US" altLang="zh-CN" sz="2000" b="0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endParaRPr kumimoji="1" lang="en-US" altLang="zh-CN" sz="18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26" name="Group 49"/>
            <p:cNvGraphicFramePr/>
            <p:nvPr/>
          </p:nvGraphicFramePr>
          <p:xfrm>
            <a:off x="1828800" y="1807399"/>
            <a:ext cx="6400800" cy="403024"/>
          </p:xfrm>
          <a:graphic>
            <a:graphicData uri="http://schemas.openxmlformats.org/drawingml/2006/table">
              <a:tbl>
                <a:tblPr/>
                <a:tblGrid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</a:tblGrid>
                <a:tr h="381000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7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6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5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10000"/>
                          </a:lnSpc>
                          <a:spcBef>
                            <a:spcPct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 typeface="Wingdings" panose="05000000000000000000" pitchFamily="2" charset="2"/>
                          <a:buNone/>
                          <a:defRPr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4</a:t>
                        </a:r>
                        <a:endPara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3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2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  <p:graphicFrame>
          <p:nvGraphicFramePr>
            <p:cNvPr id="27" name="Group 49"/>
            <p:cNvGraphicFramePr/>
            <p:nvPr/>
          </p:nvGraphicFramePr>
          <p:xfrm>
            <a:off x="914400" y="2253340"/>
            <a:ext cx="647700" cy="534227"/>
          </p:xfrm>
          <a:graphic>
            <a:graphicData uri="http://schemas.openxmlformats.org/drawingml/2006/table">
              <a:tbl>
                <a:tblPr/>
                <a:tblGrid>
                  <a:gridCol w="647700"/>
                </a:tblGrid>
                <a:tr h="5334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28" name="Group 49"/>
            <p:cNvGraphicFramePr/>
            <p:nvPr/>
          </p:nvGraphicFramePr>
          <p:xfrm>
            <a:off x="914400" y="1814285"/>
            <a:ext cx="647700" cy="403024"/>
          </p:xfrm>
          <a:graphic>
            <a:graphicData uri="http://schemas.openxmlformats.org/drawingml/2006/table">
              <a:tbl>
                <a:tblPr/>
                <a:tblGrid>
                  <a:gridCol w="647700"/>
                </a:tblGrid>
                <a:tr h="3810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5" name="组合 37"/>
          <p:cNvGrpSpPr/>
          <p:nvPr/>
        </p:nvGrpSpPr>
        <p:grpSpPr bwMode="auto">
          <a:xfrm>
            <a:off x="6096000" y="2786063"/>
            <a:ext cx="2514600" cy="1601787"/>
            <a:chOff x="2386248" y="3321945"/>
            <a:chExt cx="2515706" cy="1601227"/>
          </a:xfrm>
        </p:grpSpPr>
        <p:sp>
          <p:nvSpPr>
            <p:cNvPr id="189449" name="Rectangle 27"/>
            <p:cNvSpPr>
              <a:spLocks noChangeArrowheads="1"/>
            </p:cNvSpPr>
            <p:nvPr/>
          </p:nvSpPr>
          <p:spPr bwMode="auto">
            <a:xfrm>
              <a:off x="2386248" y="4059076"/>
              <a:ext cx="2515706" cy="864096"/>
            </a:xfrm>
            <a:prstGeom prst="rect">
              <a:avLst/>
            </a:prstGeom>
            <a:solidFill>
              <a:srgbClr val="8BD8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lIns="180000" anchor="ctr"/>
            <a:lstStyle/>
            <a:p>
              <a:pPr algn="ctr"/>
              <a:r>
                <a:rPr lang="zh-CN" altLang="en-US" sz="2000" b="1"/>
                <a:t>低</a:t>
              </a:r>
              <a:r>
                <a:rPr lang="en-US" altLang="zh-CN" sz="2000" b="1"/>
                <a:t>3</a:t>
              </a:r>
              <a:r>
                <a:rPr lang="zh-CN" altLang="en-US" sz="2000" b="1"/>
                <a:t>位由 </a:t>
              </a:r>
              <a:r>
                <a:rPr lang="en-US" altLang="zh-CN" sz="2000" b="1"/>
                <a:t>IR</a:t>
              </a:r>
              <a:r>
                <a:rPr lang="en-US" altLang="zh-CN" sz="2000" b="1" baseline="-25000"/>
                <a:t>7 </a:t>
              </a:r>
              <a:r>
                <a:rPr lang="en-US" altLang="zh-CN" sz="2000" b="1"/>
                <a:t>~ IR</a:t>
              </a:r>
              <a:r>
                <a:rPr lang="en-US" altLang="zh-CN" sz="2000" b="1" baseline="-25000"/>
                <a:t>0</a:t>
              </a:r>
              <a:endParaRPr lang="en-US" altLang="zh-CN" sz="2000" b="1" baseline="-25000"/>
            </a:p>
            <a:p>
              <a:pPr algn="ctr">
                <a:spcAft>
                  <a:spcPts val="600"/>
                </a:spcAft>
              </a:pPr>
              <a:r>
                <a:rPr lang="zh-CN" altLang="en-US" sz="2000" b="1"/>
                <a:t>自动生成</a:t>
              </a:r>
              <a:endParaRPr lang="zh-CN" altLang="en-US" sz="2000" b="1"/>
            </a:p>
          </p:txBody>
        </p:sp>
        <p:sp>
          <p:nvSpPr>
            <p:cNvPr id="189450" name="AutoShape 33"/>
            <p:cNvSpPr/>
            <p:nvPr/>
          </p:nvSpPr>
          <p:spPr bwMode="auto">
            <a:xfrm rot="-5400000">
              <a:off x="3478324" y="2306103"/>
              <a:ext cx="273329" cy="2305014"/>
            </a:xfrm>
            <a:prstGeom prst="leftBrace">
              <a:avLst>
                <a:gd name="adj1" fmla="val 33420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45" name="直接箭头连接符 44"/>
            <p:cNvCxnSpPr/>
            <p:nvPr/>
          </p:nvCxnSpPr>
          <p:spPr bwMode="auto">
            <a:xfrm rot="5400000">
              <a:off x="3416365" y="3838495"/>
              <a:ext cx="431649" cy="1589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3"/>
          <p:cNvSpPr txBox="1">
            <a:spLocks noChangeArrowheads="1"/>
          </p:cNvSpPr>
          <p:nvPr/>
        </p:nvSpPr>
        <p:spPr bwMode="auto">
          <a:xfrm>
            <a:off x="838200" y="4724400"/>
            <a:ext cx="7848600" cy="1524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00050" indent="-457200" eaLnBrk="0" hangingPunct="0">
              <a:spcAft>
                <a:spcPts val="1200"/>
              </a:spcAft>
              <a:buSzPct val="95000"/>
              <a:buFont typeface="Wingdings" panose="05000000000000000000" pitchFamily="2" charset="2"/>
              <a:buChar char="l"/>
            </a:pPr>
            <a:r>
              <a:rPr lang="zh-CN" altLang="en-US" sz="2300" dirty="0"/>
              <a:t>中断类型号 </a:t>
            </a:r>
            <a:r>
              <a:rPr lang="en-US" altLang="zh-CN" sz="2300" dirty="0"/>
              <a:t>= ICW</a:t>
            </a:r>
            <a:r>
              <a:rPr lang="en-US" altLang="zh-CN" sz="2300" baseline="-25000" dirty="0"/>
              <a:t>2</a:t>
            </a:r>
            <a:r>
              <a:rPr lang="zh-CN" altLang="en-US" sz="2300" dirty="0"/>
              <a:t>高</a:t>
            </a:r>
            <a:r>
              <a:rPr lang="en-US" altLang="zh-CN" sz="2300" dirty="0"/>
              <a:t>5</a:t>
            </a:r>
            <a:r>
              <a:rPr lang="zh-CN" altLang="en-US" sz="2300" dirty="0"/>
              <a:t>位</a:t>
            </a:r>
            <a:r>
              <a:rPr lang="en-US" altLang="zh-CN" sz="2300" dirty="0"/>
              <a:t> + </a:t>
            </a:r>
            <a:r>
              <a:rPr lang="zh-CN" altLang="en-US" sz="2300" dirty="0"/>
              <a:t>低</a:t>
            </a:r>
            <a:r>
              <a:rPr lang="en-US" altLang="zh-CN" sz="2300" dirty="0"/>
              <a:t>3</a:t>
            </a:r>
            <a:r>
              <a:rPr lang="zh-CN" altLang="en-US" sz="2300" dirty="0"/>
              <a:t>位 </a:t>
            </a:r>
            <a:r>
              <a:rPr lang="en-US" altLang="zh-CN" sz="2300" dirty="0"/>
              <a:t>(</a:t>
            </a:r>
            <a:r>
              <a:rPr lang="en-US" altLang="zh-CN" sz="2300" dirty="0" err="1"/>
              <a:t>IR</a:t>
            </a:r>
            <a:r>
              <a:rPr lang="en-US" altLang="zh-CN" sz="2300" baseline="-25000" dirty="0" err="1"/>
              <a:t>i</a:t>
            </a:r>
            <a:r>
              <a:rPr lang="en-US" altLang="zh-CN" sz="2300" baseline="-25000" dirty="0"/>
              <a:t> </a:t>
            </a:r>
            <a:r>
              <a:rPr lang="zh-CN" altLang="en-US" sz="2300" dirty="0"/>
              <a:t>的编码</a:t>
            </a:r>
            <a:r>
              <a:rPr lang="en-US" altLang="zh-CN" sz="2300" dirty="0"/>
              <a:t>) </a:t>
            </a:r>
            <a:r>
              <a:rPr lang="zh-CN" altLang="en-US" sz="2300" dirty="0"/>
              <a:t>。</a:t>
            </a:r>
            <a:endParaRPr lang="en-US" altLang="zh-CN" sz="2300" dirty="0"/>
          </a:p>
          <a:p>
            <a:pPr marL="400050" indent="-457200" eaLnBrk="0" hangingPunct="0">
              <a:spcAft>
                <a:spcPts val="1800"/>
              </a:spcAft>
              <a:buSzPct val="95000"/>
              <a:buFont typeface="Wingdings" panose="05000000000000000000" pitchFamily="2" charset="2"/>
              <a:buChar char="l"/>
            </a:pPr>
            <a:r>
              <a:rPr lang="en-US" altLang="zh-CN" sz="2300" dirty="0"/>
              <a:t>CPU</a:t>
            </a:r>
            <a:r>
              <a:rPr lang="zh-CN" altLang="en-US" sz="2300" dirty="0"/>
              <a:t>发第</a:t>
            </a:r>
            <a:r>
              <a:rPr lang="en-US" altLang="zh-CN" sz="2300" dirty="0"/>
              <a:t>2</a:t>
            </a:r>
            <a:r>
              <a:rPr lang="zh-CN" altLang="en-US" sz="2300" dirty="0"/>
              <a:t>个</a:t>
            </a:r>
            <a:r>
              <a:rPr lang="en-US" altLang="zh-CN" sz="2300" dirty="0"/>
              <a:t>INTA</a:t>
            </a:r>
            <a:r>
              <a:rPr lang="zh-CN" altLang="en-US" sz="2300" dirty="0"/>
              <a:t>响应时，</a:t>
            </a:r>
            <a:r>
              <a:rPr lang="en-US" altLang="zh-CN" sz="2300" dirty="0"/>
              <a:t>8259A </a:t>
            </a:r>
            <a:r>
              <a:rPr lang="zh-CN" altLang="en-US" sz="2300" dirty="0"/>
              <a:t>将</a:t>
            </a:r>
            <a:r>
              <a:rPr lang="en-US" altLang="zh-CN" sz="2300" dirty="0"/>
              <a:t>ICW</a:t>
            </a:r>
            <a:r>
              <a:rPr lang="en-US" altLang="zh-CN" sz="2300" baseline="-25000" dirty="0"/>
              <a:t>2</a:t>
            </a:r>
            <a:r>
              <a:rPr lang="zh-CN" altLang="en-US" sz="2300" dirty="0"/>
              <a:t>的内容（中断类型号）送到数据总线。</a:t>
            </a:r>
            <a:endParaRPr lang="en-US" altLang="zh-CN" sz="2300" dirty="0"/>
          </a:p>
        </p:txBody>
      </p:sp>
      <p:cxnSp>
        <p:nvCxnSpPr>
          <p:cNvPr id="52" name="直接连接符 51"/>
          <p:cNvCxnSpPr/>
          <p:nvPr/>
        </p:nvCxnSpPr>
        <p:spPr>
          <a:xfrm>
            <a:off x="3018468" y="5287336"/>
            <a:ext cx="685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FF99FF-2667-4904-82DD-BEE16EAF49E8}" type="slidenum">
              <a:rPr lang="en-US" altLang="zh-CN"/>
            </a:fld>
            <a:endParaRPr lang="en-US" altLang="zh-CN"/>
          </a:p>
        </p:txBody>
      </p:sp>
      <p:sp>
        <p:nvSpPr>
          <p:cNvPr id="191490" name="Rectangle 3"/>
          <p:cNvSpPr txBox="1">
            <a:spLocks noChangeArrowheads="1"/>
          </p:cNvSpPr>
          <p:nvPr/>
        </p:nvSpPr>
        <p:spPr bwMode="auto">
          <a:xfrm>
            <a:off x="685800" y="1066800"/>
            <a:ext cx="7924800" cy="1219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5-6】PC</a:t>
            </a:r>
            <a:r>
              <a:rPr lang="zh-CN" altLang="en-US" sz="2400" dirty="0"/>
              <a:t>机中断系统的中断类型号范围为</a:t>
            </a:r>
            <a:r>
              <a:rPr lang="en-US" altLang="zh-CN" sz="2400" dirty="0"/>
              <a:t>08~0FH</a:t>
            </a:r>
            <a:r>
              <a:rPr lang="zh-CN" altLang="en-US" sz="2400" dirty="0"/>
              <a:t>，某中断请求线连接到 </a:t>
            </a:r>
            <a:r>
              <a:rPr lang="en-US" altLang="zh-CN" sz="2400" dirty="0"/>
              <a:t>8259A </a:t>
            </a:r>
            <a:r>
              <a:rPr lang="zh-CN" altLang="en-US" sz="2400" dirty="0"/>
              <a:t>的</a:t>
            </a:r>
            <a:r>
              <a:rPr lang="en-US" altLang="zh-CN" sz="2400" dirty="0"/>
              <a:t>IR</a:t>
            </a:r>
            <a:r>
              <a:rPr lang="en-US" altLang="zh-CN" sz="2400" baseline="-25000" dirty="0"/>
              <a:t>5 </a:t>
            </a:r>
            <a:r>
              <a:rPr lang="zh-CN" altLang="en-US" sz="2400" dirty="0"/>
              <a:t>上，请写出设置 </a:t>
            </a:r>
            <a:r>
              <a:rPr lang="en-US" altLang="zh-CN" sz="2400" dirty="0"/>
              <a:t>ICW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</a:t>
            </a:r>
            <a:r>
              <a:rPr lang="zh-CN" altLang="en-US" sz="2400" dirty="0"/>
              <a:t>的程序段。</a:t>
            </a:r>
            <a:endParaRPr lang="en-US" altLang="zh-CN" sz="2400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438400" y="3733800"/>
            <a:ext cx="4648200" cy="9906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r>
              <a:rPr lang="en-US" altLang="zh-CN" sz="2200" dirty="0"/>
              <a:t>MOV	AL</a:t>
            </a:r>
            <a:r>
              <a:rPr lang="zh-CN" altLang="en-US" sz="2200" dirty="0"/>
              <a:t>， </a:t>
            </a:r>
            <a:r>
              <a:rPr lang="en-US" altLang="zh-CN" sz="2200" dirty="0"/>
              <a:t>08H	</a:t>
            </a:r>
            <a:r>
              <a:rPr lang="zh-CN" altLang="en-US" sz="2200" dirty="0"/>
              <a:t>；高</a:t>
            </a:r>
            <a:r>
              <a:rPr lang="en-US" altLang="zh-CN" sz="2200" dirty="0"/>
              <a:t>5</a:t>
            </a:r>
            <a:r>
              <a:rPr lang="zh-CN" altLang="en-US" sz="2200" dirty="0"/>
              <a:t>位</a:t>
            </a:r>
            <a:endParaRPr lang="zh-CN" altLang="en-US" sz="2200" dirty="0"/>
          </a:p>
          <a:p>
            <a:pPr>
              <a:spcAft>
                <a:spcPts val="600"/>
              </a:spcAft>
            </a:pPr>
            <a:r>
              <a:rPr lang="en-US" altLang="zh-CN" sz="2200" dirty="0"/>
              <a:t>OUT	21H</a:t>
            </a:r>
            <a:r>
              <a:rPr lang="zh-CN" altLang="en-US" sz="2200" dirty="0"/>
              <a:t>，</a:t>
            </a:r>
            <a:r>
              <a:rPr lang="en-US" altLang="zh-CN" sz="2200" dirty="0"/>
              <a:t>AL	</a:t>
            </a:r>
            <a:r>
              <a:rPr lang="zh-CN" altLang="en-US" sz="2200" dirty="0"/>
              <a:t>；奇端口</a:t>
            </a:r>
            <a:endParaRPr lang="zh-CN" altLang="en-US" sz="2200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838200" y="5029200"/>
            <a:ext cx="8001000" cy="9906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/>
          <a:p>
            <a:pPr marL="342900" indent="-342900">
              <a:spcBef>
                <a:spcPct val="20000"/>
              </a:spcBef>
              <a:buClr>
                <a:srgbClr val="C00000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300" dirty="0"/>
              <a:t>  </a:t>
            </a:r>
            <a:r>
              <a:rPr lang="en-US" altLang="zh-CN" sz="2300" dirty="0"/>
              <a:t>CPU</a:t>
            </a:r>
            <a:r>
              <a:rPr lang="zh-CN" altLang="en-US" sz="2300" dirty="0"/>
              <a:t>响应中断后，</a:t>
            </a:r>
            <a:r>
              <a:rPr lang="en-US" altLang="zh-CN" sz="2300" dirty="0"/>
              <a:t>8259A</a:t>
            </a:r>
            <a:r>
              <a:rPr lang="zh-CN" altLang="en-US" sz="2300" dirty="0"/>
              <a:t>把</a:t>
            </a:r>
            <a:r>
              <a:rPr lang="en-US" altLang="zh-CN" sz="2300" dirty="0"/>
              <a:t>ICW</a:t>
            </a:r>
            <a:r>
              <a:rPr lang="en-US" altLang="zh-CN" sz="2300" baseline="-25000" dirty="0"/>
              <a:t>2</a:t>
            </a:r>
            <a:r>
              <a:rPr lang="zh-CN" altLang="en-US" sz="2300" dirty="0"/>
              <a:t>的内容组合成</a:t>
            </a:r>
            <a:r>
              <a:rPr lang="en-US" altLang="zh-CN" sz="2300" dirty="0"/>
              <a:t>8</a:t>
            </a:r>
            <a:r>
              <a:rPr lang="zh-CN" altLang="en-US" sz="2300" dirty="0"/>
              <a:t>位的中断类型码 </a:t>
            </a:r>
            <a:r>
              <a:rPr lang="en-US" altLang="zh-CN" sz="2300" dirty="0"/>
              <a:t>0000 1000</a:t>
            </a:r>
            <a:r>
              <a:rPr lang="zh-CN" altLang="en-US" sz="2300" dirty="0"/>
              <a:t> </a:t>
            </a:r>
            <a:r>
              <a:rPr lang="en-US" altLang="zh-CN" sz="2300" dirty="0"/>
              <a:t>+</a:t>
            </a:r>
            <a:r>
              <a:rPr lang="zh-CN" altLang="en-US" sz="2300" dirty="0"/>
              <a:t> </a:t>
            </a:r>
            <a:r>
              <a:rPr lang="en-US" altLang="zh-CN" sz="2300" dirty="0"/>
              <a:t>101</a:t>
            </a:r>
            <a:r>
              <a:rPr lang="zh-CN" altLang="en-US" sz="2300" dirty="0"/>
              <a:t> </a:t>
            </a:r>
            <a:r>
              <a:rPr lang="en-US" altLang="zh-CN" sz="2300" dirty="0"/>
              <a:t>=</a:t>
            </a:r>
            <a:r>
              <a:rPr lang="zh-CN" altLang="en-US" sz="2300" dirty="0"/>
              <a:t> </a:t>
            </a:r>
            <a:r>
              <a:rPr lang="en-US" altLang="zh-CN" sz="2300" dirty="0"/>
              <a:t>1101 = 13</a:t>
            </a:r>
            <a:r>
              <a:rPr lang="zh-CN" altLang="en-US" sz="2300" dirty="0"/>
              <a:t>，提供给</a:t>
            </a:r>
            <a:r>
              <a:rPr lang="en-US" altLang="zh-CN" sz="2300" dirty="0"/>
              <a:t>CPU</a:t>
            </a:r>
            <a:r>
              <a:rPr lang="zh-CN" altLang="en-US" sz="2300" dirty="0"/>
              <a:t>。</a:t>
            </a:r>
            <a:endParaRPr lang="zh-CN" altLang="en-US" sz="2300" dirty="0"/>
          </a:p>
        </p:txBody>
      </p:sp>
      <p:grpSp>
        <p:nvGrpSpPr>
          <p:cNvPr id="2" name="组合 28"/>
          <p:cNvGrpSpPr/>
          <p:nvPr/>
        </p:nvGrpSpPr>
        <p:grpSpPr bwMode="auto">
          <a:xfrm>
            <a:off x="1143000" y="2438400"/>
            <a:ext cx="7315200" cy="982730"/>
            <a:chOff x="914400" y="1807399"/>
            <a:chExt cx="7315200" cy="984253"/>
          </a:xfrm>
        </p:grpSpPr>
        <p:graphicFrame>
          <p:nvGraphicFramePr>
            <p:cNvPr id="14" name="Group 49"/>
            <p:cNvGraphicFramePr/>
            <p:nvPr/>
          </p:nvGraphicFramePr>
          <p:xfrm>
            <a:off x="1828800" y="2257425"/>
            <a:ext cx="6400800" cy="534227"/>
          </p:xfrm>
          <a:graphic>
            <a:graphicData uri="http://schemas.openxmlformats.org/drawingml/2006/table">
              <a:tbl>
                <a:tblPr/>
                <a:tblGrid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</a:tblGrid>
                <a:tr h="5334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T</a:t>
                        </a:r>
                        <a:r>
                          <a:rPr kumimoji="1" lang="en-US" altLang="zh-CN" sz="2000" b="0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7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</a:t>
                        </a:r>
                        <a:r>
                          <a:rPr kumimoji="1" lang="en-US" altLang="zh-CN" sz="2000" b="0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6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</a:t>
                        </a:r>
                        <a:r>
                          <a:rPr kumimoji="1" lang="en-US" altLang="zh-CN" sz="2000" b="0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5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10000"/>
                          </a:lnSpc>
                          <a:spcBef>
                            <a:spcPct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 typeface="Wingdings" panose="05000000000000000000" pitchFamily="2" charset="2"/>
                          <a:buNone/>
                          <a:defRPr/>
                        </a:pPr>
                        <a:r>
                          <a:rPr kumimoji="1" lang="en-US" altLang="zh-CN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T</a:t>
                        </a:r>
                        <a:r>
                          <a:rPr kumimoji="1" lang="en-US" altLang="zh-CN" sz="2000" b="0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4</a:t>
                        </a:r>
                        <a:endParaRPr kumimoji="1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</a:t>
                        </a:r>
                        <a:r>
                          <a:rPr kumimoji="1" lang="en-US" altLang="zh-CN" sz="2000" b="0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endParaRPr kumimoji="1" lang="en-US" altLang="zh-CN" sz="18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15" name="Group 49"/>
            <p:cNvGraphicFramePr/>
            <p:nvPr/>
          </p:nvGraphicFramePr>
          <p:xfrm>
            <a:off x="1828800" y="1807399"/>
            <a:ext cx="6400800" cy="403024"/>
          </p:xfrm>
          <a:graphic>
            <a:graphicData uri="http://schemas.openxmlformats.org/drawingml/2006/table">
              <a:tbl>
                <a:tblPr/>
                <a:tblGrid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</a:tblGrid>
                <a:tr h="381000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7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6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5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10000"/>
                          </a:lnSpc>
                          <a:spcBef>
                            <a:spcPct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 typeface="Wingdings" panose="05000000000000000000" pitchFamily="2" charset="2"/>
                          <a:buNone/>
                          <a:defRPr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4</a:t>
                        </a:r>
                        <a:endPara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3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2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  <p:graphicFrame>
          <p:nvGraphicFramePr>
            <p:cNvPr id="16" name="Group 49"/>
            <p:cNvGraphicFramePr/>
            <p:nvPr/>
          </p:nvGraphicFramePr>
          <p:xfrm>
            <a:off x="914400" y="2253340"/>
            <a:ext cx="647700" cy="534227"/>
          </p:xfrm>
          <a:graphic>
            <a:graphicData uri="http://schemas.openxmlformats.org/drawingml/2006/table">
              <a:tbl>
                <a:tblPr/>
                <a:tblGrid>
                  <a:gridCol w="647700"/>
                </a:tblGrid>
                <a:tr h="5334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17" name="Group 49"/>
            <p:cNvGraphicFramePr/>
            <p:nvPr/>
          </p:nvGraphicFramePr>
          <p:xfrm>
            <a:off x="914400" y="1814285"/>
            <a:ext cx="647700" cy="403024"/>
          </p:xfrm>
          <a:graphic>
            <a:graphicData uri="http://schemas.openxmlformats.org/drawingml/2006/table">
              <a:tbl>
                <a:tblPr/>
                <a:tblGrid>
                  <a:gridCol w="647700"/>
                </a:tblGrid>
                <a:tr h="3810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</p:grp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8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924800" cy="25146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spcAft>
                <a:spcPts val="2400"/>
              </a:spcAft>
              <a:buSzPct val="95000"/>
              <a:buFont typeface="Wingdings" panose="05000000000000000000" pitchFamily="2" charset="2"/>
              <a:buNone/>
            </a:pPr>
            <a:r>
              <a:rPr kumimoji="0" lang="en-US" altLang="zh-CN" sz="2600" b="1" dirty="0"/>
              <a:t>3.  ICW</a:t>
            </a:r>
            <a:r>
              <a:rPr kumimoji="0" lang="en-US" altLang="zh-CN" sz="2600" b="1" baseline="-25000" dirty="0"/>
              <a:t>3</a:t>
            </a:r>
            <a:r>
              <a:rPr kumimoji="0" lang="zh-CN" altLang="en-US" sz="2600" b="1" dirty="0"/>
              <a:t>：设置级联方式。</a:t>
            </a:r>
            <a:endParaRPr kumimoji="0" lang="en-US" altLang="zh-CN" sz="2600" b="1" dirty="0"/>
          </a:p>
          <a:p>
            <a:pPr marL="800100" lvl="1" indent="-457200">
              <a:spcAft>
                <a:spcPts val="1200"/>
              </a:spcAft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200" dirty="0"/>
              <a:t>仅当级联模式下（即 </a:t>
            </a:r>
            <a:r>
              <a:rPr kumimoji="0" lang="en-US" altLang="zh-CN" sz="2200" dirty="0"/>
              <a:t>ICW</a:t>
            </a:r>
            <a:r>
              <a:rPr kumimoji="0" lang="en-US" altLang="zh-CN" sz="2200" baseline="-25000" dirty="0"/>
              <a:t>1</a:t>
            </a:r>
            <a:r>
              <a:rPr kumimoji="0" lang="en-US" altLang="zh-CN" sz="2200" dirty="0"/>
              <a:t> </a:t>
            </a:r>
            <a:r>
              <a:rPr kumimoji="0" lang="zh-CN" altLang="en-US" sz="2200" dirty="0"/>
              <a:t>的 </a:t>
            </a:r>
            <a:r>
              <a:rPr kumimoji="0" lang="en-US" altLang="zh-CN" sz="2200" dirty="0"/>
              <a:t>SNGL = 0 </a:t>
            </a:r>
            <a:r>
              <a:rPr kumimoji="0" lang="zh-CN" altLang="en-US" sz="2200" dirty="0"/>
              <a:t>时）才需设置</a:t>
            </a:r>
            <a:r>
              <a:rPr kumimoji="0" lang="en-US" altLang="zh-CN" sz="2200" dirty="0"/>
              <a:t>ICW</a:t>
            </a:r>
            <a:r>
              <a:rPr kumimoji="0" lang="en-US" altLang="zh-CN" sz="2200" baseline="-25000" dirty="0"/>
              <a:t>3</a:t>
            </a:r>
            <a:r>
              <a:rPr kumimoji="0" lang="zh-CN" altLang="en-US" sz="2200" dirty="0"/>
              <a:t>。这时需分别对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主片</a:t>
            </a:r>
            <a:r>
              <a:rPr kumimoji="0" lang="zh-CN" altLang="en-US" sz="2200" dirty="0"/>
              <a:t>和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从片</a:t>
            </a:r>
            <a:r>
              <a:rPr kumimoji="0" lang="zh-CN" altLang="en-US" sz="2200" dirty="0"/>
              <a:t>进行设置。</a:t>
            </a:r>
            <a:endParaRPr kumimoji="0" lang="en-US" altLang="zh-CN" sz="2200" dirty="0"/>
          </a:p>
          <a:p>
            <a:pPr marL="800100" lvl="1" indent="-457200">
              <a:spcAft>
                <a:spcPts val="1800"/>
              </a:spcAft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200" b="1" u="sng" dirty="0">
                <a:solidFill>
                  <a:srgbClr val="0000FF"/>
                </a:solidFill>
              </a:rPr>
              <a:t>主片</a:t>
            </a:r>
            <a:r>
              <a:rPr kumimoji="0" lang="en-US" altLang="zh-CN" sz="2200" dirty="0"/>
              <a:t>ICW</a:t>
            </a:r>
            <a:r>
              <a:rPr kumimoji="0" lang="en-US" altLang="zh-CN" sz="2200" baseline="-25000" dirty="0"/>
              <a:t>3</a:t>
            </a:r>
            <a:r>
              <a:rPr kumimoji="0" lang="zh-CN" altLang="en-US" sz="2200" dirty="0"/>
              <a:t>：说明主片</a:t>
            </a:r>
            <a:r>
              <a:rPr kumimoji="0" lang="en-US" altLang="zh-CN" sz="2200" dirty="0"/>
              <a:t>IR</a:t>
            </a:r>
            <a:r>
              <a:rPr kumimoji="0" lang="en-US" altLang="zh-CN" sz="2200" baseline="-25000" dirty="0"/>
              <a:t>7 </a:t>
            </a:r>
            <a:r>
              <a:rPr kumimoji="0" lang="en-US" altLang="zh-CN" sz="2200" dirty="0"/>
              <a:t>~ IR</a:t>
            </a:r>
            <a:r>
              <a:rPr kumimoji="0" lang="en-US" altLang="zh-CN" sz="2200" baseline="-25000" dirty="0"/>
              <a:t>0 </a:t>
            </a:r>
            <a:r>
              <a:rPr kumimoji="0" lang="zh-CN" altLang="en-US" sz="2200" dirty="0"/>
              <a:t>的哪些引脚上连有从片。</a:t>
            </a:r>
            <a:endParaRPr kumimoji="0" lang="en-US" altLang="zh-CN" sz="2200" dirty="0"/>
          </a:p>
          <a:p>
            <a:pPr marL="457200" indent="-457200">
              <a:spcBef>
                <a:spcPts val="1200"/>
              </a:spcBef>
              <a:spcAft>
                <a:spcPts val="2400"/>
              </a:spcAft>
              <a:buSzPct val="95000"/>
              <a:buFont typeface="Wingdings" panose="05000000000000000000" pitchFamily="2" charset="2"/>
              <a:buNone/>
            </a:pPr>
            <a:endParaRPr kumimoji="0" lang="en-US" altLang="zh-CN" sz="2600" b="1" dirty="0"/>
          </a:p>
        </p:txBody>
      </p:sp>
      <p:sp>
        <p:nvSpPr>
          <p:cNvPr id="19353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A93A1D2-B792-4776-8B8D-A73789079093}" type="slidenum">
              <a:rPr lang="en-US" altLang="zh-CN"/>
            </a:fld>
            <a:endParaRPr lang="en-US" altLang="zh-CN"/>
          </a:p>
        </p:txBody>
      </p:sp>
      <p:grpSp>
        <p:nvGrpSpPr>
          <p:cNvPr id="2" name="组合 28"/>
          <p:cNvGrpSpPr/>
          <p:nvPr/>
        </p:nvGrpSpPr>
        <p:grpSpPr bwMode="auto">
          <a:xfrm>
            <a:off x="1219200" y="3429000"/>
            <a:ext cx="7315200" cy="982730"/>
            <a:chOff x="914400" y="1807399"/>
            <a:chExt cx="7315200" cy="984253"/>
          </a:xfrm>
        </p:grpSpPr>
        <p:graphicFrame>
          <p:nvGraphicFramePr>
            <p:cNvPr id="30" name="Group 49"/>
            <p:cNvGraphicFramePr/>
            <p:nvPr/>
          </p:nvGraphicFramePr>
          <p:xfrm>
            <a:off x="1828800" y="2257425"/>
            <a:ext cx="6400800" cy="534227"/>
          </p:xfrm>
          <a:graphic>
            <a:graphicData uri="http://schemas.openxmlformats.org/drawingml/2006/table">
              <a:tbl>
                <a:tblPr/>
                <a:tblGrid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</a:tblGrid>
                <a:tr h="5334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S</a:t>
                        </a:r>
                        <a:r>
                          <a:rPr kumimoji="1" lang="en-US" altLang="zh-CN" sz="2000" b="0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7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</a:t>
                        </a:r>
                        <a:r>
                          <a:rPr kumimoji="1" lang="en-US" altLang="zh-CN" sz="2000" b="0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6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</a:t>
                        </a:r>
                        <a:r>
                          <a:rPr kumimoji="1" lang="en-US" altLang="zh-CN" sz="2000" b="0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5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10000"/>
                          </a:lnSpc>
                          <a:spcBef>
                            <a:spcPct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 typeface="Wingdings" panose="05000000000000000000" pitchFamily="2" charset="2"/>
                          <a:buNone/>
                          <a:defRPr/>
                        </a:pPr>
                        <a:r>
                          <a:rPr kumimoji="1" lang="en-US" altLang="zh-CN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S</a:t>
                        </a:r>
                        <a:r>
                          <a:rPr kumimoji="1" lang="en-US" altLang="zh-CN" sz="2000" b="0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4</a:t>
                        </a:r>
                        <a:endParaRPr kumimoji="1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</a:t>
                        </a:r>
                        <a:r>
                          <a:rPr kumimoji="1" lang="en-US" altLang="zh-CN" sz="2000" b="0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S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2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1800" baseline="0" dirty="0">
                            <a:latin typeface="Times New Roman" panose="02020603050405020304" pitchFamily="18" charset="0"/>
                          </a:rPr>
                          <a:t>S</a:t>
                        </a:r>
                        <a:r>
                          <a:rPr kumimoji="1" lang="en-US" altLang="zh-CN" sz="1800" baseline="-25000" dirty="0"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18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S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31" name="Group 49"/>
            <p:cNvGraphicFramePr/>
            <p:nvPr/>
          </p:nvGraphicFramePr>
          <p:xfrm>
            <a:off x="1828800" y="1807399"/>
            <a:ext cx="6400800" cy="403024"/>
          </p:xfrm>
          <a:graphic>
            <a:graphicData uri="http://schemas.openxmlformats.org/drawingml/2006/table">
              <a:tbl>
                <a:tblPr/>
                <a:tblGrid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</a:tblGrid>
                <a:tr h="381000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7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6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5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10000"/>
                          </a:lnSpc>
                          <a:spcBef>
                            <a:spcPct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 typeface="Wingdings" panose="05000000000000000000" pitchFamily="2" charset="2"/>
                          <a:buNone/>
                          <a:defRPr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4</a:t>
                        </a:r>
                        <a:endPara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3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2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  <p:graphicFrame>
          <p:nvGraphicFramePr>
            <p:cNvPr id="32" name="Group 49"/>
            <p:cNvGraphicFramePr/>
            <p:nvPr/>
          </p:nvGraphicFramePr>
          <p:xfrm>
            <a:off x="914400" y="2253340"/>
            <a:ext cx="647700" cy="534227"/>
          </p:xfrm>
          <a:graphic>
            <a:graphicData uri="http://schemas.openxmlformats.org/drawingml/2006/table">
              <a:tbl>
                <a:tblPr/>
                <a:tblGrid>
                  <a:gridCol w="647700"/>
                </a:tblGrid>
                <a:tr h="5334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33" name="Group 49"/>
            <p:cNvGraphicFramePr/>
            <p:nvPr/>
          </p:nvGraphicFramePr>
          <p:xfrm>
            <a:off x="914400" y="1814285"/>
            <a:ext cx="647700" cy="403024"/>
          </p:xfrm>
          <a:graphic>
            <a:graphicData uri="http://schemas.openxmlformats.org/drawingml/2006/table">
              <a:tbl>
                <a:tblPr/>
                <a:tblGrid>
                  <a:gridCol w="647700"/>
                </a:tblGrid>
                <a:tr h="3810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3" name="组合 37"/>
          <p:cNvGrpSpPr/>
          <p:nvPr/>
        </p:nvGrpSpPr>
        <p:grpSpPr bwMode="auto">
          <a:xfrm>
            <a:off x="2133600" y="4529138"/>
            <a:ext cx="6372225" cy="1601787"/>
            <a:chOff x="1242742" y="3321946"/>
            <a:chExt cx="6374813" cy="1601226"/>
          </a:xfrm>
        </p:grpSpPr>
        <p:sp>
          <p:nvSpPr>
            <p:cNvPr id="193545" name="Rectangle 27"/>
            <p:cNvSpPr>
              <a:spLocks noChangeArrowheads="1"/>
            </p:cNvSpPr>
            <p:nvPr/>
          </p:nvSpPr>
          <p:spPr bwMode="auto">
            <a:xfrm>
              <a:off x="2953238" y="4059076"/>
              <a:ext cx="2973107" cy="864096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</a:ln>
          </p:spPr>
          <p:txBody>
            <a:bodyPr lIns="180000"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sz="2000" b="1"/>
                <a:t>1</a:t>
              </a:r>
              <a:r>
                <a:rPr lang="zh-CN" altLang="en-US" sz="2000" b="1"/>
                <a:t>：</a:t>
              </a:r>
              <a:r>
                <a:rPr lang="en-US" altLang="zh-CN" sz="2000" b="1"/>
                <a:t>IR</a:t>
              </a:r>
              <a:r>
                <a:rPr lang="en-US" altLang="zh-CN" sz="2000" b="1" baseline="-25000"/>
                <a:t>i</a:t>
              </a:r>
              <a:r>
                <a:rPr lang="en-US" altLang="zh-CN" sz="2000" b="1"/>
                <a:t> </a:t>
              </a:r>
              <a:r>
                <a:rPr lang="zh-CN" altLang="en-US" sz="2000" b="1"/>
                <a:t>上接有从片</a:t>
              </a:r>
              <a:endParaRPr lang="en-US" altLang="zh-CN" sz="2000" b="1"/>
            </a:p>
            <a:p>
              <a:pPr algn="ctr">
                <a:spcAft>
                  <a:spcPts val="600"/>
                </a:spcAft>
              </a:pPr>
              <a:r>
                <a:rPr lang="en-US" altLang="zh-CN" sz="2000" b="1"/>
                <a:t>0</a:t>
              </a:r>
              <a:r>
                <a:rPr lang="zh-CN" altLang="en-US" sz="2000" b="1"/>
                <a:t>：</a:t>
              </a:r>
              <a:r>
                <a:rPr lang="en-US" altLang="zh-CN" sz="2000" b="1"/>
                <a:t>IR</a:t>
              </a:r>
              <a:r>
                <a:rPr lang="en-US" altLang="zh-CN" sz="2000" b="1" baseline="-25000"/>
                <a:t>i</a:t>
              </a:r>
              <a:r>
                <a:rPr lang="en-US" altLang="zh-CN" sz="2000" b="1"/>
                <a:t> </a:t>
              </a:r>
              <a:r>
                <a:rPr lang="zh-CN" altLang="en-US" sz="2000" b="1"/>
                <a:t>上未接从片</a:t>
              </a:r>
              <a:endParaRPr lang="en-US" altLang="zh-CN" sz="2000" b="1"/>
            </a:p>
          </p:txBody>
        </p:sp>
        <p:sp>
          <p:nvSpPr>
            <p:cNvPr id="193546" name="AutoShape 33"/>
            <p:cNvSpPr/>
            <p:nvPr/>
          </p:nvSpPr>
          <p:spPr bwMode="auto">
            <a:xfrm rot="-5400000">
              <a:off x="4293484" y="271204"/>
              <a:ext cx="273329" cy="6374813"/>
            </a:xfrm>
            <a:prstGeom prst="leftBrace">
              <a:avLst>
                <a:gd name="adj1" fmla="val 33365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37" name="直接箭头连接符 36"/>
            <p:cNvCxnSpPr/>
            <p:nvPr/>
          </p:nvCxnSpPr>
          <p:spPr bwMode="auto">
            <a:xfrm rot="5400000">
              <a:off x="4211943" y="3838495"/>
              <a:ext cx="431649" cy="1588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8"/>
          <p:cNvGrpSpPr/>
          <p:nvPr/>
        </p:nvGrpSpPr>
        <p:grpSpPr bwMode="auto">
          <a:xfrm>
            <a:off x="838200" y="4527550"/>
            <a:ext cx="1376363" cy="1568450"/>
            <a:chOff x="2681584" y="3377741"/>
            <a:chExt cx="1376953" cy="1569421"/>
          </a:xfrm>
        </p:grpSpPr>
        <p:sp>
          <p:nvSpPr>
            <p:cNvPr id="193542" name="Rectangle 30"/>
            <p:cNvSpPr>
              <a:spLocks noChangeArrowheads="1"/>
            </p:cNvSpPr>
            <p:nvPr/>
          </p:nvSpPr>
          <p:spPr bwMode="auto">
            <a:xfrm>
              <a:off x="2681584" y="4082894"/>
              <a:ext cx="1376953" cy="864268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b="1" dirty="0"/>
                <a:t>ICW</a:t>
              </a:r>
              <a:r>
                <a:rPr lang="en-US" altLang="zh-CN" b="1" baseline="-25000" dirty="0"/>
                <a:t>3 </a:t>
              </a:r>
              <a:r>
                <a:rPr lang="zh-CN" altLang="en-US" b="1" dirty="0"/>
                <a:t>要写入奇端口</a:t>
              </a:r>
              <a:endParaRPr lang="en-US" altLang="zh-CN" b="1" dirty="0"/>
            </a:p>
          </p:txBody>
        </p:sp>
        <p:sp>
          <p:nvSpPr>
            <p:cNvPr id="193543" name="AutoShape 34"/>
            <p:cNvSpPr/>
            <p:nvPr/>
          </p:nvSpPr>
          <p:spPr bwMode="auto">
            <a:xfrm rot="-5400000">
              <a:off x="3245742" y="3190515"/>
              <a:ext cx="237674" cy="612126"/>
            </a:xfrm>
            <a:prstGeom prst="leftBrace">
              <a:avLst>
                <a:gd name="adj1" fmla="val 3342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41" name="直接箭头连接符 40"/>
            <p:cNvCxnSpPr/>
            <p:nvPr/>
          </p:nvCxnSpPr>
          <p:spPr bwMode="auto">
            <a:xfrm rot="5400000">
              <a:off x="3152439" y="3872553"/>
              <a:ext cx="432067" cy="1589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8534400" cy="914400"/>
          </a:xfrm>
        </p:spPr>
        <p:txBody>
          <a:bodyPr/>
          <a:lstStyle/>
          <a:p>
            <a:pPr marL="800100" lvl="1" indent="-457200">
              <a:spcAft>
                <a:spcPts val="1800"/>
              </a:spcAft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200" b="1" u="sng" dirty="0">
                <a:solidFill>
                  <a:srgbClr val="0000FF"/>
                </a:solidFill>
              </a:rPr>
              <a:t>从片</a:t>
            </a:r>
            <a:r>
              <a:rPr kumimoji="0" lang="en-US" altLang="zh-CN" sz="2200" dirty="0"/>
              <a:t>ICW</a:t>
            </a:r>
            <a:r>
              <a:rPr kumimoji="0" lang="en-US" altLang="zh-CN" sz="2200" baseline="-25000" dirty="0"/>
              <a:t>3</a:t>
            </a:r>
            <a:r>
              <a:rPr kumimoji="0" lang="zh-CN" altLang="en-US" sz="2200" dirty="0"/>
              <a:t>：</a:t>
            </a:r>
            <a:r>
              <a:rPr kumimoji="0" lang="en-US" altLang="zh-CN" sz="2200" dirty="0"/>
              <a:t> ID</a:t>
            </a:r>
            <a:r>
              <a:rPr kumimoji="0" lang="en-US" altLang="zh-CN" sz="2200" baseline="-25000" dirty="0"/>
              <a:t>2</a:t>
            </a:r>
            <a:r>
              <a:rPr kumimoji="0" lang="en-US" altLang="zh-CN" sz="2200" dirty="0"/>
              <a:t>~ID</a:t>
            </a:r>
            <a:r>
              <a:rPr kumimoji="0" lang="en-US" altLang="zh-CN" sz="2200" baseline="-25000" dirty="0"/>
              <a:t>0</a:t>
            </a:r>
            <a:r>
              <a:rPr kumimoji="0" lang="zh-CN" altLang="en-US" sz="2200" dirty="0"/>
              <a:t>编码值说明该从片的</a:t>
            </a:r>
            <a:r>
              <a:rPr kumimoji="0" lang="en-US" altLang="zh-CN" sz="2200" b="1" u="sng" dirty="0">
                <a:solidFill>
                  <a:srgbClr val="FF0066"/>
                </a:solidFill>
              </a:rPr>
              <a:t>INT</a:t>
            </a:r>
            <a:r>
              <a:rPr kumimoji="0" lang="zh-CN" altLang="en-US" sz="2200" b="1" u="sng" dirty="0">
                <a:solidFill>
                  <a:srgbClr val="FF0066"/>
                </a:solidFill>
              </a:rPr>
              <a:t>信号</a:t>
            </a:r>
            <a:r>
              <a:rPr kumimoji="0" lang="zh-CN" altLang="en-US" sz="2200" dirty="0"/>
              <a:t>连接至主片 </a:t>
            </a:r>
            <a:r>
              <a:rPr kumimoji="0" lang="en-US" altLang="zh-CN" sz="2200" dirty="0"/>
              <a:t>IR</a:t>
            </a:r>
            <a:r>
              <a:rPr kumimoji="0" lang="en-US" altLang="zh-CN" sz="2200" baseline="-25000" dirty="0"/>
              <a:t>7 </a:t>
            </a:r>
            <a:r>
              <a:rPr kumimoji="0" lang="en-US" altLang="zh-CN" sz="2200" dirty="0"/>
              <a:t>~ IR</a:t>
            </a:r>
            <a:r>
              <a:rPr kumimoji="0" lang="en-US" altLang="zh-CN" sz="2200" baseline="-25000" dirty="0"/>
              <a:t>0 </a:t>
            </a:r>
            <a:r>
              <a:rPr kumimoji="0" lang="zh-CN" altLang="en-US" sz="2200" dirty="0"/>
              <a:t>的哪个引脚。</a:t>
            </a:r>
            <a:endParaRPr kumimoji="0" lang="en-US" altLang="zh-CN" sz="2200" dirty="0"/>
          </a:p>
          <a:p>
            <a:pPr marL="457200" indent="-457200">
              <a:spcBef>
                <a:spcPts val="1200"/>
              </a:spcBef>
              <a:spcAft>
                <a:spcPts val="2400"/>
              </a:spcAft>
              <a:buSzPct val="95000"/>
              <a:buFont typeface="Wingdings" panose="05000000000000000000" pitchFamily="2" charset="2"/>
              <a:buNone/>
            </a:pPr>
            <a:endParaRPr kumimoji="0" lang="en-US" altLang="zh-CN" sz="2600" b="1" dirty="0"/>
          </a:p>
        </p:txBody>
      </p:sp>
      <p:sp>
        <p:nvSpPr>
          <p:cNvPr id="19558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039ED60-F0B4-4059-8CB9-54C24238F038}" type="slidenum">
              <a:rPr lang="en-US" altLang="zh-CN"/>
            </a:fld>
            <a:endParaRPr lang="en-US" altLang="zh-CN"/>
          </a:p>
        </p:txBody>
      </p:sp>
      <p:grpSp>
        <p:nvGrpSpPr>
          <p:cNvPr id="2" name="组合 28"/>
          <p:cNvGrpSpPr/>
          <p:nvPr/>
        </p:nvGrpSpPr>
        <p:grpSpPr bwMode="auto">
          <a:xfrm>
            <a:off x="1219200" y="2133600"/>
            <a:ext cx="7315200" cy="982730"/>
            <a:chOff x="914400" y="1807399"/>
            <a:chExt cx="7315200" cy="984253"/>
          </a:xfrm>
        </p:grpSpPr>
        <p:graphicFrame>
          <p:nvGraphicFramePr>
            <p:cNvPr id="30" name="Group 49"/>
            <p:cNvGraphicFramePr/>
            <p:nvPr/>
          </p:nvGraphicFramePr>
          <p:xfrm>
            <a:off x="1828800" y="2257425"/>
            <a:ext cx="6400800" cy="534227"/>
          </p:xfrm>
          <a:graphic>
            <a:graphicData uri="http://schemas.openxmlformats.org/drawingml/2006/table">
              <a:tbl>
                <a:tblPr/>
                <a:tblGrid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</a:tblGrid>
                <a:tr h="5334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+mn-ea"/>
                            <a:cs typeface="Times New Roman" panose="02020603050405020304" pitchFamily="18" charset="0"/>
                          </a:rPr>
                          <a:t>×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+mn-ea"/>
                            <a:cs typeface="Times New Roman" panose="02020603050405020304" pitchFamily="18" charset="0"/>
                          </a:rPr>
                          <a:t>×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+mn-ea"/>
                            <a:cs typeface="Times New Roman" panose="02020603050405020304" pitchFamily="18" charset="0"/>
                          </a:rPr>
                          <a:t>×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10000"/>
                          </a:lnSpc>
                          <a:spcBef>
                            <a:spcPct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 typeface="Wingdings" panose="05000000000000000000" pitchFamily="2" charset="2"/>
                          <a:buNone/>
                          <a:defRPr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+mn-ea"/>
                            <a:cs typeface="Times New Roman" panose="02020603050405020304" pitchFamily="18" charset="0"/>
                          </a:rPr>
                          <a:t>×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×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ID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2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1800" baseline="0" dirty="0">
                            <a:latin typeface="Times New Roman" panose="02020603050405020304" pitchFamily="18" charset="0"/>
                          </a:rPr>
                          <a:t>ID</a:t>
                        </a:r>
                        <a:r>
                          <a:rPr kumimoji="1" lang="en-US" altLang="zh-CN" sz="1800" baseline="-25000" dirty="0"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18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ID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31" name="Group 49"/>
            <p:cNvGraphicFramePr/>
            <p:nvPr/>
          </p:nvGraphicFramePr>
          <p:xfrm>
            <a:off x="1828800" y="1807399"/>
            <a:ext cx="6400800" cy="403024"/>
          </p:xfrm>
          <a:graphic>
            <a:graphicData uri="http://schemas.openxmlformats.org/drawingml/2006/table">
              <a:tbl>
                <a:tblPr/>
                <a:tblGrid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</a:tblGrid>
                <a:tr h="381000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7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6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5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10000"/>
                          </a:lnSpc>
                          <a:spcBef>
                            <a:spcPct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 typeface="Wingdings" panose="05000000000000000000" pitchFamily="2" charset="2"/>
                          <a:buNone/>
                          <a:defRPr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4</a:t>
                        </a:r>
                        <a:endPara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3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2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  <p:graphicFrame>
          <p:nvGraphicFramePr>
            <p:cNvPr id="32" name="Group 49"/>
            <p:cNvGraphicFramePr/>
            <p:nvPr/>
          </p:nvGraphicFramePr>
          <p:xfrm>
            <a:off x="914400" y="2253340"/>
            <a:ext cx="647700" cy="534227"/>
          </p:xfrm>
          <a:graphic>
            <a:graphicData uri="http://schemas.openxmlformats.org/drawingml/2006/table">
              <a:tbl>
                <a:tblPr/>
                <a:tblGrid>
                  <a:gridCol w="647700"/>
                </a:tblGrid>
                <a:tr h="5334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33" name="Group 49"/>
            <p:cNvGraphicFramePr/>
            <p:nvPr/>
          </p:nvGraphicFramePr>
          <p:xfrm>
            <a:off x="914400" y="1814285"/>
            <a:ext cx="647700" cy="403024"/>
          </p:xfrm>
          <a:graphic>
            <a:graphicData uri="http://schemas.openxmlformats.org/drawingml/2006/table">
              <a:tbl>
                <a:tblPr/>
                <a:tblGrid>
                  <a:gridCol w="647700"/>
                </a:tblGrid>
                <a:tr h="3810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3" name="组合 37"/>
          <p:cNvGrpSpPr/>
          <p:nvPr/>
        </p:nvGrpSpPr>
        <p:grpSpPr bwMode="auto">
          <a:xfrm>
            <a:off x="2133600" y="3233738"/>
            <a:ext cx="3995738" cy="1601787"/>
            <a:chOff x="1242742" y="3321946"/>
            <a:chExt cx="3997760" cy="1601226"/>
          </a:xfrm>
        </p:grpSpPr>
        <p:sp>
          <p:nvSpPr>
            <p:cNvPr id="195598" name="Rectangle 27"/>
            <p:cNvSpPr>
              <a:spLocks noChangeArrowheads="1"/>
            </p:cNvSpPr>
            <p:nvPr/>
          </p:nvSpPr>
          <p:spPr bwMode="auto">
            <a:xfrm>
              <a:off x="2691178" y="4059076"/>
              <a:ext cx="1143501" cy="864096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</a:ln>
          </p:spPr>
          <p:txBody>
            <a:bodyPr lIns="180000" anchor="ctr"/>
            <a:lstStyle/>
            <a:p>
              <a:pPr algn="ctr">
                <a:spcAft>
                  <a:spcPts val="600"/>
                </a:spcAft>
              </a:pPr>
              <a:r>
                <a:rPr lang="zh-CN" altLang="en-US" sz="2000" b="1"/>
                <a:t>任意</a:t>
              </a:r>
              <a:endParaRPr lang="en-US" altLang="zh-CN" sz="2000" b="1"/>
            </a:p>
          </p:txBody>
        </p:sp>
        <p:sp>
          <p:nvSpPr>
            <p:cNvPr id="195599" name="AutoShape 33"/>
            <p:cNvSpPr/>
            <p:nvPr/>
          </p:nvSpPr>
          <p:spPr bwMode="auto">
            <a:xfrm rot="-5400000">
              <a:off x="3104957" y="1459731"/>
              <a:ext cx="273329" cy="3997760"/>
            </a:xfrm>
            <a:prstGeom prst="leftBrace">
              <a:avLst>
                <a:gd name="adj1" fmla="val 3338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37" name="直接箭头连接符 36"/>
            <p:cNvCxnSpPr/>
            <p:nvPr/>
          </p:nvCxnSpPr>
          <p:spPr bwMode="auto">
            <a:xfrm rot="5400000">
              <a:off x="3035327" y="3838495"/>
              <a:ext cx="431649" cy="1589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8"/>
          <p:cNvGrpSpPr/>
          <p:nvPr/>
        </p:nvGrpSpPr>
        <p:grpSpPr bwMode="auto">
          <a:xfrm>
            <a:off x="838200" y="3232150"/>
            <a:ext cx="1376363" cy="1568450"/>
            <a:chOff x="2681584" y="3377741"/>
            <a:chExt cx="1376953" cy="1569421"/>
          </a:xfrm>
        </p:grpSpPr>
        <p:sp>
          <p:nvSpPr>
            <p:cNvPr id="195595" name="Rectangle 30"/>
            <p:cNvSpPr>
              <a:spLocks noChangeArrowheads="1"/>
            </p:cNvSpPr>
            <p:nvPr/>
          </p:nvSpPr>
          <p:spPr bwMode="auto">
            <a:xfrm>
              <a:off x="2681584" y="4082894"/>
              <a:ext cx="1376953" cy="864268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b="1" dirty="0"/>
                <a:t>ICW</a:t>
              </a:r>
              <a:r>
                <a:rPr lang="en-US" altLang="zh-CN" b="1" baseline="-25000" dirty="0"/>
                <a:t>3 </a:t>
              </a:r>
              <a:r>
                <a:rPr lang="zh-CN" altLang="en-US" b="1" dirty="0"/>
                <a:t>要写入奇端口</a:t>
              </a:r>
              <a:endParaRPr lang="en-US" altLang="zh-CN" b="1" dirty="0"/>
            </a:p>
          </p:txBody>
        </p:sp>
        <p:sp>
          <p:nvSpPr>
            <p:cNvPr id="195596" name="AutoShape 34"/>
            <p:cNvSpPr/>
            <p:nvPr/>
          </p:nvSpPr>
          <p:spPr bwMode="auto">
            <a:xfrm rot="-5400000">
              <a:off x="3245742" y="3190515"/>
              <a:ext cx="237674" cy="612126"/>
            </a:xfrm>
            <a:prstGeom prst="leftBrace">
              <a:avLst>
                <a:gd name="adj1" fmla="val 3342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41" name="直接箭头连接符 40"/>
            <p:cNvCxnSpPr/>
            <p:nvPr/>
          </p:nvCxnSpPr>
          <p:spPr bwMode="auto">
            <a:xfrm rot="5400000">
              <a:off x="3152439" y="3872553"/>
              <a:ext cx="432067" cy="1589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37"/>
          <p:cNvGrpSpPr/>
          <p:nvPr/>
        </p:nvGrpSpPr>
        <p:grpSpPr bwMode="auto">
          <a:xfrm>
            <a:off x="5867400" y="3228975"/>
            <a:ext cx="2971800" cy="1876425"/>
            <a:chOff x="937806" y="3321947"/>
            <a:chExt cx="2973102" cy="1876628"/>
          </a:xfrm>
        </p:grpSpPr>
        <p:sp>
          <p:nvSpPr>
            <p:cNvPr id="195592" name="Rectangle 27"/>
            <p:cNvSpPr>
              <a:spLocks noChangeArrowheads="1"/>
            </p:cNvSpPr>
            <p:nvPr/>
          </p:nvSpPr>
          <p:spPr bwMode="auto">
            <a:xfrm>
              <a:off x="937806" y="4059075"/>
              <a:ext cx="2973102" cy="113950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</a:ln>
          </p:spPr>
          <p:txBody>
            <a:bodyPr lIns="180000" anchor="ctr"/>
            <a:lstStyle/>
            <a:p>
              <a:pPr algn="ctr"/>
              <a:r>
                <a:rPr lang="en-US" altLang="zh-CN" sz="2000" b="1"/>
                <a:t>000</a:t>
              </a:r>
              <a:r>
                <a:rPr lang="zh-CN" altLang="en-US" sz="2000" b="1"/>
                <a:t>：连至主片的 </a:t>
              </a:r>
              <a:r>
                <a:rPr lang="en-US" altLang="zh-CN" sz="2000" b="1"/>
                <a:t>IR</a:t>
              </a:r>
              <a:r>
                <a:rPr lang="en-US" altLang="zh-CN" sz="2000" b="1" baseline="-25000"/>
                <a:t>0</a:t>
              </a:r>
              <a:endParaRPr lang="en-US" altLang="zh-CN" sz="2000" b="1" baseline="-25000"/>
            </a:p>
            <a:p>
              <a:pPr algn="ctr"/>
              <a:r>
                <a:rPr lang="en-US" altLang="zh-CN" sz="2000" b="1"/>
                <a:t>… …</a:t>
              </a:r>
              <a:endParaRPr lang="en-US" altLang="zh-CN" sz="2000" b="1"/>
            </a:p>
            <a:p>
              <a:pPr algn="ctr"/>
              <a:r>
                <a:rPr lang="en-US" altLang="zh-CN" sz="2000" b="1"/>
                <a:t>111</a:t>
              </a:r>
              <a:r>
                <a:rPr lang="zh-CN" altLang="en-US" sz="2000" b="1"/>
                <a:t>：连至主片的 </a:t>
              </a:r>
              <a:r>
                <a:rPr lang="en-US" altLang="zh-CN" sz="2000" b="1"/>
                <a:t>IR</a:t>
              </a:r>
              <a:r>
                <a:rPr lang="en-US" altLang="zh-CN" sz="2000" b="1" baseline="-25000"/>
                <a:t>7</a:t>
              </a:r>
              <a:endParaRPr lang="en-US" altLang="zh-CN" sz="2000" b="1" baseline="-25000"/>
            </a:p>
          </p:txBody>
        </p:sp>
        <p:sp>
          <p:nvSpPr>
            <p:cNvPr id="195593" name="AutoShape 33"/>
            <p:cNvSpPr/>
            <p:nvPr/>
          </p:nvSpPr>
          <p:spPr bwMode="auto">
            <a:xfrm rot="-5400000">
              <a:off x="2276590" y="2288098"/>
              <a:ext cx="273329" cy="2341027"/>
            </a:xfrm>
            <a:prstGeom prst="leftBrace">
              <a:avLst>
                <a:gd name="adj1" fmla="val 33427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22" name="直接箭头连接符 21"/>
            <p:cNvCxnSpPr/>
            <p:nvPr/>
          </p:nvCxnSpPr>
          <p:spPr bwMode="auto">
            <a:xfrm rot="5400000">
              <a:off x="2196522" y="3838734"/>
              <a:ext cx="431847" cy="1589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838200" y="5486400"/>
            <a:ext cx="7772400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800100" lvl="1" indent="-457200" eaLnBrk="0" hangingPunct="0">
              <a:spcBef>
                <a:spcPct val="20000"/>
              </a:spcBef>
              <a:spcAft>
                <a:spcPts val="1800"/>
              </a:spcAft>
              <a:buClr>
                <a:srgbClr val="C00000"/>
              </a:buClr>
              <a:buSzPct val="95000"/>
            </a:pPr>
            <a:r>
              <a:rPr lang="zh-CN" altLang="en-US" sz="2300" dirty="0"/>
              <a:t>例：从片的</a:t>
            </a:r>
            <a:r>
              <a:rPr lang="en-US" altLang="zh-CN" sz="2300" dirty="0"/>
              <a:t>INT</a:t>
            </a:r>
            <a:r>
              <a:rPr lang="zh-CN" altLang="en-US" sz="2300" dirty="0"/>
              <a:t>连接至主片的</a:t>
            </a:r>
            <a:r>
              <a:rPr lang="en-US" altLang="zh-CN" sz="2300" dirty="0"/>
              <a:t>IR</a:t>
            </a:r>
            <a:r>
              <a:rPr lang="en-US" altLang="zh-CN" sz="2300" baseline="-25000" dirty="0"/>
              <a:t>5</a:t>
            </a:r>
            <a:r>
              <a:rPr lang="zh-CN" altLang="en-US" sz="2300" dirty="0"/>
              <a:t>，则</a:t>
            </a:r>
            <a:r>
              <a:rPr lang="en-US" altLang="zh-CN" sz="2300" dirty="0"/>
              <a:t> ID</a:t>
            </a:r>
            <a:r>
              <a:rPr lang="en-US" altLang="zh-CN" sz="2300" baseline="-25000" dirty="0"/>
              <a:t>2</a:t>
            </a:r>
            <a:r>
              <a:rPr lang="en-US" altLang="zh-CN" sz="2300" dirty="0"/>
              <a:t>~ID</a:t>
            </a:r>
            <a:r>
              <a:rPr lang="en-US" altLang="zh-CN" sz="2300" baseline="-25000" dirty="0"/>
              <a:t>0</a:t>
            </a:r>
            <a:r>
              <a:rPr lang="zh-CN" altLang="en-US" sz="2300" dirty="0"/>
              <a:t> </a:t>
            </a:r>
            <a:r>
              <a:rPr lang="en-US" altLang="zh-CN" sz="2300" dirty="0"/>
              <a:t>= 101</a:t>
            </a:r>
            <a:r>
              <a:rPr lang="zh-CN" altLang="en-US" sz="2300" dirty="0"/>
              <a:t>。</a:t>
            </a:r>
            <a:endParaRPr lang="en-US" altLang="zh-CN" sz="2300" dirty="0"/>
          </a:p>
          <a:p>
            <a:pPr marL="457200" indent="-457200" eaLnBrk="0" hangingPunct="0">
              <a:spcBef>
                <a:spcPts val="1200"/>
              </a:spcBef>
              <a:spcAft>
                <a:spcPts val="2400"/>
              </a:spcAft>
              <a:buClr>
                <a:srgbClr val="C00000"/>
              </a:buClr>
              <a:buSzPct val="95000"/>
              <a:buFont typeface="Wingdings" panose="05000000000000000000" pitchFamily="2" charset="2"/>
              <a:buNone/>
            </a:pPr>
            <a:endParaRPr lang="en-US" altLang="zh-CN" sz="2300" b="1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924800" cy="25146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spcAft>
                <a:spcPts val="2400"/>
              </a:spcAft>
              <a:buSzPct val="95000"/>
              <a:buFont typeface="Wingdings" panose="05000000000000000000" pitchFamily="2" charset="2"/>
              <a:buNone/>
            </a:pPr>
            <a:r>
              <a:rPr kumimoji="0" lang="en-US" altLang="zh-CN" sz="2600" b="1"/>
              <a:t>4.  ICW</a:t>
            </a:r>
            <a:r>
              <a:rPr kumimoji="0" lang="en-US" altLang="zh-CN" sz="2600" b="1" baseline="-25000"/>
              <a:t>4</a:t>
            </a:r>
            <a:r>
              <a:rPr kumimoji="0" lang="zh-CN" altLang="en-US" sz="2600" b="1"/>
              <a:t>：设置缓冲方式、中断结束方式等。</a:t>
            </a:r>
            <a:endParaRPr kumimoji="0" lang="en-US" altLang="zh-CN" sz="2600" b="1"/>
          </a:p>
          <a:p>
            <a:pPr marL="800100" lvl="1" indent="-457200">
              <a:spcAft>
                <a:spcPts val="1200"/>
              </a:spcAft>
              <a:buSzPct val="95000"/>
              <a:buFont typeface="Arial" panose="020B0604020202020204" pitchFamily="34" charset="0"/>
              <a:buNone/>
            </a:pPr>
            <a:r>
              <a:rPr kumimoji="0" lang="zh-CN" altLang="en-US" sz="2200"/>
              <a:t>当 </a:t>
            </a:r>
            <a:r>
              <a:rPr kumimoji="0" lang="en-US" altLang="zh-CN" sz="2200"/>
              <a:t>ICW</a:t>
            </a:r>
            <a:r>
              <a:rPr kumimoji="0" lang="en-US" altLang="zh-CN" sz="2200" baseline="-25000"/>
              <a:t>1</a:t>
            </a:r>
            <a:r>
              <a:rPr kumimoji="0" lang="en-US" altLang="zh-CN" sz="2200"/>
              <a:t> </a:t>
            </a:r>
            <a:r>
              <a:rPr kumimoji="0" lang="zh-CN" altLang="en-US" sz="2200"/>
              <a:t>的 </a:t>
            </a:r>
            <a:r>
              <a:rPr kumimoji="0" lang="en-US" altLang="zh-CN" sz="2200"/>
              <a:t>D</a:t>
            </a:r>
            <a:r>
              <a:rPr kumimoji="0" lang="en-US" altLang="zh-CN" sz="2200" baseline="-25000"/>
              <a:t>0</a:t>
            </a:r>
            <a:r>
              <a:rPr kumimoji="0" lang="en-US" altLang="zh-CN" sz="2200"/>
              <a:t> =1</a:t>
            </a:r>
            <a:r>
              <a:rPr kumimoji="0" lang="zh-CN" altLang="en-US" sz="2200"/>
              <a:t>时，需设置</a:t>
            </a:r>
            <a:r>
              <a:rPr kumimoji="0" lang="en-US" altLang="zh-CN" sz="2200"/>
              <a:t>ICW</a:t>
            </a:r>
            <a:r>
              <a:rPr kumimoji="0" lang="en-US" altLang="zh-CN" sz="2200" baseline="-25000"/>
              <a:t>4</a:t>
            </a:r>
            <a:r>
              <a:rPr kumimoji="0" lang="zh-CN" altLang="en-US" sz="2200"/>
              <a:t>。</a:t>
            </a:r>
            <a:endParaRPr kumimoji="0" lang="en-US" altLang="zh-CN" sz="2200"/>
          </a:p>
          <a:p>
            <a:pPr marL="457200" indent="-457200">
              <a:spcBef>
                <a:spcPts val="1200"/>
              </a:spcBef>
              <a:spcAft>
                <a:spcPts val="2400"/>
              </a:spcAft>
              <a:buSzPct val="95000"/>
              <a:buFont typeface="Wingdings" panose="05000000000000000000" pitchFamily="2" charset="2"/>
              <a:buNone/>
            </a:pPr>
            <a:endParaRPr kumimoji="0" lang="en-US" altLang="zh-CN" sz="2600" b="1"/>
          </a:p>
        </p:txBody>
      </p:sp>
      <p:sp>
        <p:nvSpPr>
          <p:cNvPr id="19763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0F17DA9-25BF-4FF5-9593-FAD76083C7BF}" type="slidenum">
              <a:rPr lang="en-US" altLang="zh-CN"/>
            </a:fld>
            <a:endParaRPr lang="en-US" altLang="zh-CN"/>
          </a:p>
        </p:txBody>
      </p:sp>
      <p:grpSp>
        <p:nvGrpSpPr>
          <p:cNvPr id="2" name="组合 28"/>
          <p:cNvGrpSpPr/>
          <p:nvPr/>
        </p:nvGrpSpPr>
        <p:grpSpPr bwMode="auto">
          <a:xfrm>
            <a:off x="1066800" y="2438400"/>
            <a:ext cx="7315200" cy="982730"/>
            <a:chOff x="914400" y="1807399"/>
            <a:chExt cx="7315200" cy="984253"/>
          </a:xfrm>
        </p:grpSpPr>
        <p:graphicFrame>
          <p:nvGraphicFramePr>
            <p:cNvPr id="30" name="Group 49"/>
            <p:cNvGraphicFramePr/>
            <p:nvPr/>
          </p:nvGraphicFramePr>
          <p:xfrm>
            <a:off x="1828800" y="2257425"/>
            <a:ext cx="6400800" cy="534227"/>
          </p:xfrm>
          <a:graphic>
            <a:graphicData uri="http://schemas.openxmlformats.org/drawingml/2006/table">
              <a:tbl>
                <a:tblPr/>
                <a:tblGrid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</a:tblGrid>
                <a:tr h="5334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="1" baseline="0" dirty="0">
                            <a:solidFill>
                              <a:srgbClr val="FF0066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="1" baseline="-25000" dirty="0">
                          <a:solidFill>
                            <a:srgbClr val="FF00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="1" kern="1200" baseline="0" dirty="0">
                            <a:solidFill>
                              <a:srgbClr val="FF0066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="1" kern="1200" baseline="0" dirty="0">
                          <a:solidFill>
                            <a:srgbClr val="FF0066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="1" kern="1200" baseline="0" dirty="0">
                            <a:solidFill>
                              <a:srgbClr val="FF0066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="1" kern="1200" baseline="0" dirty="0">
                          <a:solidFill>
                            <a:srgbClr val="FF0066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10000"/>
                          </a:lnSpc>
                          <a:spcBef>
                            <a:spcPct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 typeface="Wingdings" panose="05000000000000000000" pitchFamily="2" charset="2"/>
                          <a:buNone/>
                          <a:defRPr/>
                        </a:pPr>
                        <a:r>
                          <a:rPr kumimoji="1" lang="en-US" altLang="zh-CN" sz="1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SFNM</a:t>
                        </a:r>
                        <a:endParaRPr kumimoji="1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BUF</a:t>
                        </a:r>
                        <a:endParaRPr kumimoji="1" lang="en-US" altLang="zh-CN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M/S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1800" baseline="0" dirty="0">
                            <a:latin typeface="Times New Roman" panose="02020603050405020304" pitchFamily="18" charset="0"/>
                          </a:rPr>
                          <a:t>AEOI</a:t>
                        </a:r>
                        <a:endParaRPr kumimoji="1" lang="en-US" altLang="zh-CN" sz="18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aseline="0" dirty="0" err="1">
                            <a:latin typeface="Times New Roman" panose="02020603050405020304" pitchFamily="18" charset="0"/>
                          </a:rPr>
                          <a:t>uPM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31" name="Group 49"/>
            <p:cNvGraphicFramePr/>
            <p:nvPr/>
          </p:nvGraphicFramePr>
          <p:xfrm>
            <a:off x="1828800" y="1807399"/>
            <a:ext cx="6400800" cy="403024"/>
          </p:xfrm>
          <a:graphic>
            <a:graphicData uri="http://schemas.openxmlformats.org/drawingml/2006/table">
              <a:tbl>
                <a:tblPr/>
                <a:tblGrid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</a:tblGrid>
                <a:tr h="381000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7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6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5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10000"/>
                          </a:lnSpc>
                          <a:spcBef>
                            <a:spcPct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 typeface="Wingdings" panose="05000000000000000000" pitchFamily="2" charset="2"/>
                          <a:buNone/>
                          <a:defRPr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4</a:t>
                        </a:r>
                        <a:endPara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3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2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  <p:graphicFrame>
          <p:nvGraphicFramePr>
            <p:cNvPr id="32" name="Group 49"/>
            <p:cNvGraphicFramePr/>
            <p:nvPr/>
          </p:nvGraphicFramePr>
          <p:xfrm>
            <a:off x="914400" y="2253340"/>
            <a:ext cx="647700" cy="534227"/>
          </p:xfrm>
          <a:graphic>
            <a:graphicData uri="http://schemas.openxmlformats.org/drawingml/2006/table">
              <a:tbl>
                <a:tblPr/>
                <a:tblGrid>
                  <a:gridCol w="647700"/>
                </a:tblGrid>
                <a:tr h="5334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33" name="Group 49"/>
            <p:cNvGraphicFramePr/>
            <p:nvPr/>
          </p:nvGraphicFramePr>
          <p:xfrm>
            <a:off x="914400" y="1814285"/>
            <a:ext cx="647700" cy="403024"/>
          </p:xfrm>
          <a:graphic>
            <a:graphicData uri="http://schemas.openxmlformats.org/drawingml/2006/table">
              <a:tbl>
                <a:tblPr/>
                <a:tblGrid>
                  <a:gridCol w="647700"/>
                </a:tblGrid>
                <a:tr h="3810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3" name="组合 38"/>
          <p:cNvGrpSpPr/>
          <p:nvPr/>
        </p:nvGrpSpPr>
        <p:grpSpPr bwMode="auto">
          <a:xfrm>
            <a:off x="685800" y="3536950"/>
            <a:ext cx="1376363" cy="1568450"/>
            <a:chOff x="2681584" y="3377741"/>
            <a:chExt cx="1376953" cy="1569421"/>
          </a:xfrm>
        </p:grpSpPr>
        <p:sp>
          <p:nvSpPr>
            <p:cNvPr id="197662" name="Rectangle 30"/>
            <p:cNvSpPr>
              <a:spLocks noChangeArrowheads="1"/>
            </p:cNvSpPr>
            <p:nvPr/>
          </p:nvSpPr>
          <p:spPr bwMode="auto">
            <a:xfrm>
              <a:off x="2681584" y="4082894"/>
              <a:ext cx="1376953" cy="864268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b="1" dirty="0"/>
                <a:t>ICW</a:t>
              </a:r>
              <a:r>
                <a:rPr lang="en-US" altLang="zh-CN" b="1" baseline="-25000" dirty="0"/>
                <a:t>4 </a:t>
              </a:r>
              <a:r>
                <a:rPr lang="zh-CN" altLang="en-US" b="1" dirty="0"/>
                <a:t>要写入奇端口</a:t>
              </a:r>
              <a:endParaRPr lang="en-US" altLang="zh-CN" b="1" dirty="0"/>
            </a:p>
          </p:txBody>
        </p:sp>
        <p:sp>
          <p:nvSpPr>
            <p:cNvPr id="197663" name="AutoShape 34"/>
            <p:cNvSpPr/>
            <p:nvPr/>
          </p:nvSpPr>
          <p:spPr bwMode="auto">
            <a:xfrm rot="-5400000">
              <a:off x="3245742" y="3190515"/>
              <a:ext cx="237674" cy="612126"/>
            </a:xfrm>
            <a:prstGeom prst="leftBrace">
              <a:avLst>
                <a:gd name="adj1" fmla="val 3342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41" name="直接箭头连接符 40"/>
            <p:cNvCxnSpPr/>
            <p:nvPr/>
          </p:nvCxnSpPr>
          <p:spPr bwMode="auto">
            <a:xfrm rot="5400000">
              <a:off x="3152439" y="3872553"/>
              <a:ext cx="432067" cy="1589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9"/>
          <p:cNvGrpSpPr/>
          <p:nvPr/>
        </p:nvGrpSpPr>
        <p:grpSpPr bwMode="auto">
          <a:xfrm>
            <a:off x="4719638" y="3490913"/>
            <a:ext cx="1752600" cy="2554287"/>
            <a:chOff x="3460760" y="3366573"/>
            <a:chExt cx="1752600" cy="2384241"/>
          </a:xfrm>
        </p:grpSpPr>
        <p:sp>
          <p:nvSpPr>
            <p:cNvPr id="197659" name="Rectangle 30"/>
            <p:cNvSpPr>
              <a:spLocks noChangeArrowheads="1"/>
            </p:cNvSpPr>
            <p:nvPr/>
          </p:nvSpPr>
          <p:spPr bwMode="auto">
            <a:xfrm>
              <a:off x="3460760" y="4944459"/>
              <a:ext cx="1752600" cy="806355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 algn="ctr"/>
              <a:r>
                <a:rPr lang="en-US" altLang="zh-CN" b="1"/>
                <a:t>1</a:t>
              </a:r>
              <a:r>
                <a:rPr lang="zh-CN" altLang="en-US" b="1"/>
                <a:t>：缓冲方式</a:t>
              </a:r>
              <a:endParaRPr lang="en-US" altLang="zh-CN" b="1"/>
            </a:p>
            <a:p>
              <a:pPr algn="ctr">
                <a:spcAft>
                  <a:spcPts val="600"/>
                </a:spcAft>
              </a:pPr>
              <a:r>
                <a:rPr lang="en-US" altLang="zh-CN" b="1"/>
                <a:t>0</a:t>
              </a:r>
              <a:r>
                <a:rPr lang="zh-CN" altLang="en-US" b="1"/>
                <a:t>：非缓冲方式</a:t>
              </a:r>
              <a:endParaRPr lang="en-US" altLang="zh-CN" b="1"/>
            </a:p>
          </p:txBody>
        </p:sp>
        <p:sp>
          <p:nvSpPr>
            <p:cNvPr id="197660" name="AutoShape 34"/>
            <p:cNvSpPr/>
            <p:nvPr/>
          </p:nvSpPr>
          <p:spPr bwMode="auto">
            <a:xfrm rot="-5400000">
              <a:off x="4204011" y="3125421"/>
              <a:ext cx="237695" cy="720000"/>
            </a:xfrm>
            <a:prstGeom prst="leftBrace">
              <a:avLst>
                <a:gd name="adj1" fmla="val 3343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25" name="直接箭头连接符 24"/>
            <p:cNvCxnSpPr/>
            <p:nvPr/>
          </p:nvCxnSpPr>
          <p:spPr bwMode="auto">
            <a:xfrm rot="5400000">
              <a:off x="3679716" y="4299323"/>
              <a:ext cx="1309925" cy="1587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39"/>
          <p:cNvGrpSpPr/>
          <p:nvPr/>
        </p:nvGrpSpPr>
        <p:grpSpPr bwMode="auto">
          <a:xfrm>
            <a:off x="3657600" y="3490913"/>
            <a:ext cx="1752600" cy="1592262"/>
            <a:chOff x="3194048" y="3366573"/>
            <a:chExt cx="1752600" cy="1486405"/>
          </a:xfrm>
        </p:grpSpPr>
        <p:sp>
          <p:nvSpPr>
            <p:cNvPr id="197656" name="Rectangle 30"/>
            <p:cNvSpPr>
              <a:spLocks noChangeArrowheads="1"/>
            </p:cNvSpPr>
            <p:nvPr/>
          </p:nvSpPr>
          <p:spPr bwMode="auto">
            <a:xfrm>
              <a:off x="3194048" y="4046623"/>
              <a:ext cx="1752600" cy="8063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 algn="ctr"/>
              <a:r>
                <a:rPr lang="en-US" altLang="zh-CN" b="1"/>
                <a:t>1</a:t>
              </a:r>
              <a:r>
                <a:rPr lang="zh-CN" altLang="en-US" b="1"/>
                <a:t>：特殊全嵌套</a:t>
              </a:r>
              <a:endParaRPr lang="en-US" altLang="zh-CN" b="1"/>
            </a:p>
            <a:p>
              <a:pPr algn="ctr">
                <a:spcAft>
                  <a:spcPts val="600"/>
                </a:spcAft>
              </a:pPr>
              <a:r>
                <a:rPr lang="en-US" altLang="zh-CN" b="1"/>
                <a:t>0</a:t>
              </a:r>
              <a:r>
                <a:rPr lang="zh-CN" altLang="en-US" b="1"/>
                <a:t>：普通全嵌套</a:t>
              </a:r>
              <a:endParaRPr lang="en-US" altLang="zh-CN" b="1"/>
            </a:p>
          </p:txBody>
        </p:sp>
        <p:sp>
          <p:nvSpPr>
            <p:cNvPr id="197657" name="AutoShape 34"/>
            <p:cNvSpPr/>
            <p:nvPr/>
          </p:nvSpPr>
          <p:spPr bwMode="auto">
            <a:xfrm rot="-5400000">
              <a:off x="4204011" y="3125421"/>
              <a:ext cx="237695" cy="720000"/>
            </a:xfrm>
            <a:prstGeom prst="leftBrace">
              <a:avLst>
                <a:gd name="adj1" fmla="val 3343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29" name="直接箭头连接符 28"/>
            <p:cNvCxnSpPr/>
            <p:nvPr/>
          </p:nvCxnSpPr>
          <p:spPr bwMode="auto">
            <a:xfrm rot="5400000">
              <a:off x="4133120" y="3845934"/>
              <a:ext cx="403093" cy="1588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39"/>
          <p:cNvGrpSpPr/>
          <p:nvPr/>
        </p:nvGrpSpPr>
        <p:grpSpPr bwMode="auto">
          <a:xfrm>
            <a:off x="5786438" y="3490913"/>
            <a:ext cx="1223962" cy="1592262"/>
            <a:chOff x="3722688" y="3366573"/>
            <a:chExt cx="1224000" cy="1486405"/>
          </a:xfrm>
        </p:grpSpPr>
        <p:sp>
          <p:nvSpPr>
            <p:cNvPr id="197653" name="Rectangle 30"/>
            <p:cNvSpPr>
              <a:spLocks noChangeArrowheads="1"/>
            </p:cNvSpPr>
            <p:nvPr/>
          </p:nvSpPr>
          <p:spPr bwMode="auto">
            <a:xfrm>
              <a:off x="3722688" y="4046623"/>
              <a:ext cx="1224000" cy="806355"/>
            </a:xfrm>
            <a:prstGeom prst="rect">
              <a:avLst/>
            </a:prstGeom>
            <a:solidFill>
              <a:srgbClr val="8BD8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 algn="ctr"/>
              <a:r>
                <a:rPr lang="en-US" altLang="zh-CN" b="1"/>
                <a:t>1</a:t>
              </a:r>
              <a:r>
                <a:rPr lang="zh-CN" altLang="en-US" b="1"/>
                <a:t>：主片</a:t>
              </a:r>
              <a:endParaRPr lang="en-US" altLang="zh-CN" b="1"/>
            </a:p>
            <a:p>
              <a:pPr algn="ctr">
                <a:spcAft>
                  <a:spcPts val="600"/>
                </a:spcAft>
              </a:pPr>
              <a:r>
                <a:rPr lang="en-US" altLang="zh-CN" b="1"/>
                <a:t>0</a:t>
              </a:r>
              <a:r>
                <a:rPr lang="zh-CN" altLang="en-US" b="1"/>
                <a:t>：从片</a:t>
              </a:r>
              <a:endParaRPr lang="en-US" altLang="zh-CN" b="1"/>
            </a:p>
          </p:txBody>
        </p:sp>
        <p:sp>
          <p:nvSpPr>
            <p:cNvPr id="197654" name="AutoShape 34"/>
            <p:cNvSpPr/>
            <p:nvPr/>
          </p:nvSpPr>
          <p:spPr bwMode="auto">
            <a:xfrm rot="-5400000">
              <a:off x="4204011" y="3125421"/>
              <a:ext cx="237695" cy="720000"/>
            </a:xfrm>
            <a:prstGeom prst="leftBrace">
              <a:avLst>
                <a:gd name="adj1" fmla="val 3343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43" name="直接箭头连接符 42"/>
            <p:cNvCxnSpPr/>
            <p:nvPr/>
          </p:nvCxnSpPr>
          <p:spPr bwMode="auto">
            <a:xfrm rot="5400000">
              <a:off x="4133141" y="3845934"/>
              <a:ext cx="403093" cy="1588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39"/>
          <p:cNvGrpSpPr/>
          <p:nvPr/>
        </p:nvGrpSpPr>
        <p:grpSpPr bwMode="auto">
          <a:xfrm>
            <a:off x="7315200" y="3490913"/>
            <a:ext cx="1752600" cy="1592262"/>
            <a:chOff x="3656008" y="3366573"/>
            <a:chExt cx="1752600" cy="1486405"/>
          </a:xfrm>
        </p:grpSpPr>
        <p:sp>
          <p:nvSpPr>
            <p:cNvPr id="197647" name="Rectangle 30"/>
            <p:cNvSpPr>
              <a:spLocks noChangeArrowheads="1"/>
            </p:cNvSpPr>
            <p:nvPr/>
          </p:nvSpPr>
          <p:spPr bwMode="auto">
            <a:xfrm>
              <a:off x="3656008" y="4046623"/>
              <a:ext cx="1752600" cy="806355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 algn="ctr"/>
              <a:r>
                <a:rPr lang="en-US" altLang="zh-CN" b="1"/>
                <a:t>1</a:t>
              </a:r>
              <a:r>
                <a:rPr lang="zh-CN" altLang="en-US" b="1"/>
                <a:t>：</a:t>
              </a:r>
              <a:r>
                <a:rPr lang="en-US" altLang="zh-CN" b="1"/>
                <a:t>8086/8088</a:t>
              </a:r>
              <a:endParaRPr lang="en-US" altLang="zh-CN" b="1"/>
            </a:p>
            <a:p>
              <a:pPr algn="ctr">
                <a:spcAft>
                  <a:spcPts val="600"/>
                </a:spcAft>
              </a:pPr>
              <a:r>
                <a:rPr lang="en-US" altLang="zh-CN" b="1"/>
                <a:t>0</a:t>
              </a:r>
              <a:r>
                <a:rPr lang="zh-CN" altLang="en-US" b="1"/>
                <a:t>：</a:t>
              </a:r>
              <a:r>
                <a:rPr lang="en-US" altLang="zh-CN" b="1"/>
                <a:t>8080/8085</a:t>
              </a:r>
              <a:endParaRPr lang="en-US" altLang="zh-CN" b="1"/>
            </a:p>
          </p:txBody>
        </p:sp>
        <p:sp>
          <p:nvSpPr>
            <p:cNvPr id="197648" name="AutoShape 34"/>
            <p:cNvSpPr/>
            <p:nvPr/>
          </p:nvSpPr>
          <p:spPr bwMode="auto">
            <a:xfrm rot="-5400000">
              <a:off x="4204011" y="3125421"/>
              <a:ext cx="237695" cy="720000"/>
            </a:xfrm>
            <a:prstGeom prst="leftBrace">
              <a:avLst>
                <a:gd name="adj1" fmla="val 3343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51" name="直接箭头连接符 50"/>
            <p:cNvCxnSpPr/>
            <p:nvPr/>
          </p:nvCxnSpPr>
          <p:spPr bwMode="auto">
            <a:xfrm rot="5400000">
              <a:off x="4133118" y="3845934"/>
              <a:ext cx="403093" cy="1587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37"/>
          <p:cNvGrpSpPr/>
          <p:nvPr/>
        </p:nvGrpSpPr>
        <p:grpSpPr bwMode="auto">
          <a:xfrm>
            <a:off x="1981200" y="3490913"/>
            <a:ext cx="2339975" cy="1601787"/>
            <a:chOff x="1242741" y="3321947"/>
            <a:chExt cx="2341027" cy="1601220"/>
          </a:xfrm>
        </p:grpSpPr>
        <p:sp>
          <p:nvSpPr>
            <p:cNvPr id="197644" name="Rectangle 27"/>
            <p:cNvSpPr>
              <a:spLocks noChangeArrowheads="1"/>
            </p:cNvSpPr>
            <p:nvPr/>
          </p:nvSpPr>
          <p:spPr bwMode="auto">
            <a:xfrm>
              <a:off x="1776375" y="4059073"/>
              <a:ext cx="1067269" cy="864094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lIns="180000" anchor="ctr"/>
            <a:lstStyle/>
            <a:p>
              <a:pPr algn="ctr"/>
              <a:r>
                <a:rPr lang="zh-CN" altLang="en-US" sz="2000" b="1"/>
                <a:t>特征位</a:t>
              </a:r>
              <a:endParaRPr lang="en-US" altLang="zh-CN" sz="2000" b="1"/>
            </a:p>
          </p:txBody>
        </p:sp>
        <p:sp>
          <p:nvSpPr>
            <p:cNvPr id="197645" name="AutoShape 33"/>
            <p:cNvSpPr/>
            <p:nvPr/>
          </p:nvSpPr>
          <p:spPr bwMode="auto">
            <a:xfrm rot="-5400000">
              <a:off x="2276590" y="2288098"/>
              <a:ext cx="273329" cy="2341027"/>
            </a:xfrm>
            <a:prstGeom prst="leftBrace">
              <a:avLst>
                <a:gd name="adj1" fmla="val 33427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55" name="直接箭头连接符 54"/>
            <p:cNvCxnSpPr/>
            <p:nvPr/>
          </p:nvCxnSpPr>
          <p:spPr bwMode="auto">
            <a:xfrm rot="5400000">
              <a:off x="2196637" y="3838494"/>
              <a:ext cx="431647" cy="1589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圆角矩形标注 55"/>
          <p:cNvSpPr>
            <a:spLocks noChangeArrowheads="1"/>
          </p:cNvSpPr>
          <p:nvPr/>
        </p:nvSpPr>
        <p:spPr bwMode="auto">
          <a:xfrm>
            <a:off x="4724400" y="6172200"/>
            <a:ext cx="2209800" cy="690210"/>
          </a:xfrm>
          <a:prstGeom prst="wedgeRoundRectCallout">
            <a:avLst>
              <a:gd name="adj1" fmla="val 46713"/>
              <a:gd name="adj2" fmla="val -208866"/>
              <a:gd name="adj3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/>
          <a:p>
            <a:pPr marL="342900" indent="-342900" algn="ctr"/>
            <a:r>
              <a:rPr lang="zh-CN" altLang="en-US" b="1" dirty="0"/>
              <a:t>仅当 </a:t>
            </a:r>
            <a:r>
              <a:rPr lang="en-US" altLang="zh-CN" b="1" dirty="0" err="1"/>
              <a:t>buf</a:t>
            </a:r>
            <a:r>
              <a:rPr lang="en-US" altLang="zh-CN" b="1" dirty="0"/>
              <a:t>=1</a:t>
            </a:r>
            <a:r>
              <a:rPr lang="zh-CN" altLang="en-US" b="1" dirty="0"/>
              <a:t>时 </a:t>
            </a:r>
            <a:endParaRPr lang="en-US" altLang="zh-CN" b="1" dirty="0"/>
          </a:p>
          <a:p>
            <a:pPr marL="342900" indent="-342900" algn="ctr"/>
            <a:r>
              <a:rPr lang="en-US" altLang="zh-CN" b="1" dirty="0"/>
              <a:t>M/S</a:t>
            </a:r>
            <a:r>
              <a:rPr lang="zh-CN" altLang="en-US" b="1" dirty="0"/>
              <a:t>位才起作用</a:t>
            </a:r>
            <a:endParaRPr lang="en-US" altLang="zh-CN" b="1" dirty="0"/>
          </a:p>
        </p:txBody>
      </p:sp>
      <p:grpSp>
        <p:nvGrpSpPr>
          <p:cNvPr id="7" name="组合 39"/>
          <p:cNvGrpSpPr/>
          <p:nvPr/>
        </p:nvGrpSpPr>
        <p:grpSpPr bwMode="auto">
          <a:xfrm>
            <a:off x="6557963" y="3490913"/>
            <a:ext cx="1295400" cy="2554287"/>
            <a:chOff x="3698872" y="3366573"/>
            <a:chExt cx="1295400" cy="2384240"/>
          </a:xfrm>
        </p:grpSpPr>
        <p:sp>
          <p:nvSpPr>
            <p:cNvPr id="197650" name="Rectangle 30"/>
            <p:cNvSpPr>
              <a:spLocks noChangeArrowheads="1"/>
            </p:cNvSpPr>
            <p:nvPr/>
          </p:nvSpPr>
          <p:spPr bwMode="auto">
            <a:xfrm>
              <a:off x="3698872" y="4944459"/>
              <a:ext cx="1295400" cy="806354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 algn="ctr"/>
              <a:r>
                <a:rPr lang="en-US" altLang="zh-CN" b="1"/>
                <a:t>1</a:t>
              </a:r>
              <a:r>
                <a:rPr lang="zh-CN" altLang="en-US" b="1"/>
                <a:t>：</a:t>
              </a:r>
              <a:r>
                <a:rPr lang="en-US" altLang="zh-CN" b="1"/>
                <a:t>AEOI</a:t>
              </a:r>
              <a:endParaRPr lang="en-US" altLang="zh-CN" b="1"/>
            </a:p>
            <a:p>
              <a:pPr algn="ctr">
                <a:spcAft>
                  <a:spcPts val="600"/>
                </a:spcAft>
              </a:pPr>
              <a:r>
                <a:rPr lang="en-US" altLang="zh-CN" b="1"/>
                <a:t>0</a:t>
              </a:r>
              <a:r>
                <a:rPr lang="zh-CN" altLang="en-US" b="1"/>
                <a:t>：</a:t>
              </a:r>
              <a:r>
                <a:rPr lang="en-US" altLang="zh-CN" b="1"/>
                <a:t>EOI</a:t>
              </a:r>
              <a:endParaRPr lang="en-US" altLang="zh-CN" b="1"/>
            </a:p>
          </p:txBody>
        </p:sp>
        <p:sp>
          <p:nvSpPr>
            <p:cNvPr id="197651" name="AutoShape 34"/>
            <p:cNvSpPr/>
            <p:nvPr/>
          </p:nvSpPr>
          <p:spPr bwMode="auto">
            <a:xfrm rot="-5400000">
              <a:off x="4204011" y="3125421"/>
              <a:ext cx="237695" cy="720000"/>
            </a:xfrm>
            <a:prstGeom prst="leftBrace">
              <a:avLst>
                <a:gd name="adj1" fmla="val 3343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47" name="直接箭头连接符 46"/>
            <p:cNvCxnSpPr/>
            <p:nvPr/>
          </p:nvCxnSpPr>
          <p:spPr bwMode="auto">
            <a:xfrm rot="5400000">
              <a:off x="3679704" y="4299323"/>
              <a:ext cx="1309925" cy="1587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ldLvl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0A8708-F357-4FAD-9CCE-DA55B11543E0}" type="slidenum">
              <a:rPr lang="en-US" altLang="zh-CN"/>
            </a:fld>
            <a:endParaRPr lang="en-US" altLang="zh-CN"/>
          </a:p>
        </p:txBody>
      </p:sp>
      <p:sp>
        <p:nvSpPr>
          <p:cNvPr id="199682" name="Rectangle 3"/>
          <p:cNvSpPr txBox="1">
            <a:spLocks noChangeArrowheads="1"/>
          </p:cNvSpPr>
          <p:nvPr/>
        </p:nvSpPr>
        <p:spPr bwMode="auto">
          <a:xfrm>
            <a:off x="685800" y="1295400"/>
            <a:ext cx="7924800" cy="1219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en-US" altLang="zh-CN" sz="2400"/>
              <a:t>【</a:t>
            </a:r>
            <a:r>
              <a:rPr lang="zh-CN" altLang="en-US" sz="2400"/>
              <a:t>例</a:t>
            </a:r>
            <a:r>
              <a:rPr lang="en-US" altLang="zh-CN" sz="2400"/>
              <a:t>5-7】PC</a:t>
            </a:r>
            <a:r>
              <a:rPr lang="zh-CN" altLang="en-US" sz="2400"/>
              <a:t>机中，单片</a:t>
            </a:r>
            <a:r>
              <a:rPr lang="en-US" altLang="zh-CN" sz="2400"/>
              <a:t>8259A</a:t>
            </a:r>
            <a:r>
              <a:rPr lang="zh-CN" altLang="en-US" sz="2400"/>
              <a:t>与系统总线之间采用缓冲器连接，非自动结束方式，正常完全嵌套。请写出设置 </a:t>
            </a:r>
            <a:r>
              <a:rPr lang="en-US" altLang="zh-CN" sz="2400"/>
              <a:t>ICW</a:t>
            </a:r>
            <a:r>
              <a:rPr lang="en-US" altLang="zh-CN" sz="2400" baseline="-25000"/>
              <a:t>4</a:t>
            </a:r>
            <a:r>
              <a:rPr lang="en-US" altLang="zh-CN" sz="2400"/>
              <a:t> </a:t>
            </a:r>
            <a:r>
              <a:rPr lang="zh-CN" altLang="en-US" sz="2400"/>
              <a:t>的程序段。</a:t>
            </a:r>
            <a:endParaRPr lang="en-US" altLang="zh-CN" sz="240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33600" y="4419600"/>
            <a:ext cx="5486400" cy="11430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r>
              <a:rPr lang="en-US" altLang="zh-CN" sz="2200" dirty="0"/>
              <a:t>MOV	AL</a:t>
            </a:r>
            <a:r>
              <a:rPr lang="zh-CN" altLang="en-US" sz="2200" dirty="0"/>
              <a:t>， </a:t>
            </a:r>
            <a:r>
              <a:rPr lang="en-US" altLang="zh-CN" sz="2200" dirty="0"/>
              <a:t>0DH	</a:t>
            </a:r>
            <a:r>
              <a:rPr lang="zh-CN" altLang="en-US" sz="2200" dirty="0"/>
              <a:t>；</a:t>
            </a:r>
            <a:r>
              <a:rPr lang="en-US" altLang="zh-CN" sz="2200" dirty="0"/>
              <a:t>000</a:t>
            </a:r>
            <a:r>
              <a:rPr lang="en-US" altLang="zh-CN" sz="2200" b="1" dirty="0">
                <a:solidFill>
                  <a:srgbClr val="FF0066"/>
                </a:solidFill>
              </a:rPr>
              <a:t>0</a:t>
            </a:r>
            <a:r>
              <a:rPr lang="en-US" altLang="zh-CN" sz="2200" dirty="0"/>
              <a:t> 1101B</a:t>
            </a:r>
            <a:endParaRPr lang="zh-CN" altLang="en-US" sz="2200" dirty="0"/>
          </a:p>
          <a:p>
            <a:pPr>
              <a:spcAft>
                <a:spcPts val="600"/>
              </a:spcAft>
            </a:pPr>
            <a:r>
              <a:rPr lang="en-US" altLang="zh-CN" sz="2200" dirty="0"/>
              <a:t>OUT	21H</a:t>
            </a:r>
            <a:r>
              <a:rPr lang="zh-CN" altLang="en-US" sz="2200" dirty="0"/>
              <a:t>，</a:t>
            </a:r>
            <a:r>
              <a:rPr lang="en-US" altLang="zh-CN" sz="2200" dirty="0"/>
              <a:t>AL	</a:t>
            </a:r>
            <a:r>
              <a:rPr lang="zh-CN" altLang="en-US" sz="2200" dirty="0"/>
              <a:t>；奇端口</a:t>
            </a:r>
            <a:endParaRPr lang="zh-CN" altLang="en-US" sz="2200" dirty="0"/>
          </a:p>
        </p:txBody>
      </p:sp>
      <p:grpSp>
        <p:nvGrpSpPr>
          <p:cNvPr id="2" name="组合 28"/>
          <p:cNvGrpSpPr/>
          <p:nvPr/>
        </p:nvGrpSpPr>
        <p:grpSpPr bwMode="auto">
          <a:xfrm>
            <a:off x="1066800" y="2819400"/>
            <a:ext cx="7315200" cy="982730"/>
            <a:chOff x="914400" y="1807399"/>
            <a:chExt cx="7315200" cy="984253"/>
          </a:xfrm>
        </p:grpSpPr>
        <p:graphicFrame>
          <p:nvGraphicFramePr>
            <p:cNvPr id="19" name="Group 49"/>
            <p:cNvGraphicFramePr/>
            <p:nvPr/>
          </p:nvGraphicFramePr>
          <p:xfrm>
            <a:off x="1828800" y="2257425"/>
            <a:ext cx="6400800" cy="534227"/>
          </p:xfrm>
          <a:graphic>
            <a:graphicData uri="http://schemas.openxmlformats.org/drawingml/2006/table">
              <a:tbl>
                <a:tblPr/>
                <a:tblGrid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</a:tblGrid>
                <a:tr h="5334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10000"/>
                          </a:lnSpc>
                          <a:spcBef>
                            <a:spcPct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 typeface="Wingdings" panose="05000000000000000000" pitchFamily="2" charset="2"/>
                          <a:buNone/>
                          <a:defRPr/>
                        </a:pPr>
                        <a:r>
                          <a:rPr kumimoji="1" lang="en-US" altLang="zh-CN" sz="1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SFNM</a:t>
                        </a:r>
                        <a:endParaRPr kumimoji="1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BUF</a:t>
                        </a:r>
                        <a:endParaRPr kumimoji="1" lang="en-US" altLang="zh-CN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M/S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1800" baseline="0" dirty="0">
                            <a:latin typeface="Times New Roman" panose="02020603050405020304" pitchFamily="18" charset="0"/>
                          </a:rPr>
                          <a:t>AEOI</a:t>
                        </a:r>
                        <a:endParaRPr kumimoji="1" lang="en-US" altLang="zh-CN" sz="18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aseline="0" dirty="0" err="1">
                            <a:latin typeface="Times New Roman" panose="02020603050405020304" pitchFamily="18" charset="0"/>
                          </a:rPr>
                          <a:t>uPM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20" name="Group 49"/>
            <p:cNvGraphicFramePr/>
            <p:nvPr/>
          </p:nvGraphicFramePr>
          <p:xfrm>
            <a:off x="1828800" y="1807399"/>
            <a:ext cx="6400800" cy="403024"/>
          </p:xfrm>
          <a:graphic>
            <a:graphicData uri="http://schemas.openxmlformats.org/drawingml/2006/table">
              <a:tbl>
                <a:tblPr/>
                <a:tblGrid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</a:tblGrid>
                <a:tr h="381000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7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6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5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10000"/>
                          </a:lnSpc>
                          <a:spcBef>
                            <a:spcPct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 typeface="Wingdings" panose="05000000000000000000" pitchFamily="2" charset="2"/>
                          <a:buNone/>
                          <a:defRPr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4</a:t>
                        </a:r>
                        <a:endPara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3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2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  <p:graphicFrame>
          <p:nvGraphicFramePr>
            <p:cNvPr id="21" name="Group 49"/>
            <p:cNvGraphicFramePr/>
            <p:nvPr/>
          </p:nvGraphicFramePr>
          <p:xfrm>
            <a:off x="914400" y="2253340"/>
            <a:ext cx="647700" cy="534227"/>
          </p:xfrm>
          <a:graphic>
            <a:graphicData uri="http://schemas.openxmlformats.org/drawingml/2006/table">
              <a:tbl>
                <a:tblPr/>
                <a:tblGrid>
                  <a:gridCol w="647700"/>
                </a:tblGrid>
                <a:tr h="5334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22" name="Group 49"/>
            <p:cNvGraphicFramePr/>
            <p:nvPr/>
          </p:nvGraphicFramePr>
          <p:xfrm>
            <a:off x="914400" y="1814285"/>
            <a:ext cx="647700" cy="403024"/>
          </p:xfrm>
          <a:graphic>
            <a:graphicData uri="http://schemas.openxmlformats.org/drawingml/2006/table">
              <a:tbl>
                <a:tblPr/>
                <a:tblGrid>
                  <a:gridCol w="647700"/>
                </a:tblGrid>
                <a:tr h="3810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</p:grp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4800600" cy="4724400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spcAft>
                <a:spcPts val="1200"/>
              </a:spcAft>
              <a:buClrTx/>
              <a:buSzPct val="95000"/>
            </a:pPr>
            <a:r>
              <a:rPr kumimoji="0" lang="zh-CN" altLang="en-US" sz="2400" dirty="0"/>
              <a:t>要使中断系统正常工作，</a:t>
            </a:r>
            <a:r>
              <a:rPr kumimoji="0" lang="en-US" altLang="zh-CN" sz="2400" dirty="0"/>
              <a:t>CPU</a:t>
            </a:r>
            <a:r>
              <a:rPr kumimoji="0" lang="zh-CN" altLang="en-US" sz="2400" dirty="0"/>
              <a:t>必须对系统中的</a:t>
            </a:r>
            <a:r>
              <a:rPr kumimoji="0" lang="zh-CN" altLang="en-US" sz="2400" b="1" u="sng" dirty="0">
                <a:solidFill>
                  <a:srgbClr val="FF0066"/>
                </a:solidFill>
              </a:rPr>
              <a:t>每片</a:t>
            </a:r>
            <a:r>
              <a:rPr kumimoji="0" lang="en-US" altLang="zh-CN" sz="2400" dirty="0"/>
              <a:t>8259A </a:t>
            </a:r>
            <a:r>
              <a:rPr kumimoji="0" lang="zh-CN" altLang="en-US" sz="2400" dirty="0"/>
              <a:t>进行初始化编程，即：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顺序</a:t>
            </a:r>
            <a:r>
              <a:rPr kumimoji="0" lang="zh-CN" altLang="en-US" sz="2400" dirty="0"/>
              <a:t>将</a:t>
            </a:r>
            <a:r>
              <a:rPr kumimoji="0" lang="en-US" altLang="zh-CN" sz="2400" dirty="0"/>
              <a:t>ICW</a:t>
            </a:r>
            <a:r>
              <a:rPr kumimoji="0" lang="en-US" altLang="zh-CN" sz="2400" baseline="-25000" dirty="0"/>
              <a:t>1</a:t>
            </a:r>
            <a:r>
              <a:rPr kumimoji="0" lang="en-US" altLang="zh-CN" sz="2400" dirty="0"/>
              <a:t>~ICW</a:t>
            </a:r>
            <a:r>
              <a:rPr kumimoji="0" lang="en-US" altLang="zh-CN" sz="2400" baseline="-25000" dirty="0"/>
              <a:t>4</a:t>
            </a:r>
            <a:r>
              <a:rPr kumimoji="0" lang="zh-CN" altLang="en-US" sz="2400" dirty="0"/>
              <a:t> 写入各个</a:t>
            </a:r>
            <a:r>
              <a:rPr kumimoji="0" lang="en-US" altLang="zh-CN" sz="2400" dirty="0"/>
              <a:t>8259A</a:t>
            </a:r>
            <a:r>
              <a:rPr kumimoji="0" lang="zh-CN" altLang="en-US" sz="2400" dirty="0"/>
              <a:t>芯片。</a:t>
            </a:r>
            <a:endParaRPr kumimoji="0" lang="en-US" altLang="zh-CN" sz="2400" dirty="0"/>
          </a:p>
          <a:p>
            <a:pPr marL="775335" lvl="1" indent="-374015">
              <a:spcBef>
                <a:spcPts val="600"/>
              </a:spcBef>
              <a:spcAft>
                <a:spcPts val="600"/>
              </a:spcAft>
              <a:buClrTx/>
              <a:buSzPct val="95000"/>
              <a:buFont typeface="Times New Roman" panose="02020603050405020304" pitchFamily="18" charset="0"/>
              <a:buChar char="▲"/>
            </a:pPr>
            <a:r>
              <a:rPr kumimoji="0" lang="zh-CN" altLang="en-US" sz="2200" dirty="0"/>
              <a:t>单片</a:t>
            </a:r>
            <a:r>
              <a:rPr kumimoji="0" lang="en-US" altLang="zh-CN" sz="2200" dirty="0"/>
              <a:t>8259A</a:t>
            </a:r>
            <a:r>
              <a:rPr kumimoji="0" lang="zh-CN" altLang="en-US" sz="2200" dirty="0"/>
              <a:t>时，依次写入</a:t>
            </a:r>
            <a:r>
              <a:rPr kumimoji="0" lang="en-US" altLang="zh-CN" sz="2200" dirty="0"/>
              <a:t>ICW</a:t>
            </a:r>
            <a:r>
              <a:rPr kumimoji="0" lang="en-US" altLang="zh-CN" sz="2200" baseline="-25000" dirty="0"/>
              <a:t>1</a:t>
            </a:r>
            <a:r>
              <a:rPr kumimoji="0" lang="zh-CN" altLang="en-US" sz="2200" dirty="0"/>
              <a:t>、</a:t>
            </a:r>
            <a:r>
              <a:rPr kumimoji="0" lang="en-US" altLang="zh-CN" sz="2200" dirty="0"/>
              <a:t>ICW</a:t>
            </a:r>
            <a:r>
              <a:rPr kumimoji="0" lang="en-US" altLang="zh-CN" sz="2200" baseline="-25000" dirty="0"/>
              <a:t>2 </a:t>
            </a:r>
            <a:r>
              <a:rPr kumimoji="0" lang="zh-CN" altLang="en-US" sz="2200" dirty="0"/>
              <a:t>和 </a:t>
            </a:r>
            <a:r>
              <a:rPr kumimoji="0" lang="en-US" altLang="zh-CN" sz="2200" dirty="0"/>
              <a:t>ICW</a:t>
            </a:r>
            <a:r>
              <a:rPr kumimoji="0" lang="en-US" altLang="zh-CN" sz="2200" baseline="-25000" dirty="0"/>
              <a:t>4</a:t>
            </a:r>
            <a:r>
              <a:rPr kumimoji="0" lang="zh-CN" altLang="en-US" sz="2200" dirty="0"/>
              <a:t>。</a:t>
            </a:r>
            <a:endParaRPr kumimoji="0" lang="en-US" altLang="zh-CN" sz="2200" dirty="0"/>
          </a:p>
          <a:p>
            <a:pPr marL="775335" lvl="1" indent="-374015">
              <a:spcBef>
                <a:spcPts val="600"/>
              </a:spcBef>
              <a:spcAft>
                <a:spcPts val="600"/>
              </a:spcAft>
              <a:buClrTx/>
              <a:buSzPct val="95000"/>
              <a:buFont typeface="Times New Roman" panose="02020603050405020304" pitchFamily="18" charset="0"/>
              <a:buChar char="▲"/>
            </a:pPr>
            <a:r>
              <a:rPr kumimoji="0" lang="zh-CN" altLang="en-US" sz="2200" dirty="0"/>
              <a:t>多片</a:t>
            </a:r>
            <a:r>
              <a:rPr kumimoji="0" lang="en-US" altLang="zh-CN" sz="2200" dirty="0"/>
              <a:t>8259A</a:t>
            </a:r>
            <a:r>
              <a:rPr kumimoji="0" lang="zh-CN" altLang="en-US" sz="2200" dirty="0"/>
              <a:t>时，依次写入</a:t>
            </a:r>
            <a:r>
              <a:rPr kumimoji="0" lang="en-US" altLang="zh-CN" sz="2200" dirty="0"/>
              <a:t>ICW</a:t>
            </a:r>
            <a:r>
              <a:rPr kumimoji="0" lang="en-US" altLang="zh-CN" sz="2200" baseline="-25000" dirty="0"/>
              <a:t>1 </a:t>
            </a:r>
            <a:r>
              <a:rPr kumimoji="0" lang="zh-CN" altLang="en-US" sz="2200" dirty="0"/>
              <a:t>、</a:t>
            </a:r>
            <a:r>
              <a:rPr kumimoji="0" lang="en-US" altLang="zh-CN" sz="2200" dirty="0"/>
              <a:t>ICW</a:t>
            </a:r>
            <a:r>
              <a:rPr kumimoji="0" lang="en-US" altLang="zh-CN" sz="2200" baseline="-25000" dirty="0"/>
              <a:t>2 </a:t>
            </a:r>
            <a:r>
              <a:rPr kumimoji="0" lang="zh-CN" altLang="en-US" sz="2200" dirty="0"/>
              <a:t>、</a:t>
            </a:r>
            <a:r>
              <a:rPr kumimoji="0" lang="en-US" altLang="zh-CN" sz="2200" dirty="0"/>
              <a:t>ICW</a:t>
            </a:r>
            <a:r>
              <a:rPr kumimoji="0" lang="en-US" altLang="zh-CN" sz="2200" baseline="-25000" dirty="0"/>
              <a:t>3 </a:t>
            </a:r>
            <a:r>
              <a:rPr kumimoji="0" lang="zh-CN" altLang="en-US" sz="2200" dirty="0"/>
              <a:t>和 </a:t>
            </a:r>
            <a:r>
              <a:rPr kumimoji="0" lang="en-US" altLang="zh-CN" sz="2200" dirty="0"/>
              <a:t>ICW</a:t>
            </a:r>
            <a:r>
              <a:rPr kumimoji="0" lang="en-US" altLang="zh-CN" sz="2200" baseline="-25000" dirty="0"/>
              <a:t>4</a:t>
            </a:r>
            <a:r>
              <a:rPr kumimoji="0" lang="zh-CN" altLang="en-US" sz="2200" dirty="0"/>
              <a:t>。 </a:t>
            </a:r>
            <a:endParaRPr kumimoji="0" lang="en-US" altLang="zh-CN" sz="2200" dirty="0"/>
          </a:p>
        </p:txBody>
      </p:sp>
      <p:sp>
        <p:nvSpPr>
          <p:cNvPr id="20173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3104A61-7801-4211-A52B-4A690498E26D}" type="slidenum">
              <a:rPr lang="en-US" altLang="zh-CN"/>
            </a:fld>
            <a:endParaRPr lang="en-US" altLang="zh-CN"/>
          </a:p>
        </p:txBody>
      </p:sp>
      <p:sp>
        <p:nvSpPr>
          <p:cNvPr id="20173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 sz="3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（二）</a:t>
            </a:r>
            <a:r>
              <a:rPr lang="en-US" altLang="zh-CN" sz="3200">
                <a:solidFill>
                  <a:schemeClr val="tx1"/>
                </a:solidFill>
                <a:ea typeface="黑体" panose="02010609060101010101" pitchFamily="49" charset="-122"/>
              </a:rPr>
              <a:t>8259A </a:t>
            </a:r>
            <a:r>
              <a:rPr lang="zh-CN" altLang="en-US" sz="3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初始化编程</a:t>
            </a:r>
            <a:endParaRPr lang="zh-CN" altLang="en-US" sz="32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/>
        </p:nvGraphicFramePr>
        <p:xfrm>
          <a:off x="4737853" y="1447800"/>
          <a:ext cx="4406147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30" name="Visio" r:id="rId1" imgW="2828925" imgH="3152775" progId="Visio.Drawing.11">
                  <p:embed/>
                </p:oleObj>
              </mc:Choice>
              <mc:Fallback>
                <p:oleObj name="Visio" r:id="rId1" imgW="2828925" imgH="3152775" progId="Visio.Drawing.11">
                  <p:embed/>
                  <p:pic>
                    <p:nvPicPr>
                      <p:cNvPr id="0" name="图片 3598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853" y="1447800"/>
                        <a:ext cx="4406147" cy="49117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3F3A0F2-8423-49C9-80EC-89CD251768ED}" type="slidenum">
              <a:rPr lang="en-US" altLang="zh-CN"/>
            </a:fld>
            <a:endParaRPr lang="en-US" altLang="zh-CN"/>
          </a:p>
        </p:txBody>
      </p:sp>
      <p:sp>
        <p:nvSpPr>
          <p:cNvPr id="205826" name="Rectangle 3"/>
          <p:cNvSpPr txBox="1">
            <a:spLocks noChangeArrowheads="1"/>
          </p:cNvSpPr>
          <p:nvPr/>
        </p:nvSpPr>
        <p:spPr bwMode="auto">
          <a:xfrm>
            <a:off x="685800" y="1219200"/>
            <a:ext cx="7924800" cy="1600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en-US" altLang="zh-CN" sz="2400"/>
              <a:t>【</a:t>
            </a:r>
            <a:r>
              <a:rPr lang="zh-CN" altLang="en-US" sz="2400"/>
              <a:t>例</a:t>
            </a:r>
            <a:r>
              <a:rPr lang="en-US" altLang="zh-CN" sz="2400"/>
              <a:t>5-8】IBM PC/XT</a:t>
            </a:r>
            <a:r>
              <a:rPr lang="zh-CN" altLang="en-US" sz="2400"/>
              <a:t>机中，仅用</a:t>
            </a:r>
            <a:r>
              <a:rPr lang="zh-CN" altLang="en-US" sz="2400" b="1" u="sng">
                <a:solidFill>
                  <a:srgbClr val="0000FF"/>
                </a:solidFill>
              </a:rPr>
              <a:t>单片</a:t>
            </a:r>
            <a:r>
              <a:rPr lang="en-US" altLang="zh-CN" sz="2400"/>
              <a:t>8259A</a:t>
            </a:r>
            <a:r>
              <a:rPr lang="zh-CN" altLang="en-US" sz="2400"/>
              <a:t>，中断请求采用边沿触发，中断类型号为</a:t>
            </a:r>
            <a:r>
              <a:rPr lang="en-US" altLang="zh-CN" sz="2400"/>
              <a:t>08H ~ 0FH</a:t>
            </a:r>
            <a:r>
              <a:rPr lang="zh-CN" altLang="en-US" sz="2400"/>
              <a:t>，普通全嵌套，缓冲方式，非自动中断结束方式。</a:t>
            </a:r>
            <a:r>
              <a:rPr lang="en-US" altLang="zh-CN" sz="2400"/>
              <a:t>8259A</a:t>
            </a:r>
            <a:r>
              <a:rPr lang="zh-CN" altLang="en-US" sz="2400"/>
              <a:t>的端口地址为</a:t>
            </a:r>
            <a:r>
              <a:rPr lang="en-US" altLang="zh-CN" sz="2400"/>
              <a:t>20H</a:t>
            </a:r>
            <a:r>
              <a:rPr lang="zh-CN" altLang="en-US" sz="2400"/>
              <a:t>和</a:t>
            </a:r>
            <a:r>
              <a:rPr lang="en-US" altLang="zh-CN" sz="2400"/>
              <a:t>21H</a:t>
            </a:r>
            <a:r>
              <a:rPr lang="zh-CN" altLang="en-US" sz="2400"/>
              <a:t>。请按上述要求对</a:t>
            </a:r>
            <a:r>
              <a:rPr lang="en-US" altLang="zh-CN" sz="2400"/>
              <a:t>8259A</a:t>
            </a:r>
            <a:r>
              <a:rPr lang="zh-CN" altLang="en-US" sz="2400"/>
              <a:t>进行初始化编程。</a:t>
            </a:r>
            <a:endParaRPr lang="en-US" altLang="zh-CN" sz="240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066800" y="3200400"/>
            <a:ext cx="7315200" cy="2819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r>
              <a:rPr lang="en-US" altLang="zh-CN" sz="2200" dirty="0"/>
              <a:t>MOV  AL</a:t>
            </a:r>
            <a:r>
              <a:rPr lang="zh-CN" altLang="en-US" sz="2200" dirty="0"/>
              <a:t>，</a:t>
            </a:r>
            <a:r>
              <a:rPr lang="en-US" altLang="zh-CN" sz="2200" dirty="0"/>
              <a:t>0001</a:t>
            </a:r>
            <a:r>
              <a:rPr lang="en-US" altLang="zh-CN" sz="2200" b="1" dirty="0">
                <a:solidFill>
                  <a:srgbClr val="FF0066"/>
                </a:solidFill>
              </a:rPr>
              <a:t>0</a:t>
            </a:r>
            <a:r>
              <a:rPr lang="en-US" altLang="zh-CN" sz="2200" dirty="0"/>
              <a:t>0</a:t>
            </a:r>
            <a:r>
              <a:rPr lang="en-US" altLang="zh-CN" sz="2200" b="1" dirty="0">
                <a:solidFill>
                  <a:srgbClr val="FF0066"/>
                </a:solidFill>
              </a:rPr>
              <a:t>11</a:t>
            </a:r>
            <a:r>
              <a:rPr lang="en-US" altLang="zh-CN" sz="2200" dirty="0"/>
              <a:t>B    </a:t>
            </a:r>
            <a:r>
              <a:rPr lang="en-US" altLang="zh-CN" sz="2000" dirty="0"/>
              <a:t>; ICW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: </a:t>
            </a:r>
            <a:r>
              <a:rPr lang="zh-CN" altLang="en-US" sz="2000" dirty="0"/>
              <a:t>边沿触发</a:t>
            </a:r>
            <a:r>
              <a:rPr lang="en-US" altLang="zh-CN" sz="2000" dirty="0"/>
              <a:t>, </a:t>
            </a:r>
            <a:r>
              <a:rPr lang="zh-CN" altLang="en-US" sz="2000" dirty="0"/>
              <a:t>单片</a:t>
            </a:r>
            <a:r>
              <a:rPr lang="en-US" altLang="zh-CN" sz="2000" dirty="0"/>
              <a:t>, </a:t>
            </a:r>
            <a:r>
              <a:rPr lang="zh-CN" altLang="en-US" sz="2000" dirty="0"/>
              <a:t>需</a:t>
            </a:r>
            <a:r>
              <a:rPr lang="en-US" altLang="zh-CN" sz="2000" dirty="0"/>
              <a:t>ICW</a:t>
            </a:r>
            <a:r>
              <a:rPr lang="en-US" altLang="zh-CN" sz="2000" baseline="-25000" dirty="0"/>
              <a:t>4</a:t>
            </a:r>
            <a:endParaRPr lang="zh-CN" altLang="en-US" sz="2200" dirty="0"/>
          </a:p>
          <a:p>
            <a:r>
              <a:rPr lang="en-US" altLang="zh-CN" sz="2200" dirty="0"/>
              <a:t>OUT  20H</a:t>
            </a:r>
            <a:r>
              <a:rPr lang="zh-CN" altLang="en-US" sz="2200" dirty="0"/>
              <a:t>，</a:t>
            </a:r>
            <a:r>
              <a:rPr lang="en-US" altLang="zh-CN" sz="2200" dirty="0"/>
              <a:t>AL</a:t>
            </a:r>
            <a:endParaRPr lang="zh-CN" altLang="en-US" sz="2200" dirty="0"/>
          </a:p>
          <a:p>
            <a:pPr>
              <a:spcBef>
                <a:spcPts val="1200"/>
              </a:spcBef>
            </a:pPr>
            <a:r>
              <a:rPr lang="en-US" altLang="zh-CN" sz="2200" dirty="0"/>
              <a:t>MOV  AL</a:t>
            </a:r>
            <a:r>
              <a:rPr lang="zh-CN" altLang="en-US" sz="2200" dirty="0"/>
              <a:t>，</a:t>
            </a:r>
            <a:r>
              <a:rPr lang="en-US" altLang="zh-CN" sz="2200" b="1" dirty="0">
                <a:solidFill>
                  <a:srgbClr val="FF0066"/>
                </a:solidFill>
              </a:rPr>
              <a:t>00001</a:t>
            </a:r>
            <a:r>
              <a:rPr lang="en-US" altLang="zh-CN" sz="2200" dirty="0"/>
              <a:t>000B    </a:t>
            </a:r>
            <a:r>
              <a:rPr lang="en-US" altLang="zh-CN" sz="2000" dirty="0"/>
              <a:t>; ICW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: 08H~0FH </a:t>
            </a:r>
            <a:r>
              <a:rPr lang="zh-CN" altLang="en-US" sz="2000" dirty="0"/>
              <a:t>的高</a:t>
            </a:r>
            <a:r>
              <a:rPr lang="en-US" altLang="zh-CN" sz="2000" dirty="0"/>
              <a:t>5</a:t>
            </a:r>
            <a:r>
              <a:rPr lang="zh-CN" altLang="en-US" sz="2000" dirty="0"/>
              <a:t>位</a:t>
            </a:r>
            <a:endParaRPr lang="zh-CN" altLang="en-US" sz="2200" dirty="0"/>
          </a:p>
          <a:p>
            <a:r>
              <a:rPr lang="en-US" altLang="zh-CN" sz="2200" dirty="0"/>
              <a:t>OUT  21H</a:t>
            </a:r>
            <a:r>
              <a:rPr lang="zh-CN" altLang="en-US" sz="2200" dirty="0"/>
              <a:t>，</a:t>
            </a:r>
            <a:r>
              <a:rPr lang="en-US" altLang="zh-CN" sz="2200" dirty="0"/>
              <a:t>AL</a:t>
            </a:r>
            <a:endParaRPr lang="zh-CN" altLang="en-US" sz="2200" dirty="0"/>
          </a:p>
          <a:p>
            <a:pPr>
              <a:spcBef>
                <a:spcPts val="1200"/>
              </a:spcBef>
            </a:pPr>
            <a:r>
              <a:rPr lang="en-US" altLang="zh-CN" sz="2200" dirty="0"/>
              <a:t>MOV  AL</a:t>
            </a:r>
            <a:r>
              <a:rPr lang="zh-CN" altLang="en-US" sz="2200" dirty="0"/>
              <a:t>，</a:t>
            </a:r>
            <a:r>
              <a:rPr lang="en-US" altLang="zh-CN" sz="2200" dirty="0"/>
              <a:t>000</a:t>
            </a:r>
            <a:r>
              <a:rPr lang="en-US" altLang="zh-CN" sz="2200" b="1" dirty="0">
                <a:solidFill>
                  <a:srgbClr val="FF0066"/>
                </a:solidFill>
              </a:rPr>
              <a:t>01101</a:t>
            </a:r>
            <a:r>
              <a:rPr lang="en-US" altLang="zh-CN" sz="2200" dirty="0"/>
              <a:t>B    ; </a:t>
            </a:r>
            <a:r>
              <a:rPr lang="en-US" altLang="zh-CN" sz="2000" dirty="0"/>
              <a:t>ICW</a:t>
            </a:r>
            <a:r>
              <a:rPr lang="en-US" altLang="zh-CN" sz="2000" baseline="-25000" dirty="0"/>
              <a:t>4</a:t>
            </a:r>
            <a:r>
              <a:rPr lang="en-US" altLang="zh-CN" sz="2000" dirty="0"/>
              <a:t>: </a:t>
            </a:r>
            <a:r>
              <a:rPr lang="zh-CN" altLang="en-US" sz="2000" dirty="0"/>
              <a:t>全嵌套</a:t>
            </a:r>
            <a:r>
              <a:rPr lang="en-US" altLang="zh-CN" sz="2000" dirty="0"/>
              <a:t>, </a:t>
            </a:r>
            <a:r>
              <a:rPr lang="zh-CN" altLang="en-US" sz="2000" dirty="0"/>
              <a:t>缓冲</a:t>
            </a:r>
            <a:r>
              <a:rPr lang="en-US" altLang="zh-CN" sz="2000" dirty="0"/>
              <a:t>, EOI</a:t>
            </a:r>
            <a:r>
              <a:rPr lang="zh-CN" altLang="en-US" sz="2000" dirty="0"/>
              <a:t>方式</a:t>
            </a:r>
            <a:endParaRPr lang="zh-CN" altLang="en-US" sz="2200" dirty="0"/>
          </a:p>
          <a:p>
            <a:r>
              <a:rPr lang="en-US" altLang="zh-CN" sz="2200" dirty="0"/>
              <a:t>OUT  21H</a:t>
            </a:r>
            <a:r>
              <a:rPr lang="zh-CN" altLang="en-US" sz="2200" dirty="0"/>
              <a:t>，</a:t>
            </a:r>
            <a:r>
              <a:rPr lang="en-US" altLang="zh-CN" sz="2200" dirty="0"/>
              <a:t>AL</a:t>
            </a:r>
            <a:endParaRPr lang="zh-CN" altLang="en-US" sz="2200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1B22249-7B21-487C-85E8-0FF60653E161}" type="slidenum">
              <a:rPr lang="en-US" altLang="zh-CN"/>
            </a:fld>
            <a:endParaRPr lang="en-US" altLang="zh-CN"/>
          </a:p>
        </p:txBody>
      </p:sp>
      <p:sp>
        <p:nvSpPr>
          <p:cNvPr id="207874" name="Rectangle 3"/>
          <p:cNvSpPr txBox="1">
            <a:spLocks noChangeArrowheads="1"/>
          </p:cNvSpPr>
          <p:nvPr/>
        </p:nvSpPr>
        <p:spPr bwMode="auto">
          <a:xfrm>
            <a:off x="609600" y="1447800"/>
            <a:ext cx="8153400" cy="441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spcAft>
                <a:spcPts val="1200"/>
              </a:spcAft>
              <a:buClr>
                <a:srgbClr val="C00000"/>
              </a:buClr>
              <a:buSzPct val="80000"/>
            </a:pPr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5-9】</a:t>
            </a:r>
            <a:r>
              <a:rPr lang="zh-CN" altLang="en-US" sz="2400" dirty="0"/>
              <a:t>某系统使用</a:t>
            </a:r>
            <a:r>
              <a:rPr lang="zh-CN" altLang="en-US" sz="2400" b="1" u="sng" dirty="0">
                <a:solidFill>
                  <a:srgbClr val="0000FF"/>
                </a:solidFill>
              </a:rPr>
              <a:t>两片</a:t>
            </a:r>
            <a:r>
              <a:rPr lang="en-US" altLang="zh-CN" sz="2400" dirty="0"/>
              <a:t>8259A</a:t>
            </a:r>
            <a:r>
              <a:rPr lang="zh-CN" altLang="en-US" sz="2400" dirty="0"/>
              <a:t>构成主从中断系统。</a:t>
            </a:r>
            <a:endParaRPr lang="en-US" altLang="zh-CN" sz="2400" dirty="0"/>
          </a:p>
          <a:p>
            <a:pPr marL="914400" lvl="1" indent="-457200">
              <a:spcAft>
                <a:spcPts val="300"/>
              </a:spcAft>
              <a:buSzPct val="90000"/>
              <a:buFont typeface="华文中宋" panose="02010600040101010101" charset="-122"/>
              <a:buAutoNum type="circleNumDbPlain"/>
            </a:pPr>
            <a:r>
              <a:rPr lang="zh-CN" altLang="en-US" sz="2400" dirty="0"/>
              <a:t>从片的 </a:t>
            </a:r>
            <a:r>
              <a:rPr lang="en-US" altLang="zh-CN" sz="2400" dirty="0"/>
              <a:t>INT </a:t>
            </a:r>
            <a:r>
              <a:rPr lang="zh-CN" altLang="en-US" sz="2400" dirty="0"/>
              <a:t>连主片的</a:t>
            </a:r>
            <a:r>
              <a:rPr lang="en-US" altLang="zh-CN" sz="2400" dirty="0"/>
              <a:t>IRQ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端。</a:t>
            </a:r>
            <a:endParaRPr lang="en-US" altLang="zh-CN" sz="2400" dirty="0"/>
          </a:p>
          <a:p>
            <a:pPr marL="914400" lvl="1" indent="-457200">
              <a:spcAft>
                <a:spcPts val="300"/>
              </a:spcAft>
              <a:buSzPct val="90000"/>
              <a:buFont typeface="华文中宋" panose="02010600040101010101" charset="-122"/>
              <a:buAutoNum type="circleNumDbPlain"/>
            </a:pPr>
            <a:r>
              <a:rPr lang="zh-CN" altLang="en-US" sz="2400" dirty="0"/>
              <a:t>主片的中断类型号为</a:t>
            </a:r>
            <a:r>
              <a:rPr lang="en-US" altLang="zh-CN" sz="2400" dirty="0"/>
              <a:t>08H ~ 0FH</a:t>
            </a:r>
            <a:r>
              <a:rPr lang="zh-CN" altLang="en-US" sz="2400" dirty="0"/>
              <a:t>，端口地址为</a:t>
            </a:r>
            <a:r>
              <a:rPr lang="en-US" altLang="zh-CN" sz="2400" dirty="0"/>
              <a:t>20H</a:t>
            </a:r>
            <a:r>
              <a:rPr lang="zh-CN" altLang="en-US" sz="2400" dirty="0"/>
              <a:t>和</a:t>
            </a:r>
            <a:r>
              <a:rPr lang="en-US" altLang="zh-CN" sz="2400" dirty="0"/>
              <a:t>21H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914400" lvl="1" indent="-457200">
              <a:spcAft>
                <a:spcPts val="300"/>
              </a:spcAft>
              <a:buSzPct val="90000"/>
              <a:buFont typeface="华文中宋" panose="02010600040101010101" charset="-122"/>
              <a:buAutoNum type="circleNumDbPlain"/>
            </a:pPr>
            <a:r>
              <a:rPr lang="zh-CN" altLang="en-US" sz="2400" dirty="0"/>
              <a:t>从片的中断类型号为</a:t>
            </a:r>
            <a:r>
              <a:rPr lang="en-US" altLang="zh-CN" sz="2400" dirty="0"/>
              <a:t>70H ~ 77H</a:t>
            </a:r>
            <a:r>
              <a:rPr lang="zh-CN" altLang="en-US" sz="2400" dirty="0"/>
              <a:t>，端口地址为</a:t>
            </a:r>
            <a:r>
              <a:rPr lang="en-US" altLang="zh-CN" sz="2400" dirty="0"/>
              <a:t>0A0H</a:t>
            </a:r>
            <a:r>
              <a:rPr lang="zh-CN" altLang="en-US" sz="2400" dirty="0"/>
              <a:t>和</a:t>
            </a:r>
            <a:r>
              <a:rPr lang="en-US" altLang="zh-CN" sz="2400" dirty="0"/>
              <a:t>0A1H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914400" lvl="1" indent="-457200">
              <a:spcAft>
                <a:spcPts val="300"/>
              </a:spcAft>
              <a:buSzPct val="90000"/>
              <a:buFont typeface="华文中宋" panose="02010600040101010101" charset="-122"/>
              <a:buAutoNum type="circleNumDbPlain"/>
            </a:pPr>
            <a:r>
              <a:rPr lang="zh-CN" altLang="en-US" sz="2400" dirty="0"/>
              <a:t>主片、从片均采用边沿触发、缓冲、非自动中断结束方式。</a:t>
            </a:r>
            <a:endParaRPr lang="en-US" altLang="zh-CN" sz="2400" dirty="0"/>
          </a:p>
          <a:p>
            <a:pPr marL="342900" indent="-342900">
              <a:spcBef>
                <a:spcPts val="600"/>
              </a:spcBef>
              <a:buClr>
                <a:srgbClr val="C00000"/>
              </a:buClr>
              <a:buSzPct val="80000"/>
            </a:pPr>
            <a:r>
              <a:rPr lang="zh-CN" altLang="en-US" sz="2400" dirty="0"/>
              <a:t>     请按照上述要求对</a:t>
            </a:r>
            <a:r>
              <a:rPr lang="en-US" altLang="zh-CN" sz="2400" dirty="0"/>
              <a:t>8259A</a:t>
            </a:r>
            <a:r>
              <a:rPr lang="zh-CN" altLang="en-US" sz="2400" dirty="0"/>
              <a:t>进行初始化编程。</a:t>
            </a:r>
            <a:endParaRPr lang="en-US" altLang="zh-CN" sz="2400" dirty="0"/>
          </a:p>
        </p:txBody>
      </p:sp>
    </p:spTree>
  </p:cSld>
  <p:clrMapOvr>
    <a:masterClrMapping/>
  </p:clrMapOvr>
  <p:transition>
    <p:pull dir="rd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48C5316-781E-46A7-AC2C-8D0E10D9C1D5}" type="slidenum">
              <a:rPr lang="en-US" altLang="zh-CN"/>
            </a:fld>
            <a:endParaRPr lang="en-US" altLang="zh-CN"/>
          </a:p>
        </p:txBody>
      </p:sp>
      <p:sp>
        <p:nvSpPr>
          <p:cNvPr id="209922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77724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400"/>
              <a:t>主片编程：</a:t>
            </a:r>
            <a:endParaRPr lang="en-US" altLang="zh-CN" sz="240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914400" y="1828800"/>
            <a:ext cx="7772400" cy="40386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r>
              <a:rPr lang="en-US" altLang="zh-CN" sz="2400" dirty="0"/>
              <a:t>MOV  AL</a:t>
            </a:r>
            <a:r>
              <a:rPr lang="zh-CN" altLang="en-US" sz="2400" dirty="0"/>
              <a:t>，</a:t>
            </a:r>
            <a:r>
              <a:rPr lang="en-US" altLang="zh-CN" sz="2400" dirty="0"/>
              <a:t>0001</a:t>
            </a:r>
            <a:r>
              <a:rPr lang="en-US" altLang="zh-CN" sz="2400" b="1" dirty="0">
                <a:solidFill>
                  <a:srgbClr val="FF0066"/>
                </a:solidFill>
              </a:rPr>
              <a:t>0</a:t>
            </a:r>
            <a:r>
              <a:rPr lang="en-US" altLang="zh-CN" sz="2400" dirty="0"/>
              <a:t>0</a:t>
            </a:r>
            <a:r>
              <a:rPr lang="en-US" altLang="zh-CN" sz="2400" b="1" dirty="0">
                <a:solidFill>
                  <a:srgbClr val="FF0066"/>
                </a:solidFill>
              </a:rPr>
              <a:t>01</a:t>
            </a:r>
            <a:r>
              <a:rPr lang="en-US" altLang="zh-CN" sz="2400" dirty="0"/>
              <a:t>B   </a:t>
            </a:r>
            <a:r>
              <a:rPr lang="en-US" altLang="zh-CN" sz="2000" dirty="0"/>
              <a:t>; ICW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: </a:t>
            </a:r>
            <a:r>
              <a:rPr lang="zh-CN" altLang="en-US" sz="2000" dirty="0"/>
              <a:t>边沿触发、级联、需</a:t>
            </a:r>
            <a:r>
              <a:rPr lang="en-US" altLang="zh-CN" sz="2000" dirty="0"/>
              <a:t>ICW</a:t>
            </a:r>
            <a:r>
              <a:rPr lang="en-US" altLang="zh-CN" sz="2000" baseline="-25000" dirty="0"/>
              <a:t>4</a:t>
            </a:r>
            <a:endParaRPr lang="zh-CN" altLang="en-US" sz="2400" dirty="0"/>
          </a:p>
          <a:p>
            <a:r>
              <a:rPr lang="en-US" altLang="zh-CN" sz="2400" dirty="0"/>
              <a:t>OUT  20H</a:t>
            </a:r>
            <a:r>
              <a:rPr lang="zh-CN" altLang="en-US" sz="2400" dirty="0"/>
              <a:t>，</a:t>
            </a:r>
            <a:r>
              <a:rPr lang="en-US" altLang="zh-CN" sz="2400" dirty="0"/>
              <a:t>AL</a:t>
            </a:r>
            <a:endParaRPr lang="zh-CN" altLang="en-US" sz="2400" dirty="0"/>
          </a:p>
          <a:p>
            <a:pPr>
              <a:spcBef>
                <a:spcPts val="1200"/>
              </a:spcBef>
            </a:pPr>
            <a:r>
              <a:rPr lang="en-US" altLang="zh-CN" sz="2400" dirty="0"/>
              <a:t>MOV  AL</a:t>
            </a:r>
            <a:r>
              <a:rPr lang="zh-CN" altLang="en-US" sz="2400" dirty="0"/>
              <a:t>，</a:t>
            </a:r>
            <a:r>
              <a:rPr lang="en-US" altLang="zh-CN" sz="2400" b="1" dirty="0">
                <a:solidFill>
                  <a:srgbClr val="FF0066"/>
                </a:solidFill>
              </a:rPr>
              <a:t>00001</a:t>
            </a:r>
            <a:r>
              <a:rPr lang="en-US" altLang="zh-CN" sz="2400" dirty="0"/>
              <a:t>000B   </a:t>
            </a:r>
            <a:r>
              <a:rPr lang="en-US" altLang="zh-CN" sz="2000" dirty="0"/>
              <a:t>; ICW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: 08H~0FH </a:t>
            </a:r>
            <a:r>
              <a:rPr lang="zh-CN" altLang="en-US" sz="2000" dirty="0"/>
              <a:t>的高</a:t>
            </a:r>
            <a:r>
              <a:rPr lang="en-US" altLang="zh-CN" sz="2000" dirty="0"/>
              <a:t>5</a:t>
            </a:r>
            <a:r>
              <a:rPr lang="zh-CN" altLang="en-US" sz="2000" dirty="0"/>
              <a:t>位</a:t>
            </a:r>
            <a:endParaRPr lang="zh-CN" altLang="en-US" sz="2400" dirty="0"/>
          </a:p>
          <a:p>
            <a:r>
              <a:rPr lang="en-US" altLang="zh-CN" sz="2400" dirty="0"/>
              <a:t>OUT  21H</a:t>
            </a:r>
            <a:r>
              <a:rPr lang="zh-CN" altLang="en-US" sz="2400" dirty="0"/>
              <a:t>，</a:t>
            </a:r>
            <a:r>
              <a:rPr lang="en-US" altLang="zh-CN" sz="2400" dirty="0"/>
              <a:t>AL</a:t>
            </a:r>
            <a:endParaRPr lang="zh-CN" altLang="en-US" sz="2400" dirty="0"/>
          </a:p>
          <a:p>
            <a:pPr>
              <a:spcBef>
                <a:spcPts val="1200"/>
              </a:spcBef>
            </a:pPr>
            <a:r>
              <a:rPr lang="en-US" altLang="zh-CN" sz="2400" dirty="0"/>
              <a:t>MOV  AL</a:t>
            </a:r>
            <a:r>
              <a:rPr lang="zh-CN" altLang="en-US" sz="2400" dirty="0"/>
              <a:t>，</a:t>
            </a:r>
            <a:r>
              <a:rPr lang="en-US" altLang="zh-CN" sz="2400" dirty="0"/>
              <a:t>00000</a:t>
            </a:r>
            <a:r>
              <a:rPr lang="en-US" altLang="zh-CN" sz="2400" b="1" u="sng" dirty="0">
                <a:solidFill>
                  <a:srgbClr val="0000FF"/>
                </a:solidFill>
              </a:rPr>
              <a:t>100</a:t>
            </a:r>
            <a:r>
              <a:rPr lang="en-US" altLang="zh-CN" sz="2400" dirty="0"/>
              <a:t>B    </a:t>
            </a:r>
            <a:r>
              <a:rPr lang="en-US" altLang="zh-CN" sz="2000" dirty="0"/>
              <a:t>; </a:t>
            </a:r>
            <a:r>
              <a:rPr lang="en-US" altLang="zh-CN" sz="2000" b="1" dirty="0">
                <a:solidFill>
                  <a:srgbClr val="0000FF"/>
                </a:solidFill>
              </a:rPr>
              <a:t>ICW</a:t>
            </a:r>
            <a:r>
              <a:rPr lang="en-US" altLang="zh-CN" sz="2000" b="1" baseline="-25000" dirty="0">
                <a:solidFill>
                  <a:srgbClr val="0000FF"/>
                </a:solidFill>
              </a:rPr>
              <a:t>3</a:t>
            </a:r>
            <a:r>
              <a:rPr lang="en-US" altLang="zh-CN" sz="2000" dirty="0"/>
              <a:t>: </a:t>
            </a:r>
            <a:r>
              <a:rPr lang="zh-CN" altLang="en-US" sz="2000" dirty="0"/>
              <a:t>主片 </a:t>
            </a:r>
            <a:r>
              <a:rPr lang="en-US" altLang="zh-CN" sz="2000" dirty="0"/>
              <a:t>IRQ</a:t>
            </a:r>
            <a:r>
              <a:rPr lang="en-US" altLang="zh-CN" sz="2000" baseline="-25000" dirty="0"/>
              <a:t>2 </a:t>
            </a:r>
            <a:r>
              <a:rPr lang="zh-CN" altLang="en-US" sz="2000" dirty="0"/>
              <a:t>接有从片</a:t>
            </a:r>
            <a:endParaRPr lang="zh-CN" altLang="en-US" sz="2000" dirty="0"/>
          </a:p>
          <a:p>
            <a:r>
              <a:rPr lang="en-US" altLang="zh-CN" sz="2400" dirty="0"/>
              <a:t>OUT  21H</a:t>
            </a:r>
            <a:r>
              <a:rPr lang="zh-CN" altLang="en-US" sz="2400" dirty="0"/>
              <a:t>，</a:t>
            </a:r>
            <a:r>
              <a:rPr lang="en-US" altLang="zh-CN" sz="2400" dirty="0"/>
              <a:t>AL</a:t>
            </a:r>
            <a:endParaRPr lang="zh-CN" altLang="en-US" sz="2400" dirty="0"/>
          </a:p>
          <a:p>
            <a:pPr>
              <a:spcBef>
                <a:spcPts val="1200"/>
              </a:spcBef>
            </a:pPr>
            <a:r>
              <a:rPr lang="en-US" altLang="zh-CN" sz="2400" dirty="0"/>
              <a:t>MOV  AL</a:t>
            </a:r>
            <a:r>
              <a:rPr lang="zh-CN" altLang="en-US" sz="2400" dirty="0"/>
              <a:t>，</a:t>
            </a:r>
            <a:r>
              <a:rPr lang="en-US" altLang="zh-CN" sz="2400" dirty="0"/>
              <a:t>000</a:t>
            </a:r>
            <a:r>
              <a:rPr lang="en-US" altLang="zh-CN" sz="2400" b="1" u="sng" dirty="0">
                <a:solidFill>
                  <a:srgbClr val="C00000"/>
                </a:solidFill>
              </a:rPr>
              <a:t>1</a:t>
            </a:r>
            <a:r>
              <a:rPr lang="en-US" altLang="zh-CN" sz="2400" b="1" dirty="0">
                <a:solidFill>
                  <a:srgbClr val="FF0066"/>
                </a:solidFill>
              </a:rPr>
              <a:t>1</a:t>
            </a:r>
            <a:r>
              <a:rPr lang="en-US" altLang="zh-CN" sz="2400" b="1" u="sng" dirty="0">
                <a:solidFill>
                  <a:srgbClr val="0000FF"/>
                </a:solidFill>
              </a:rPr>
              <a:t>1</a:t>
            </a:r>
            <a:r>
              <a:rPr lang="en-US" altLang="zh-CN" sz="2400" b="1" dirty="0">
                <a:solidFill>
                  <a:srgbClr val="FF0066"/>
                </a:solidFill>
              </a:rPr>
              <a:t>01</a:t>
            </a:r>
            <a:r>
              <a:rPr lang="en-US" altLang="zh-CN" sz="2400" dirty="0"/>
              <a:t>B    </a:t>
            </a:r>
            <a:r>
              <a:rPr lang="en-US" altLang="zh-CN" sz="2000" dirty="0"/>
              <a:t>; ICW</a:t>
            </a:r>
            <a:r>
              <a:rPr lang="en-US" altLang="zh-CN" sz="2000" baseline="-25000" dirty="0"/>
              <a:t>4</a:t>
            </a:r>
            <a:r>
              <a:rPr lang="zh-CN" altLang="en-US" sz="2000" dirty="0"/>
              <a:t>：</a:t>
            </a:r>
            <a:r>
              <a:rPr lang="zh-CN" altLang="en-US" sz="2000" b="1" u="sng" dirty="0">
                <a:solidFill>
                  <a:srgbClr val="FF0066"/>
                </a:solidFill>
              </a:rPr>
              <a:t>特殊全嵌套</a:t>
            </a:r>
            <a:r>
              <a:rPr lang="zh-CN" altLang="en-US" sz="2000" dirty="0"/>
              <a:t>、缓冲方式、</a:t>
            </a:r>
            <a:endParaRPr lang="zh-CN" altLang="en-US" sz="2400" dirty="0"/>
          </a:p>
          <a:p>
            <a:r>
              <a:rPr lang="en-US" altLang="zh-CN" sz="2400" dirty="0"/>
              <a:t>OUT  21H</a:t>
            </a:r>
            <a:r>
              <a:rPr lang="zh-CN" altLang="en-US" sz="2400" dirty="0"/>
              <a:t>，</a:t>
            </a:r>
            <a:r>
              <a:rPr lang="en-US" altLang="zh-CN" sz="2400" dirty="0"/>
              <a:t>AL	</a:t>
            </a:r>
            <a:r>
              <a:rPr lang="en-US" altLang="zh-CN" sz="2000" dirty="0"/>
              <a:t>         ; </a:t>
            </a:r>
            <a:r>
              <a:rPr lang="zh-CN" altLang="en-US" sz="2000" b="1" u="sng" dirty="0">
                <a:solidFill>
                  <a:srgbClr val="FF0066"/>
                </a:solidFill>
              </a:rPr>
              <a:t>主片</a:t>
            </a:r>
            <a:r>
              <a:rPr lang="zh-CN" altLang="en-US" sz="2000" dirty="0"/>
              <a:t>、</a:t>
            </a:r>
            <a:r>
              <a:rPr lang="en-US" altLang="zh-CN" sz="2000" dirty="0"/>
              <a:t>EOI</a:t>
            </a:r>
            <a:r>
              <a:rPr lang="zh-CN" altLang="en-US" sz="2000" dirty="0"/>
              <a:t>方式</a:t>
            </a:r>
            <a:endParaRPr lang="zh-CN" altLang="en-US" sz="2200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灯片编号占位符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3FFD1EA-D296-4D7B-88EF-58A88CC7FF6A}" type="slidenum">
              <a:rPr lang="en-US" altLang="zh-CN"/>
            </a:fld>
            <a:endParaRPr lang="en-US" altLang="zh-CN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 内容概要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905000" y="3276600"/>
            <a:ext cx="5562600" cy="914400"/>
          </a:xfrm>
          <a:prstGeom prst="round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51204" name="Group 233"/>
          <p:cNvGrpSpPr/>
          <p:nvPr/>
        </p:nvGrpSpPr>
        <p:grpSpPr bwMode="auto">
          <a:xfrm>
            <a:off x="2252663" y="4419600"/>
            <a:ext cx="4984750" cy="555625"/>
            <a:chOff x="1248" y="2030"/>
            <a:chExt cx="3140" cy="350"/>
          </a:xfrm>
        </p:grpSpPr>
        <p:sp>
          <p:nvSpPr>
            <p:cNvPr id="51226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27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51228" name="Text Box 236"/>
            <p:cNvSpPr txBox="1">
              <a:spLocks noChangeArrowheads="1"/>
            </p:cNvSpPr>
            <p:nvPr/>
          </p:nvSpPr>
          <p:spPr bwMode="gray">
            <a:xfrm>
              <a:off x="1776" y="2050"/>
              <a:ext cx="2517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8253/8254 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编程与应用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51229" name="Text Box 237"/>
            <p:cNvSpPr txBox="1">
              <a:spLocks noChangeArrowheads="1"/>
            </p:cNvSpPr>
            <p:nvPr/>
          </p:nvSpPr>
          <p:spPr bwMode="gray">
            <a:xfrm>
              <a:off x="1296" y="20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4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238"/>
          <p:cNvGrpSpPr/>
          <p:nvPr/>
        </p:nvGrpSpPr>
        <p:grpSpPr bwMode="auto">
          <a:xfrm>
            <a:off x="2252663" y="2514600"/>
            <a:ext cx="4984750" cy="568325"/>
            <a:chOff x="1248" y="2640"/>
            <a:chExt cx="3140" cy="358"/>
          </a:xfrm>
        </p:grpSpPr>
        <p:sp>
          <p:nvSpPr>
            <p:cNvPr id="51222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23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51224" name="Text Box 241"/>
            <p:cNvSpPr txBox="1">
              <a:spLocks noChangeArrowheads="1"/>
            </p:cNvSpPr>
            <p:nvPr/>
          </p:nvSpPr>
          <p:spPr bwMode="gray">
            <a:xfrm>
              <a:off x="1776" y="2668"/>
              <a:ext cx="2517" cy="33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8253/8254 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定时</a:t>
              </a:r>
              <a:r>
                <a:rPr lang="en-US" altLang="zh-CN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/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计数器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51225" name="Text Box 242"/>
            <p:cNvSpPr txBox="1">
              <a:spLocks noChangeArrowheads="1"/>
            </p:cNvSpPr>
            <p:nvPr/>
          </p:nvSpPr>
          <p:spPr bwMode="gray">
            <a:xfrm>
              <a:off x="1296" y="265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2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51206" name="Group 243"/>
          <p:cNvGrpSpPr/>
          <p:nvPr/>
        </p:nvGrpSpPr>
        <p:grpSpPr bwMode="auto">
          <a:xfrm>
            <a:off x="2252663" y="3482975"/>
            <a:ext cx="4986337" cy="555625"/>
            <a:chOff x="1248" y="3230"/>
            <a:chExt cx="3141" cy="350"/>
          </a:xfrm>
        </p:grpSpPr>
        <p:sp>
          <p:nvSpPr>
            <p:cNvPr id="51218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2948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19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51220" name="Text Box 246"/>
            <p:cNvSpPr txBox="1">
              <a:spLocks noChangeArrowheads="1"/>
            </p:cNvSpPr>
            <p:nvPr/>
          </p:nvSpPr>
          <p:spPr bwMode="gray">
            <a:xfrm>
              <a:off x="1776" y="3236"/>
              <a:ext cx="2592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8253/8254 </a:t>
              </a:r>
              <a:r>
                <a:rPr lang="zh-CN" altLang="en-US" sz="2800">
                  <a:ea typeface="华文新魏" panose="02010800040101010101" pitchFamily="2" charset="-122"/>
                </a:rPr>
                <a:t>工作方式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51221" name="Text Box 247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3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51207" name="Group 248"/>
          <p:cNvGrpSpPr/>
          <p:nvPr/>
        </p:nvGrpSpPr>
        <p:grpSpPr bwMode="auto">
          <a:xfrm>
            <a:off x="2252663" y="5410200"/>
            <a:ext cx="4986337" cy="555625"/>
            <a:chOff x="1248" y="3230"/>
            <a:chExt cx="3141" cy="350"/>
          </a:xfrm>
        </p:grpSpPr>
        <p:sp>
          <p:nvSpPr>
            <p:cNvPr id="51214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15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51216" name="Text Box 251"/>
            <p:cNvSpPr txBox="1">
              <a:spLocks noChangeArrowheads="1"/>
            </p:cNvSpPr>
            <p:nvPr/>
          </p:nvSpPr>
          <p:spPr bwMode="gray">
            <a:xfrm>
              <a:off x="1776" y="3244"/>
              <a:ext cx="2613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PC </a:t>
              </a:r>
              <a:r>
                <a:rPr lang="zh-CN" altLang="en-US" sz="2800">
                  <a:ea typeface="华文新魏" panose="02010800040101010101" pitchFamily="2" charset="-122"/>
                </a:rPr>
                <a:t>机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的定时</a:t>
              </a:r>
              <a:r>
                <a:rPr lang="en-US" altLang="zh-CN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/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计数器应用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51217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51208" name="Group 248"/>
          <p:cNvGrpSpPr/>
          <p:nvPr/>
        </p:nvGrpSpPr>
        <p:grpSpPr bwMode="auto">
          <a:xfrm>
            <a:off x="2252663" y="1577975"/>
            <a:ext cx="4984750" cy="555625"/>
            <a:chOff x="1248" y="3230"/>
            <a:chExt cx="3140" cy="350"/>
          </a:xfrm>
        </p:grpSpPr>
        <p:sp>
          <p:nvSpPr>
            <p:cNvPr id="51210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11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66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51212" name="Text Box 251"/>
            <p:cNvSpPr txBox="1">
              <a:spLocks noChangeArrowheads="1"/>
            </p:cNvSpPr>
            <p:nvPr/>
          </p:nvSpPr>
          <p:spPr bwMode="gray">
            <a:xfrm>
              <a:off x="1776" y="3244"/>
              <a:ext cx="2208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定时</a:t>
              </a:r>
              <a:r>
                <a:rPr lang="en-US" altLang="zh-CN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/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计数基本概念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51213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1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sp>
        <p:nvSpPr>
          <p:cNvPr id="30" name="圆角矩形标注 29"/>
          <p:cNvSpPr/>
          <p:nvPr/>
        </p:nvSpPr>
        <p:spPr>
          <a:xfrm>
            <a:off x="4648200" y="838200"/>
            <a:ext cx="3962400" cy="1524000"/>
          </a:xfrm>
          <a:prstGeom prst="wedgeRoundRectCallout">
            <a:avLst>
              <a:gd name="adj1" fmla="val -67071"/>
              <a:gd name="adj2" fmla="val 61963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2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8253/8254</a:t>
            </a:r>
            <a:r>
              <a:rPr lang="zh-CN" altLang="en-US" sz="22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总体结构</a:t>
            </a:r>
            <a:endParaRPr lang="en-US" altLang="zh-CN" sz="22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200">
                <a:solidFill>
                  <a:schemeClr val="tx1"/>
                </a:solidFill>
                <a:latin typeface="华文中宋" panose="02010600040101010101" charset="-122"/>
              </a:rPr>
              <a:t>8253/8254</a:t>
            </a:r>
            <a:r>
              <a:rPr lang="zh-CN" altLang="en-US" sz="22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外部引脚</a:t>
            </a:r>
            <a:endParaRPr lang="en-US" altLang="zh-CN" sz="22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200">
                <a:solidFill>
                  <a:schemeClr val="tx1"/>
                </a:solidFill>
                <a:latin typeface="华文中宋" panose="02010600040101010101" charset="-122"/>
              </a:rPr>
              <a:t>8253/8254</a:t>
            </a:r>
            <a:r>
              <a:rPr lang="zh-CN" altLang="en-US" sz="22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地址分配</a:t>
            </a:r>
            <a:endParaRPr lang="en-US" altLang="zh-CN" sz="22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1711167-E975-47A4-AE19-A90E08EC37E3}" type="slidenum">
              <a:rPr lang="en-US" altLang="zh-CN"/>
            </a:fld>
            <a:endParaRPr lang="en-US" altLang="zh-CN"/>
          </a:p>
        </p:txBody>
      </p:sp>
      <p:sp>
        <p:nvSpPr>
          <p:cNvPr id="211970" name="Rectangle 3"/>
          <p:cNvSpPr txBox="1">
            <a:spLocks noChangeArrowheads="1"/>
          </p:cNvSpPr>
          <p:nvPr/>
        </p:nvSpPr>
        <p:spPr bwMode="auto">
          <a:xfrm>
            <a:off x="838200" y="1295400"/>
            <a:ext cx="77724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400"/>
              <a:t>从片编程：</a:t>
            </a:r>
            <a:endParaRPr lang="en-US" altLang="zh-CN" sz="240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914400" y="1981200"/>
            <a:ext cx="7772400" cy="3886200"/>
          </a:xfrm>
          <a:prstGeom prst="rect">
            <a:avLst/>
          </a:prstGeom>
          <a:solidFill>
            <a:schemeClr val="accent5">
              <a:lumMod val="90000"/>
            </a:schemeClr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r>
              <a:rPr lang="en-US" altLang="zh-CN" sz="2400" dirty="0"/>
              <a:t>MOV  AL</a:t>
            </a:r>
            <a:r>
              <a:rPr lang="zh-CN" altLang="en-US" sz="2400" dirty="0"/>
              <a:t>，</a:t>
            </a:r>
            <a:r>
              <a:rPr lang="en-US" altLang="zh-CN" sz="2400" dirty="0"/>
              <a:t>0001</a:t>
            </a:r>
            <a:r>
              <a:rPr lang="en-US" altLang="zh-CN" sz="2400" b="1" dirty="0">
                <a:solidFill>
                  <a:srgbClr val="FF0000"/>
                </a:solidFill>
              </a:rPr>
              <a:t>0</a:t>
            </a:r>
            <a:r>
              <a:rPr lang="en-US" altLang="zh-CN" sz="2400" dirty="0"/>
              <a:t>0</a:t>
            </a:r>
            <a:r>
              <a:rPr lang="en-US" altLang="zh-CN" sz="2400" b="1" dirty="0">
                <a:solidFill>
                  <a:srgbClr val="FF0000"/>
                </a:solidFill>
              </a:rPr>
              <a:t>01</a:t>
            </a:r>
            <a:r>
              <a:rPr lang="en-US" altLang="zh-CN" sz="2400" dirty="0"/>
              <a:t>B   </a:t>
            </a:r>
            <a:r>
              <a:rPr lang="en-US" altLang="zh-CN" sz="2000" dirty="0"/>
              <a:t>; ICW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: </a:t>
            </a:r>
            <a:r>
              <a:rPr lang="zh-CN" altLang="en-US" sz="2000" dirty="0"/>
              <a:t>边沿触发、级联、需</a:t>
            </a:r>
            <a:r>
              <a:rPr lang="en-US" altLang="zh-CN" sz="2000" dirty="0"/>
              <a:t>ICW</a:t>
            </a:r>
            <a:r>
              <a:rPr lang="en-US" altLang="zh-CN" sz="2000" baseline="-25000" dirty="0"/>
              <a:t>4</a:t>
            </a:r>
            <a:endParaRPr lang="zh-CN" altLang="en-US" sz="2400" dirty="0"/>
          </a:p>
          <a:p>
            <a:r>
              <a:rPr lang="en-US" altLang="zh-CN" sz="2400" dirty="0"/>
              <a:t>OUT  0A0H</a:t>
            </a:r>
            <a:r>
              <a:rPr lang="zh-CN" altLang="en-US" sz="2400" dirty="0"/>
              <a:t>，</a:t>
            </a:r>
            <a:r>
              <a:rPr lang="en-US" altLang="zh-CN" sz="2400" dirty="0"/>
              <a:t>AL</a:t>
            </a:r>
            <a:endParaRPr lang="zh-CN" altLang="en-US" sz="2400" dirty="0"/>
          </a:p>
          <a:p>
            <a:pPr>
              <a:spcBef>
                <a:spcPts val="1200"/>
              </a:spcBef>
            </a:pPr>
            <a:r>
              <a:rPr lang="en-US" altLang="zh-CN" sz="2400" dirty="0"/>
              <a:t>MOV  AL</a:t>
            </a:r>
            <a:r>
              <a:rPr lang="zh-CN" altLang="en-US" sz="2400" dirty="0"/>
              <a:t>，</a:t>
            </a:r>
            <a:r>
              <a:rPr lang="en-US" altLang="zh-CN" sz="2400" b="1" dirty="0">
                <a:solidFill>
                  <a:srgbClr val="FF0000"/>
                </a:solidFill>
              </a:rPr>
              <a:t>01110</a:t>
            </a:r>
            <a:r>
              <a:rPr lang="en-US" altLang="zh-CN" sz="2400" dirty="0"/>
              <a:t>000B    </a:t>
            </a:r>
            <a:r>
              <a:rPr lang="en-US" altLang="zh-CN" sz="2000" dirty="0"/>
              <a:t>; </a:t>
            </a:r>
            <a:r>
              <a:rPr lang="en-US" altLang="zh-CN" sz="2000" b="1" dirty="0">
                <a:solidFill>
                  <a:srgbClr val="0000FF"/>
                </a:solidFill>
              </a:rPr>
              <a:t>ICW</a:t>
            </a:r>
            <a:r>
              <a:rPr lang="en-US" altLang="zh-CN" sz="20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2000" dirty="0"/>
              <a:t>: 70H~77H </a:t>
            </a:r>
            <a:r>
              <a:rPr lang="zh-CN" altLang="en-US" sz="2000" dirty="0"/>
              <a:t>的高</a:t>
            </a:r>
            <a:r>
              <a:rPr lang="en-US" altLang="zh-CN" sz="2000" dirty="0"/>
              <a:t>5</a:t>
            </a:r>
            <a:r>
              <a:rPr lang="zh-CN" altLang="en-US" sz="2000" dirty="0"/>
              <a:t>位</a:t>
            </a:r>
            <a:endParaRPr lang="zh-CN" altLang="en-US" sz="2400" dirty="0"/>
          </a:p>
          <a:p>
            <a:r>
              <a:rPr lang="en-US" altLang="zh-CN" sz="2400" dirty="0"/>
              <a:t>OUT  0A1H</a:t>
            </a:r>
            <a:r>
              <a:rPr lang="zh-CN" altLang="en-US" sz="2400" dirty="0"/>
              <a:t>，</a:t>
            </a:r>
            <a:r>
              <a:rPr lang="en-US" altLang="zh-CN" sz="2400" dirty="0"/>
              <a:t>AL</a:t>
            </a:r>
            <a:endParaRPr lang="zh-CN" altLang="en-US" sz="2400" dirty="0"/>
          </a:p>
          <a:p>
            <a:pPr>
              <a:spcBef>
                <a:spcPts val="1200"/>
              </a:spcBef>
            </a:pPr>
            <a:r>
              <a:rPr lang="en-US" altLang="zh-CN" sz="2400" dirty="0"/>
              <a:t>MOV  AL</a:t>
            </a:r>
            <a:r>
              <a:rPr lang="zh-CN" altLang="en-US" sz="2400" dirty="0"/>
              <a:t>，</a:t>
            </a:r>
            <a:r>
              <a:rPr lang="en-US" altLang="zh-CN" sz="2400" dirty="0"/>
              <a:t>00000</a:t>
            </a:r>
            <a:r>
              <a:rPr lang="en-US" altLang="zh-CN" sz="2400" b="1" u="sng" dirty="0">
                <a:solidFill>
                  <a:srgbClr val="0000FF"/>
                </a:solidFill>
              </a:rPr>
              <a:t>010</a:t>
            </a:r>
            <a:r>
              <a:rPr lang="en-US" altLang="zh-CN" sz="2400" dirty="0"/>
              <a:t>B    </a:t>
            </a:r>
            <a:r>
              <a:rPr lang="en-US" altLang="zh-CN" sz="2000" dirty="0"/>
              <a:t>; </a:t>
            </a:r>
            <a:r>
              <a:rPr lang="en-US" altLang="zh-CN" sz="2000" b="1" dirty="0">
                <a:solidFill>
                  <a:srgbClr val="0000FF"/>
                </a:solidFill>
              </a:rPr>
              <a:t>ICW</a:t>
            </a:r>
            <a:r>
              <a:rPr lang="en-US" altLang="zh-CN" sz="2000" b="1" baseline="-25000" dirty="0">
                <a:solidFill>
                  <a:srgbClr val="0000FF"/>
                </a:solidFill>
              </a:rPr>
              <a:t>3</a:t>
            </a:r>
            <a:r>
              <a:rPr lang="en-US" altLang="zh-CN" sz="2000" dirty="0"/>
              <a:t>: </a:t>
            </a:r>
            <a:r>
              <a:rPr lang="zh-CN" altLang="en-US" sz="2000" dirty="0"/>
              <a:t>从片接主片的</a:t>
            </a:r>
            <a:r>
              <a:rPr lang="en-US" altLang="zh-CN" sz="2000" dirty="0"/>
              <a:t>IRQ</a:t>
            </a:r>
            <a:r>
              <a:rPr lang="en-US" altLang="zh-CN" sz="2000" baseline="-25000" dirty="0"/>
              <a:t>2</a:t>
            </a:r>
            <a:endParaRPr lang="zh-CN" altLang="en-US" sz="2400" dirty="0"/>
          </a:p>
          <a:p>
            <a:r>
              <a:rPr lang="en-US" altLang="zh-CN" sz="2400" dirty="0"/>
              <a:t>OUT  0A1H</a:t>
            </a:r>
            <a:r>
              <a:rPr lang="zh-CN" altLang="en-US" sz="2400" dirty="0"/>
              <a:t>，</a:t>
            </a:r>
            <a:r>
              <a:rPr lang="en-US" altLang="zh-CN" sz="2400" dirty="0"/>
              <a:t>AL</a:t>
            </a:r>
            <a:endParaRPr lang="zh-CN" altLang="en-US" sz="2400" dirty="0"/>
          </a:p>
          <a:p>
            <a:pPr>
              <a:spcBef>
                <a:spcPts val="1200"/>
              </a:spcBef>
            </a:pPr>
            <a:r>
              <a:rPr lang="en-US" altLang="zh-CN" sz="2400" dirty="0"/>
              <a:t>MOV  AL</a:t>
            </a:r>
            <a:r>
              <a:rPr lang="zh-CN" altLang="en-US" sz="2400" dirty="0"/>
              <a:t>，</a:t>
            </a:r>
            <a:r>
              <a:rPr lang="en-US" altLang="zh-CN" sz="2400" dirty="0"/>
              <a:t>000</a:t>
            </a:r>
            <a:r>
              <a:rPr lang="en-US" altLang="zh-CN" sz="2400" b="1" u="sng" dirty="0">
                <a:solidFill>
                  <a:srgbClr val="C00000"/>
                </a:solidFill>
              </a:rPr>
              <a:t>0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en-US" altLang="zh-CN" sz="2400" b="1" u="sng" dirty="0">
                <a:solidFill>
                  <a:srgbClr val="0000FF"/>
                </a:solidFill>
              </a:rPr>
              <a:t>0</a:t>
            </a:r>
            <a:r>
              <a:rPr lang="en-US" altLang="zh-CN" sz="2400" b="1" dirty="0">
                <a:solidFill>
                  <a:srgbClr val="FF0000"/>
                </a:solidFill>
              </a:rPr>
              <a:t>01</a:t>
            </a:r>
            <a:r>
              <a:rPr lang="en-US" altLang="zh-CN" sz="2400" dirty="0"/>
              <a:t>B    </a:t>
            </a:r>
            <a:r>
              <a:rPr lang="en-US" altLang="zh-CN" sz="2000" dirty="0"/>
              <a:t>; ICW</a:t>
            </a:r>
            <a:r>
              <a:rPr lang="en-US" altLang="zh-CN" sz="2000" baseline="-25000" dirty="0"/>
              <a:t>4</a:t>
            </a:r>
            <a:r>
              <a:rPr lang="zh-CN" altLang="en-US" sz="2000" dirty="0"/>
              <a:t>：</a:t>
            </a:r>
            <a:r>
              <a:rPr lang="zh-CN" altLang="en-US" sz="2000" b="1" u="sng" dirty="0">
                <a:solidFill>
                  <a:srgbClr val="FF0000"/>
                </a:solidFill>
              </a:rPr>
              <a:t>普通全嵌套</a:t>
            </a:r>
            <a:r>
              <a:rPr lang="zh-CN" altLang="en-US" sz="2000" dirty="0"/>
              <a:t>、缓冲方式、</a:t>
            </a:r>
            <a:endParaRPr lang="zh-CN" altLang="en-US" sz="2400" dirty="0"/>
          </a:p>
          <a:p>
            <a:r>
              <a:rPr lang="en-US" altLang="zh-CN" sz="2400" dirty="0"/>
              <a:t>OUT  0A1H</a:t>
            </a:r>
            <a:r>
              <a:rPr lang="zh-CN" altLang="en-US" sz="2400" dirty="0"/>
              <a:t>，</a:t>
            </a:r>
            <a:r>
              <a:rPr lang="en-US" altLang="zh-CN" sz="2400" dirty="0"/>
              <a:t>AL	</a:t>
            </a:r>
            <a:r>
              <a:rPr lang="en-US" altLang="zh-CN" sz="2000" dirty="0"/>
              <a:t>         ; </a:t>
            </a:r>
            <a:r>
              <a:rPr lang="zh-CN" altLang="en-US" sz="2000" b="1" u="sng" dirty="0">
                <a:solidFill>
                  <a:srgbClr val="FF0000"/>
                </a:solidFill>
              </a:rPr>
              <a:t>从片</a:t>
            </a:r>
            <a:r>
              <a:rPr lang="zh-CN" altLang="en-US" sz="2000" dirty="0"/>
              <a:t>、</a:t>
            </a:r>
            <a:r>
              <a:rPr lang="en-US" altLang="zh-CN" sz="2000" dirty="0"/>
              <a:t>EOI</a:t>
            </a:r>
            <a:r>
              <a:rPr lang="zh-CN" altLang="en-US" sz="2000" dirty="0"/>
              <a:t>方式</a:t>
            </a:r>
            <a:endParaRPr lang="zh-CN" altLang="en-US" sz="2200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924800" cy="2514600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spcAft>
                <a:spcPts val="600"/>
              </a:spcAft>
              <a:buClrTx/>
              <a:buSzPct val="95000"/>
            </a:pPr>
            <a:r>
              <a:rPr kumimoji="0" lang="zh-CN" altLang="en-US" sz="2400" dirty="0"/>
              <a:t>对</a:t>
            </a:r>
            <a:r>
              <a:rPr kumimoji="0" lang="en-US" altLang="zh-CN" sz="2400" dirty="0"/>
              <a:t>8259A</a:t>
            </a:r>
            <a:r>
              <a:rPr kumimoji="0" lang="zh-CN" altLang="en-US" sz="2400" dirty="0"/>
              <a:t>进行初始化后</a:t>
            </a:r>
            <a:r>
              <a:rPr kumimoji="0" lang="en-US" altLang="zh-CN" sz="2400" dirty="0"/>
              <a:t>(</a:t>
            </a:r>
            <a:r>
              <a:rPr kumimoji="0" lang="zh-CN" altLang="en-US" sz="2400" dirty="0"/>
              <a:t>写入初始化命令字</a:t>
            </a:r>
            <a:r>
              <a:rPr kumimoji="0" lang="en-US" altLang="zh-CN" sz="2400" dirty="0"/>
              <a:t>)</a:t>
            </a:r>
            <a:r>
              <a:rPr kumimoji="0" lang="zh-CN" altLang="en-US" sz="2400" dirty="0"/>
              <a:t>，</a:t>
            </a:r>
            <a:r>
              <a:rPr kumimoji="0" lang="en-US" altLang="zh-CN" sz="2400" dirty="0"/>
              <a:t>8259A</a:t>
            </a:r>
            <a:r>
              <a:rPr kumimoji="0" lang="zh-CN" altLang="en-US" sz="2400" dirty="0"/>
              <a:t>进入工作状态，可接收 </a:t>
            </a:r>
            <a:r>
              <a:rPr kumimoji="0" lang="en-US" altLang="zh-CN" sz="2400" dirty="0" err="1"/>
              <a:t>IR</a:t>
            </a:r>
            <a:r>
              <a:rPr kumimoji="0" lang="en-US" altLang="zh-CN" sz="2400" baseline="-25000" dirty="0" err="1"/>
              <a:t>i</a:t>
            </a:r>
            <a:r>
              <a:rPr kumimoji="0" lang="en-US" altLang="zh-CN" sz="2400" baseline="-25000" dirty="0"/>
              <a:t> </a:t>
            </a:r>
            <a:r>
              <a:rPr kumimoji="0" lang="zh-CN" altLang="en-US" sz="2400" dirty="0"/>
              <a:t>的中断请求，并按系统设定的方式来响应和管理中断。</a:t>
            </a:r>
            <a:endParaRPr kumimoji="0" lang="en-US" altLang="zh-CN" sz="2400" dirty="0"/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ClrTx/>
              <a:buSzPct val="95000"/>
            </a:pPr>
            <a:r>
              <a:rPr kumimoji="0" lang="zh-CN" altLang="en-US" sz="2400" dirty="0"/>
              <a:t>在</a:t>
            </a:r>
            <a:r>
              <a:rPr kumimoji="0" lang="en-US" altLang="zh-CN" sz="2400" dirty="0"/>
              <a:t>8259A</a:t>
            </a:r>
            <a:r>
              <a:rPr kumimoji="0" lang="zh-CN" altLang="en-US" sz="2400" dirty="0"/>
              <a:t>工作期间，可通过写入操作命令字</a:t>
            </a:r>
            <a:r>
              <a:rPr kumimoji="0" lang="en-US" altLang="zh-CN" sz="2400" dirty="0"/>
              <a:t>OCW</a:t>
            </a:r>
            <a:r>
              <a:rPr kumimoji="0" lang="zh-CN" altLang="en-US" sz="2400" dirty="0"/>
              <a:t>，对其中断管理方式进行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动态设置</a:t>
            </a:r>
            <a:r>
              <a:rPr kumimoji="0" lang="zh-CN" altLang="en-US" sz="2400" dirty="0"/>
              <a:t>和修改。</a:t>
            </a:r>
            <a:endParaRPr kumimoji="0" lang="en-US" altLang="zh-CN" sz="2400" dirty="0"/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ClrTx/>
              <a:buSzPct val="95000"/>
            </a:pPr>
            <a:r>
              <a:rPr kumimoji="0" lang="zh-CN" altLang="en-US" sz="2400" dirty="0"/>
              <a:t>操作命令字有</a:t>
            </a:r>
            <a:r>
              <a:rPr kumimoji="0" lang="en-US" altLang="zh-CN" sz="2400" dirty="0"/>
              <a:t>3</a:t>
            </a:r>
            <a:r>
              <a:rPr kumimoji="0" lang="zh-CN" altLang="en-US" sz="2400" dirty="0"/>
              <a:t>个：</a:t>
            </a:r>
            <a:r>
              <a:rPr kumimoji="0" lang="en-US" altLang="zh-CN" sz="2400" dirty="0"/>
              <a:t>OCW</a:t>
            </a:r>
            <a:r>
              <a:rPr kumimoji="0" lang="en-US" altLang="zh-CN" sz="2400" baseline="-25000" dirty="0"/>
              <a:t>1 </a:t>
            </a:r>
            <a:r>
              <a:rPr kumimoji="0" lang="en-US" altLang="zh-CN" sz="2400" dirty="0"/>
              <a:t>~ OCW</a:t>
            </a:r>
            <a:r>
              <a:rPr kumimoji="0" lang="en-US" altLang="zh-CN" sz="2400" baseline="-25000" dirty="0"/>
              <a:t>3</a:t>
            </a:r>
            <a:r>
              <a:rPr kumimoji="0" lang="zh-CN" altLang="en-US" sz="2400" dirty="0"/>
              <a:t>。</a:t>
            </a:r>
            <a:endParaRPr kumimoji="0" lang="zh-CN" altLang="en-US" sz="2400" dirty="0"/>
          </a:p>
        </p:txBody>
      </p:sp>
      <p:sp>
        <p:nvSpPr>
          <p:cNvPr id="21401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EE05E8-E0DA-404F-A743-CD2CBA195DA8}" type="slidenum">
              <a:rPr lang="en-US" altLang="zh-CN"/>
            </a:fld>
            <a:endParaRPr lang="en-US" altLang="zh-CN"/>
          </a:p>
        </p:txBody>
      </p:sp>
      <p:sp>
        <p:nvSpPr>
          <p:cNvPr id="2140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 sz="3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（三）</a:t>
            </a:r>
            <a:r>
              <a:rPr lang="zh-CN" altLang="en-US" sz="3200">
                <a:solidFill>
                  <a:schemeClr val="tx1"/>
                </a:solidFill>
                <a:ea typeface="黑体" panose="02010609060101010101" pitchFamily="49" charset="-122"/>
              </a:rPr>
              <a:t>操作命令字 </a:t>
            </a:r>
            <a:r>
              <a:rPr lang="en-US" altLang="zh-CN" sz="3200">
                <a:solidFill>
                  <a:schemeClr val="tx1"/>
                </a:solidFill>
                <a:ea typeface="黑体" panose="02010609060101010101" pitchFamily="49" charset="-122"/>
              </a:rPr>
              <a:t>OCW</a:t>
            </a:r>
            <a:endParaRPr lang="zh-CN" altLang="en-US" sz="32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pic>
        <p:nvPicPr>
          <p:cNvPr id="214020" name="图片 6" descr="紫色苹果.jp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695575" y="4724400"/>
            <a:ext cx="123983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4021" name="图片 8" descr="紫色苹果.jp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038600" y="4724400"/>
            <a:ext cx="123983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4022" name="图片 9" descr="紫色苹果.jp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410200" y="4724400"/>
            <a:ext cx="123983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d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924800" cy="1524000"/>
          </a:xfrm>
        </p:spPr>
        <p:txBody>
          <a:bodyPr/>
          <a:lstStyle/>
          <a:p>
            <a:pPr marL="457200" indent="-457200">
              <a:spcBef>
                <a:spcPct val="0"/>
              </a:spcBef>
              <a:spcAft>
                <a:spcPts val="1800"/>
              </a:spcAft>
              <a:buSzPct val="95000"/>
              <a:buFont typeface="Wingdings" panose="05000000000000000000" pitchFamily="2" charset="2"/>
              <a:buNone/>
            </a:pPr>
            <a:r>
              <a:rPr kumimoji="0" lang="en-US" altLang="zh-CN" sz="2600" b="1"/>
              <a:t>1.  OCW</a:t>
            </a:r>
            <a:r>
              <a:rPr kumimoji="0" lang="en-US" altLang="zh-CN" sz="2600" b="1" baseline="-25000"/>
              <a:t>1</a:t>
            </a:r>
            <a:r>
              <a:rPr kumimoji="0" lang="zh-CN" altLang="en-US" sz="2600" b="1"/>
              <a:t>：设置中断屏蔽字</a:t>
            </a:r>
            <a:endParaRPr kumimoji="0" lang="en-US" altLang="zh-CN" sz="2600" b="1"/>
          </a:p>
          <a:p>
            <a:pPr marL="800100" lvl="1" indent="-457200">
              <a:spcAft>
                <a:spcPts val="1200"/>
              </a:spcAft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200"/>
              <a:t>直接对 </a:t>
            </a:r>
            <a:r>
              <a:rPr kumimoji="0" lang="en-US" altLang="zh-CN" sz="2200" b="1">
                <a:solidFill>
                  <a:srgbClr val="0000FF"/>
                </a:solidFill>
              </a:rPr>
              <a:t>IMR</a:t>
            </a:r>
            <a:r>
              <a:rPr kumimoji="0" lang="en-US" altLang="zh-CN" sz="2200"/>
              <a:t> </a:t>
            </a:r>
            <a:r>
              <a:rPr kumimoji="0" lang="zh-CN" altLang="en-US" sz="2200"/>
              <a:t>相应的位进行设置。</a:t>
            </a:r>
            <a:endParaRPr kumimoji="0" lang="en-US" altLang="zh-CN" sz="2200"/>
          </a:p>
        </p:txBody>
      </p:sp>
      <p:sp>
        <p:nvSpPr>
          <p:cNvPr id="21606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5EF22F8-58F5-4008-A37A-B793544ADB04}" type="slidenum">
              <a:rPr lang="en-US" altLang="zh-CN"/>
            </a:fld>
            <a:endParaRPr lang="en-US" altLang="zh-CN"/>
          </a:p>
        </p:txBody>
      </p:sp>
      <p:grpSp>
        <p:nvGrpSpPr>
          <p:cNvPr id="2" name="组合 28"/>
          <p:cNvGrpSpPr/>
          <p:nvPr/>
        </p:nvGrpSpPr>
        <p:grpSpPr bwMode="auto">
          <a:xfrm>
            <a:off x="1143000" y="2895600"/>
            <a:ext cx="7315200" cy="982730"/>
            <a:chOff x="914400" y="1807399"/>
            <a:chExt cx="7315200" cy="984253"/>
          </a:xfrm>
        </p:grpSpPr>
        <p:graphicFrame>
          <p:nvGraphicFramePr>
            <p:cNvPr id="30" name="Group 49"/>
            <p:cNvGraphicFramePr/>
            <p:nvPr/>
          </p:nvGraphicFramePr>
          <p:xfrm>
            <a:off x="1828800" y="2257425"/>
            <a:ext cx="6400800" cy="534227"/>
          </p:xfrm>
          <a:graphic>
            <a:graphicData uri="http://schemas.openxmlformats.org/drawingml/2006/table">
              <a:tbl>
                <a:tblPr/>
                <a:tblGrid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</a:tblGrid>
                <a:tr h="5334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M</a:t>
                        </a:r>
                        <a:r>
                          <a:rPr kumimoji="1" lang="en-US" altLang="zh-CN" sz="2000" b="0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7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M</a:t>
                        </a:r>
                        <a:r>
                          <a:rPr kumimoji="1" lang="en-US" altLang="zh-CN" sz="2000" b="0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6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M</a:t>
                        </a:r>
                        <a:r>
                          <a:rPr kumimoji="1" lang="en-US" altLang="zh-CN" sz="2000" b="0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5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10000"/>
                          </a:lnSpc>
                          <a:spcBef>
                            <a:spcPct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 typeface="Wingdings" panose="05000000000000000000" pitchFamily="2" charset="2"/>
                          <a:buNone/>
                          <a:defRPr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M</a:t>
                        </a:r>
                        <a:r>
                          <a:rPr kumimoji="1" lang="en-US" altLang="zh-CN" sz="2000" b="0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4</a:t>
                        </a:r>
                        <a:endParaRPr kumimoji="1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M</a:t>
                        </a:r>
                        <a:r>
                          <a:rPr kumimoji="1" lang="en-US" altLang="zh-CN" sz="2000" b="0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</a:t>
                        </a:r>
                        <a:endParaRPr kumimoji="1" lang="en-US" altLang="zh-CN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M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2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18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M</a:t>
                        </a:r>
                        <a:r>
                          <a:rPr kumimoji="1" lang="en-US" altLang="zh-CN" sz="1800" baseline="-25000" dirty="0"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18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="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M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31" name="Group 49"/>
            <p:cNvGraphicFramePr/>
            <p:nvPr/>
          </p:nvGraphicFramePr>
          <p:xfrm>
            <a:off x="1828800" y="1807399"/>
            <a:ext cx="6400800" cy="403024"/>
          </p:xfrm>
          <a:graphic>
            <a:graphicData uri="http://schemas.openxmlformats.org/drawingml/2006/table">
              <a:tbl>
                <a:tblPr/>
                <a:tblGrid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</a:tblGrid>
                <a:tr h="381000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7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6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5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10000"/>
                          </a:lnSpc>
                          <a:spcBef>
                            <a:spcPct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 typeface="Wingdings" panose="05000000000000000000" pitchFamily="2" charset="2"/>
                          <a:buNone/>
                          <a:defRPr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4</a:t>
                        </a:r>
                        <a:endPara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3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2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  <p:graphicFrame>
          <p:nvGraphicFramePr>
            <p:cNvPr id="32" name="Group 49"/>
            <p:cNvGraphicFramePr/>
            <p:nvPr/>
          </p:nvGraphicFramePr>
          <p:xfrm>
            <a:off x="914400" y="2253340"/>
            <a:ext cx="647700" cy="534227"/>
          </p:xfrm>
          <a:graphic>
            <a:graphicData uri="http://schemas.openxmlformats.org/drawingml/2006/table">
              <a:tbl>
                <a:tblPr/>
                <a:tblGrid>
                  <a:gridCol w="647700"/>
                </a:tblGrid>
                <a:tr h="5334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33" name="Group 49"/>
            <p:cNvGraphicFramePr/>
            <p:nvPr/>
          </p:nvGraphicFramePr>
          <p:xfrm>
            <a:off x="914400" y="1814285"/>
            <a:ext cx="647700" cy="403024"/>
          </p:xfrm>
          <a:graphic>
            <a:graphicData uri="http://schemas.openxmlformats.org/drawingml/2006/table">
              <a:tbl>
                <a:tblPr/>
                <a:tblGrid>
                  <a:gridCol w="647700"/>
                </a:tblGrid>
                <a:tr h="3810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3" name="组合 37"/>
          <p:cNvGrpSpPr/>
          <p:nvPr/>
        </p:nvGrpSpPr>
        <p:grpSpPr bwMode="auto">
          <a:xfrm>
            <a:off x="2057400" y="3995738"/>
            <a:ext cx="6372225" cy="1601787"/>
            <a:chOff x="1242742" y="3321946"/>
            <a:chExt cx="6374813" cy="1601226"/>
          </a:xfrm>
        </p:grpSpPr>
        <p:sp>
          <p:nvSpPr>
            <p:cNvPr id="216073" name="Rectangle 27"/>
            <p:cNvSpPr>
              <a:spLocks noChangeArrowheads="1"/>
            </p:cNvSpPr>
            <p:nvPr/>
          </p:nvSpPr>
          <p:spPr bwMode="auto">
            <a:xfrm>
              <a:off x="3358153" y="4059076"/>
              <a:ext cx="2134467" cy="864096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</a:ln>
          </p:spPr>
          <p:txBody>
            <a:bodyPr lIns="180000"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sz="2000" b="1"/>
                <a:t>1</a:t>
              </a:r>
              <a:r>
                <a:rPr lang="zh-CN" altLang="en-US" sz="2000" b="1"/>
                <a:t>：屏蔽中断</a:t>
              </a:r>
              <a:endParaRPr lang="en-US" altLang="zh-CN" sz="2000" b="1"/>
            </a:p>
            <a:p>
              <a:pPr algn="ctr">
                <a:spcAft>
                  <a:spcPts val="600"/>
                </a:spcAft>
              </a:pPr>
              <a:r>
                <a:rPr lang="en-US" altLang="zh-CN" sz="2000" b="1"/>
                <a:t>0</a:t>
              </a:r>
              <a:r>
                <a:rPr lang="zh-CN" altLang="en-US" sz="2000" b="1"/>
                <a:t>：允许中断</a:t>
              </a:r>
              <a:endParaRPr lang="en-US" altLang="zh-CN" sz="2000" b="1"/>
            </a:p>
          </p:txBody>
        </p:sp>
        <p:sp>
          <p:nvSpPr>
            <p:cNvPr id="216074" name="AutoShape 33"/>
            <p:cNvSpPr/>
            <p:nvPr/>
          </p:nvSpPr>
          <p:spPr bwMode="auto">
            <a:xfrm rot="-5400000">
              <a:off x="4293484" y="271204"/>
              <a:ext cx="273329" cy="6374813"/>
            </a:xfrm>
            <a:prstGeom prst="leftBrace">
              <a:avLst>
                <a:gd name="adj1" fmla="val 33365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37" name="直接箭头连接符 36"/>
            <p:cNvCxnSpPr/>
            <p:nvPr/>
          </p:nvCxnSpPr>
          <p:spPr bwMode="auto">
            <a:xfrm rot="5400000">
              <a:off x="4211943" y="3838495"/>
              <a:ext cx="431649" cy="1588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8"/>
          <p:cNvGrpSpPr/>
          <p:nvPr/>
        </p:nvGrpSpPr>
        <p:grpSpPr bwMode="auto">
          <a:xfrm>
            <a:off x="762000" y="3994150"/>
            <a:ext cx="1376363" cy="1568450"/>
            <a:chOff x="2681584" y="3377741"/>
            <a:chExt cx="1376953" cy="1569421"/>
          </a:xfrm>
        </p:grpSpPr>
        <p:sp>
          <p:nvSpPr>
            <p:cNvPr id="216070" name="Rectangle 30"/>
            <p:cNvSpPr>
              <a:spLocks noChangeArrowheads="1"/>
            </p:cNvSpPr>
            <p:nvPr/>
          </p:nvSpPr>
          <p:spPr bwMode="auto">
            <a:xfrm>
              <a:off x="2681584" y="4082894"/>
              <a:ext cx="1376953" cy="864268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b="1" dirty="0"/>
                <a:t>OCW</a:t>
              </a:r>
              <a:r>
                <a:rPr lang="en-US" altLang="zh-CN" b="1" baseline="-25000" dirty="0"/>
                <a:t>1 </a:t>
              </a:r>
              <a:r>
                <a:rPr lang="zh-CN" altLang="en-US" b="1" dirty="0"/>
                <a:t>要写入奇端口</a:t>
              </a:r>
              <a:endParaRPr lang="en-US" altLang="zh-CN" b="1" dirty="0"/>
            </a:p>
          </p:txBody>
        </p:sp>
        <p:sp>
          <p:nvSpPr>
            <p:cNvPr id="216071" name="AutoShape 34"/>
            <p:cNvSpPr/>
            <p:nvPr/>
          </p:nvSpPr>
          <p:spPr bwMode="auto">
            <a:xfrm rot="-5400000">
              <a:off x="3245742" y="3190515"/>
              <a:ext cx="237674" cy="612126"/>
            </a:xfrm>
            <a:prstGeom prst="leftBrace">
              <a:avLst>
                <a:gd name="adj1" fmla="val 3342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41" name="直接箭头连接符 40"/>
            <p:cNvCxnSpPr/>
            <p:nvPr/>
          </p:nvCxnSpPr>
          <p:spPr bwMode="auto">
            <a:xfrm rot="5400000">
              <a:off x="3152439" y="3872553"/>
              <a:ext cx="432067" cy="1589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26B1848-2F25-464E-9488-CE5647CC6D5F}" type="slidenum">
              <a:rPr lang="en-US" altLang="zh-CN"/>
            </a:fld>
            <a:endParaRPr lang="en-US" altLang="zh-CN"/>
          </a:p>
        </p:txBody>
      </p:sp>
      <p:sp>
        <p:nvSpPr>
          <p:cNvPr id="218114" name="Rectangle 3"/>
          <p:cNvSpPr txBox="1">
            <a:spLocks noChangeArrowheads="1"/>
          </p:cNvSpPr>
          <p:nvPr/>
        </p:nvSpPr>
        <p:spPr bwMode="auto">
          <a:xfrm>
            <a:off x="685800" y="1524000"/>
            <a:ext cx="7924800" cy="1295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5-10】</a:t>
            </a:r>
            <a:r>
              <a:rPr lang="zh-CN" altLang="en-US" sz="2400" dirty="0"/>
              <a:t>已知</a:t>
            </a:r>
            <a:r>
              <a:rPr lang="en-US" altLang="zh-CN" sz="2400" dirty="0"/>
              <a:t>8259A</a:t>
            </a:r>
            <a:r>
              <a:rPr lang="zh-CN" altLang="en-US" sz="2400" dirty="0"/>
              <a:t>的端口地址为</a:t>
            </a:r>
            <a:r>
              <a:rPr lang="en-US" altLang="zh-CN" sz="2400" dirty="0"/>
              <a:t>20H</a:t>
            </a:r>
            <a:r>
              <a:rPr lang="zh-CN" altLang="en-US" sz="2400" dirty="0"/>
              <a:t>、</a:t>
            </a:r>
            <a:r>
              <a:rPr lang="en-US" altLang="zh-CN" sz="2400" dirty="0"/>
              <a:t>21H</a:t>
            </a:r>
            <a:r>
              <a:rPr lang="zh-CN" altLang="en-US" sz="2400" dirty="0"/>
              <a:t>。若要屏蔽</a:t>
            </a:r>
            <a:r>
              <a:rPr lang="en-US" altLang="zh-CN" sz="2400" dirty="0"/>
              <a:t>IR</a:t>
            </a:r>
            <a:r>
              <a:rPr lang="en-US" altLang="zh-CN" sz="2400" baseline="-25000" dirty="0"/>
              <a:t>5</a:t>
            </a:r>
            <a:r>
              <a:rPr lang="zh-CN" altLang="en-US" sz="2400" dirty="0"/>
              <a:t>、</a:t>
            </a:r>
            <a:r>
              <a:rPr lang="en-US" altLang="zh-CN" sz="2400" dirty="0"/>
              <a:t>IR</a:t>
            </a:r>
            <a:r>
              <a:rPr lang="en-US" altLang="zh-CN" sz="2400" baseline="-25000" dirty="0"/>
              <a:t>4</a:t>
            </a:r>
            <a:r>
              <a:rPr lang="zh-CN" altLang="en-US" sz="2400" dirty="0"/>
              <a:t>和</a:t>
            </a:r>
            <a:r>
              <a:rPr lang="en-US" altLang="zh-CN" sz="2400" dirty="0"/>
              <a:t>IR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引脚上的中断请求，而</a:t>
            </a:r>
            <a:r>
              <a:rPr lang="zh-CN" altLang="en-US" sz="2400" b="1" u="sng" dirty="0">
                <a:solidFill>
                  <a:srgbClr val="0000FF"/>
                </a:solidFill>
              </a:rPr>
              <a:t>不改变</a:t>
            </a:r>
            <a:r>
              <a:rPr lang="zh-CN" altLang="en-US" sz="2400" dirty="0"/>
              <a:t>其余中断源原来的屏蔽情况。试给出对应的程序段。</a:t>
            </a:r>
            <a:endParaRPr lang="en-US" altLang="zh-CN" sz="2400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219200" y="3276600"/>
            <a:ext cx="6781800" cy="1828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pPr>
              <a:spcAft>
                <a:spcPts val="600"/>
              </a:spcAft>
            </a:pPr>
            <a:r>
              <a:rPr lang="en-US" altLang="zh-CN" sz="2200" dirty="0"/>
              <a:t>IN       AL</a:t>
            </a:r>
            <a:r>
              <a:rPr lang="zh-CN" altLang="en-US" sz="2200" dirty="0"/>
              <a:t>，</a:t>
            </a:r>
            <a:r>
              <a:rPr lang="en-US" altLang="zh-CN" sz="2200" dirty="0"/>
              <a:t>21H    	       ; </a:t>
            </a:r>
            <a:r>
              <a:rPr lang="zh-CN" altLang="en-US" sz="2200" dirty="0"/>
              <a:t>读取 </a:t>
            </a:r>
            <a:r>
              <a:rPr lang="en-US" altLang="zh-CN" sz="2200" dirty="0"/>
              <a:t>IMR </a:t>
            </a:r>
            <a:r>
              <a:rPr lang="zh-CN" altLang="en-US" sz="2200" dirty="0"/>
              <a:t>的当前值</a:t>
            </a:r>
            <a:endParaRPr lang="en-US" altLang="zh-CN" sz="2200" dirty="0"/>
          </a:p>
          <a:p>
            <a:pPr>
              <a:spcAft>
                <a:spcPts val="600"/>
              </a:spcAft>
            </a:pPr>
            <a:r>
              <a:rPr lang="en-US" altLang="zh-CN" sz="2200" b="1" dirty="0">
                <a:solidFill>
                  <a:srgbClr val="0000FF"/>
                </a:solidFill>
              </a:rPr>
              <a:t>OR</a:t>
            </a:r>
            <a:r>
              <a:rPr lang="en-US" altLang="zh-CN" sz="2200" dirty="0"/>
              <a:t>     AL</a:t>
            </a:r>
            <a:r>
              <a:rPr lang="zh-CN" altLang="en-US" sz="2200" dirty="0"/>
              <a:t>，</a:t>
            </a:r>
            <a:r>
              <a:rPr lang="en-US" altLang="zh-CN" sz="2200" dirty="0"/>
              <a:t>00</a:t>
            </a:r>
            <a:r>
              <a:rPr lang="en-US" altLang="zh-CN" sz="2200" b="1" dirty="0">
                <a:solidFill>
                  <a:srgbClr val="FF0000"/>
                </a:solidFill>
              </a:rPr>
              <a:t>11</a:t>
            </a:r>
            <a:r>
              <a:rPr lang="en-US" altLang="zh-CN" sz="2200" dirty="0"/>
              <a:t> 00</a:t>
            </a:r>
            <a:r>
              <a:rPr lang="en-US" altLang="zh-CN" sz="2200" b="1" dirty="0">
                <a:solidFill>
                  <a:srgbClr val="FF0000"/>
                </a:solidFill>
              </a:rPr>
              <a:t>1</a:t>
            </a:r>
            <a:r>
              <a:rPr lang="en-US" altLang="zh-CN" sz="2200" dirty="0"/>
              <a:t>0B     ; IRQ</a:t>
            </a:r>
            <a:r>
              <a:rPr lang="en-US" altLang="zh-CN" sz="2200" baseline="-25000" dirty="0"/>
              <a:t>5</a:t>
            </a:r>
            <a:r>
              <a:rPr lang="zh-CN" altLang="en-US" sz="2200" dirty="0"/>
              <a:t>、</a:t>
            </a:r>
            <a:r>
              <a:rPr lang="en-US" altLang="zh-CN" sz="2200" dirty="0"/>
              <a:t>IRQ</a:t>
            </a:r>
            <a:r>
              <a:rPr lang="en-US" altLang="zh-CN" sz="2200" baseline="-25000" dirty="0"/>
              <a:t>4</a:t>
            </a:r>
            <a:r>
              <a:rPr lang="zh-CN" altLang="en-US" sz="2200" dirty="0"/>
              <a:t>、</a:t>
            </a:r>
            <a:r>
              <a:rPr lang="en-US" altLang="zh-CN" sz="2200" dirty="0"/>
              <a:t>IRQ</a:t>
            </a:r>
            <a:r>
              <a:rPr lang="en-US" altLang="zh-CN" sz="2200" baseline="-25000" dirty="0"/>
              <a:t>1</a:t>
            </a:r>
            <a:endParaRPr lang="zh-CN" altLang="en-US" sz="2200" baseline="-25000" dirty="0"/>
          </a:p>
          <a:p>
            <a:pPr>
              <a:spcAft>
                <a:spcPts val="600"/>
              </a:spcAft>
            </a:pPr>
            <a:r>
              <a:rPr lang="en-US" altLang="zh-CN" sz="2200" dirty="0"/>
              <a:t>OUT  21H</a:t>
            </a:r>
            <a:r>
              <a:rPr lang="zh-CN" altLang="en-US" sz="2200" dirty="0"/>
              <a:t>，</a:t>
            </a:r>
            <a:r>
              <a:rPr lang="en-US" altLang="zh-CN" sz="2200" dirty="0"/>
              <a:t>AL	       ; </a:t>
            </a:r>
            <a:r>
              <a:rPr lang="zh-CN" altLang="en-US" sz="2200" dirty="0"/>
              <a:t>写入 </a:t>
            </a:r>
            <a:r>
              <a:rPr lang="en-US" altLang="zh-CN" sz="2200" dirty="0"/>
              <a:t>OCW</a:t>
            </a:r>
            <a:r>
              <a:rPr lang="en-US" altLang="zh-CN" sz="2200" baseline="-25000" dirty="0"/>
              <a:t>1</a:t>
            </a:r>
            <a:endParaRPr lang="zh-CN" altLang="en-US" sz="2200" baseline="-25000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924800" cy="1524000"/>
          </a:xfrm>
        </p:spPr>
        <p:txBody>
          <a:bodyPr/>
          <a:lstStyle/>
          <a:p>
            <a:pPr marL="457200" indent="-457200">
              <a:spcBef>
                <a:spcPct val="0"/>
              </a:spcBef>
              <a:spcAft>
                <a:spcPts val="1800"/>
              </a:spcAft>
              <a:buSzPct val="95000"/>
              <a:buFont typeface="Wingdings" panose="05000000000000000000" pitchFamily="2" charset="2"/>
              <a:buNone/>
            </a:pPr>
            <a:r>
              <a:rPr kumimoji="0" lang="en-US" altLang="zh-CN" sz="2600" b="1"/>
              <a:t>2.  OCW</a:t>
            </a:r>
            <a:r>
              <a:rPr kumimoji="0" lang="en-US" altLang="zh-CN" sz="2600" b="1" baseline="-25000"/>
              <a:t>2</a:t>
            </a:r>
            <a:r>
              <a:rPr kumimoji="0" lang="zh-CN" altLang="en-US" sz="2600" b="1"/>
              <a:t>：设置</a:t>
            </a:r>
            <a:r>
              <a:rPr kumimoji="0" lang="en-US" altLang="zh-CN" sz="2600" b="1"/>
              <a:t>/</a:t>
            </a:r>
            <a:r>
              <a:rPr kumimoji="0" lang="zh-CN" altLang="en-US" sz="2600" b="1"/>
              <a:t>修改优先级模式、发送</a:t>
            </a:r>
            <a:r>
              <a:rPr kumimoji="0" lang="en-US" altLang="zh-CN" sz="2600" b="1"/>
              <a:t>EOI</a:t>
            </a:r>
            <a:r>
              <a:rPr kumimoji="0" lang="zh-CN" altLang="en-US" sz="2600" b="1"/>
              <a:t>命令等</a:t>
            </a:r>
            <a:endParaRPr kumimoji="0" lang="en-US" altLang="zh-CN" sz="2600" b="1"/>
          </a:p>
        </p:txBody>
      </p:sp>
      <p:sp>
        <p:nvSpPr>
          <p:cNvPr id="22016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899D2A4-FEF8-4757-9104-92EDE734119C}" type="slidenum">
              <a:rPr lang="en-US" altLang="zh-CN"/>
            </a:fld>
            <a:endParaRPr lang="en-US" altLang="zh-CN"/>
          </a:p>
        </p:txBody>
      </p:sp>
      <p:grpSp>
        <p:nvGrpSpPr>
          <p:cNvPr id="2" name="组合 37"/>
          <p:cNvGrpSpPr/>
          <p:nvPr/>
        </p:nvGrpSpPr>
        <p:grpSpPr bwMode="auto">
          <a:xfrm>
            <a:off x="6019800" y="2992438"/>
            <a:ext cx="2438400" cy="2112962"/>
            <a:chOff x="1223469" y="3321946"/>
            <a:chExt cx="2440593" cy="2114285"/>
          </a:xfrm>
        </p:grpSpPr>
        <p:sp>
          <p:nvSpPr>
            <p:cNvPr id="220189" name="Rectangle 27"/>
            <p:cNvSpPr>
              <a:spLocks noChangeArrowheads="1"/>
            </p:cNvSpPr>
            <p:nvPr/>
          </p:nvSpPr>
          <p:spPr bwMode="auto">
            <a:xfrm>
              <a:off x="1223469" y="4116238"/>
              <a:ext cx="2440593" cy="1319993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lIns="180000" anchor="ctr"/>
            <a:lstStyle/>
            <a:p>
              <a:pPr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b="1"/>
                <a:t>指出优先级最低的 </a:t>
              </a:r>
              <a:r>
                <a:rPr lang="en-US" altLang="zh-CN" b="1"/>
                <a:t>IR</a:t>
              </a:r>
              <a:r>
                <a:rPr lang="en-US" altLang="zh-CN" b="1" baseline="-25000"/>
                <a:t>i</a:t>
              </a:r>
              <a:r>
                <a:rPr lang="zh-CN" altLang="en-US" b="1"/>
                <a:t>，或要清除的 </a:t>
              </a:r>
              <a:r>
                <a:rPr lang="en-US" altLang="zh-CN" b="1"/>
                <a:t>ISR </a:t>
              </a:r>
              <a:r>
                <a:rPr lang="zh-CN" altLang="en-US" b="1"/>
                <a:t>的相应位。</a:t>
              </a:r>
              <a:endParaRPr lang="zh-CN" altLang="en-US" b="1" baseline="-25000"/>
            </a:p>
          </p:txBody>
        </p:sp>
        <p:sp>
          <p:nvSpPr>
            <p:cNvPr id="220190" name="AutoShape 33"/>
            <p:cNvSpPr/>
            <p:nvPr/>
          </p:nvSpPr>
          <p:spPr bwMode="auto">
            <a:xfrm rot="-5400000">
              <a:off x="2294596" y="2270093"/>
              <a:ext cx="273329" cy="2377036"/>
            </a:xfrm>
            <a:prstGeom prst="leftBrace">
              <a:avLst>
                <a:gd name="adj1" fmla="val 33418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24" name="直接箭头连接符 23"/>
            <p:cNvCxnSpPr/>
            <p:nvPr/>
          </p:nvCxnSpPr>
          <p:spPr bwMode="auto">
            <a:xfrm rot="5400000">
              <a:off x="2190401" y="3875536"/>
              <a:ext cx="505141" cy="1588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38"/>
          <p:cNvGrpSpPr/>
          <p:nvPr/>
        </p:nvGrpSpPr>
        <p:grpSpPr bwMode="auto">
          <a:xfrm>
            <a:off x="717550" y="3005138"/>
            <a:ext cx="1376363" cy="1639887"/>
            <a:chOff x="2667293" y="3377741"/>
            <a:chExt cx="1376953" cy="1639395"/>
          </a:xfrm>
        </p:grpSpPr>
        <p:sp>
          <p:nvSpPr>
            <p:cNvPr id="220186" name="Rectangle 30"/>
            <p:cNvSpPr>
              <a:spLocks noChangeArrowheads="1"/>
            </p:cNvSpPr>
            <p:nvPr/>
          </p:nvSpPr>
          <p:spPr bwMode="auto">
            <a:xfrm>
              <a:off x="2667293" y="4152867"/>
              <a:ext cx="1376953" cy="864269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b="1"/>
                <a:t>OCW</a:t>
              </a:r>
              <a:r>
                <a:rPr lang="en-US" altLang="zh-CN" b="1" baseline="-25000"/>
                <a:t>2 </a:t>
              </a:r>
              <a:r>
                <a:rPr lang="zh-CN" altLang="en-US" b="1"/>
                <a:t>要写入偶端口</a:t>
              </a:r>
              <a:endParaRPr lang="en-US" altLang="zh-CN" b="1"/>
            </a:p>
          </p:txBody>
        </p:sp>
        <p:sp>
          <p:nvSpPr>
            <p:cNvPr id="220187" name="AutoShape 34"/>
            <p:cNvSpPr/>
            <p:nvPr/>
          </p:nvSpPr>
          <p:spPr bwMode="auto">
            <a:xfrm rot="-5400000">
              <a:off x="3245742" y="3190515"/>
              <a:ext cx="237674" cy="612126"/>
            </a:xfrm>
            <a:prstGeom prst="leftBrace">
              <a:avLst>
                <a:gd name="adj1" fmla="val 3342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 bwMode="auto">
            <a:xfrm rot="5400000">
              <a:off x="3116932" y="3907806"/>
              <a:ext cx="503086" cy="1588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9"/>
          <p:cNvGrpSpPr/>
          <p:nvPr/>
        </p:nvGrpSpPr>
        <p:grpSpPr bwMode="auto">
          <a:xfrm>
            <a:off x="4465638" y="2989263"/>
            <a:ext cx="1512887" cy="1651000"/>
            <a:chOff x="3962859" y="3366639"/>
            <a:chExt cx="1512000" cy="1650567"/>
          </a:xfrm>
        </p:grpSpPr>
        <p:sp>
          <p:nvSpPr>
            <p:cNvPr id="220183" name="Rectangle 30"/>
            <p:cNvSpPr>
              <a:spLocks noChangeArrowheads="1"/>
            </p:cNvSpPr>
            <p:nvPr/>
          </p:nvSpPr>
          <p:spPr bwMode="auto">
            <a:xfrm>
              <a:off x="4191460" y="4152861"/>
              <a:ext cx="1066800" cy="864345"/>
            </a:xfrm>
            <a:prstGeom prst="rect">
              <a:avLst/>
            </a:prstGeom>
            <a:solidFill>
              <a:srgbClr val="ABD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 algn="ctr">
                <a:spcAft>
                  <a:spcPts val="600"/>
                </a:spcAft>
              </a:pPr>
              <a:r>
                <a:rPr lang="zh-CN" altLang="en-US" b="1"/>
                <a:t>特征位</a:t>
              </a:r>
              <a:endParaRPr lang="en-US" altLang="zh-CN" b="1"/>
            </a:p>
          </p:txBody>
        </p:sp>
        <p:sp>
          <p:nvSpPr>
            <p:cNvPr id="220184" name="AutoShape 34"/>
            <p:cNvSpPr/>
            <p:nvPr/>
          </p:nvSpPr>
          <p:spPr bwMode="auto">
            <a:xfrm rot="-5400000">
              <a:off x="4593692" y="2735806"/>
              <a:ext cx="250334" cy="1512000"/>
            </a:xfrm>
            <a:prstGeom prst="leftBrace">
              <a:avLst>
                <a:gd name="adj1" fmla="val 33415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36" name="直接箭头连接符 35"/>
            <p:cNvCxnSpPr/>
            <p:nvPr/>
          </p:nvCxnSpPr>
          <p:spPr bwMode="auto">
            <a:xfrm rot="5400000">
              <a:off x="4478412" y="3895138"/>
              <a:ext cx="503106" cy="1587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28"/>
          <p:cNvGrpSpPr/>
          <p:nvPr/>
        </p:nvGrpSpPr>
        <p:grpSpPr bwMode="auto">
          <a:xfrm>
            <a:off x="1098550" y="1952625"/>
            <a:ext cx="7315200" cy="982730"/>
            <a:chOff x="914400" y="1807399"/>
            <a:chExt cx="7315200" cy="984253"/>
          </a:xfrm>
        </p:grpSpPr>
        <p:graphicFrame>
          <p:nvGraphicFramePr>
            <p:cNvPr id="39" name="Group 49"/>
            <p:cNvGraphicFramePr/>
            <p:nvPr/>
          </p:nvGraphicFramePr>
          <p:xfrm>
            <a:off x="1828800" y="2257425"/>
            <a:ext cx="6400800" cy="534227"/>
          </p:xfrm>
          <a:graphic>
            <a:graphicData uri="http://schemas.openxmlformats.org/drawingml/2006/table">
              <a:tbl>
                <a:tblPr/>
                <a:tblGrid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</a:tblGrid>
                <a:tr h="5334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R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SL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EOI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10000"/>
                          </a:lnSpc>
                          <a:spcBef>
                            <a:spcPct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 typeface="Wingdings" panose="05000000000000000000" pitchFamily="2" charset="2"/>
                          <a:buNone/>
                          <a:defRPr/>
                        </a:pPr>
                        <a:r>
                          <a:rPr kumimoji="1" lang="en-US" altLang="zh-CN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="1" baseline="-25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L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2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1800" baseline="0" dirty="0">
                            <a:latin typeface="Times New Roman" panose="02020603050405020304" pitchFamily="18" charset="0"/>
                          </a:rPr>
                          <a:t>L</a:t>
                        </a:r>
                        <a:r>
                          <a:rPr kumimoji="1" lang="en-US" altLang="zh-CN" sz="1800" baseline="-25000" dirty="0"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18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L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40" name="Group 49"/>
            <p:cNvGraphicFramePr/>
            <p:nvPr/>
          </p:nvGraphicFramePr>
          <p:xfrm>
            <a:off x="1828800" y="1807399"/>
            <a:ext cx="6400800" cy="403024"/>
          </p:xfrm>
          <a:graphic>
            <a:graphicData uri="http://schemas.openxmlformats.org/drawingml/2006/table">
              <a:tbl>
                <a:tblPr/>
                <a:tblGrid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  <a:gridCol w="800100"/>
                </a:tblGrid>
                <a:tr h="381000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7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6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5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10000"/>
                          </a:lnSpc>
                          <a:spcBef>
                            <a:spcPct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 typeface="Wingdings" panose="05000000000000000000" pitchFamily="2" charset="2"/>
                          <a:buNone/>
                          <a:defRPr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4</a:t>
                        </a:r>
                        <a:endPara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3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2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1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10000"/>
                          </a:lnSpc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</a:pPr>
                        <a:r>
                          <a:rPr kumimoji="1" lang="en-US" altLang="zh-CN" sz="2000" dirty="0">
                            <a:latin typeface="Times New Roman" panose="02020603050405020304" pitchFamily="18" charset="0"/>
                          </a:rPr>
                          <a:t>D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  <p:graphicFrame>
          <p:nvGraphicFramePr>
            <p:cNvPr id="42" name="Group 49"/>
            <p:cNvGraphicFramePr/>
            <p:nvPr/>
          </p:nvGraphicFramePr>
          <p:xfrm>
            <a:off x="914400" y="2253340"/>
            <a:ext cx="647700" cy="534227"/>
          </p:xfrm>
          <a:graphic>
            <a:graphicData uri="http://schemas.openxmlformats.org/drawingml/2006/table">
              <a:tbl>
                <a:tblPr/>
                <a:tblGrid>
                  <a:gridCol w="647700"/>
                </a:tblGrid>
                <a:tr h="5334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43" name="Group 49"/>
            <p:cNvGraphicFramePr/>
            <p:nvPr/>
          </p:nvGraphicFramePr>
          <p:xfrm>
            <a:off x="914400" y="1814285"/>
            <a:ext cx="647700" cy="403024"/>
          </p:xfrm>
          <a:graphic>
            <a:graphicData uri="http://schemas.openxmlformats.org/drawingml/2006/table">
              <a:tbl>
                <a:tblPr/>
                <a:tblGrid>
                  <a:gridCol w="647700"/>
                </a:tblGrid>
                <a:tr h="381000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ct val="10000"/>
                          </a:spcAft>
                          <a:buClr>
                            <a:schemeClr val="hlink"/>
                          </a:buClr>
                          <a:buSzPct val="60000"/>
                          <a:buFontTx/>
                          <a:buNone/>
                          <a:defRPr/>
                        </a:pPr>
                        <a:r>
                          <a:rPr kumimoji="1" lang="en-US" altLang="zh-CN" sz="2000" baseline="0" dirty="0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kumimoji="1" lang="en-US" altLang="zh-CN" sz="2000" baseline="-25000" dirty="0">
                            <a:latin typeface="Times New Roman" panose="02020603050405020304" pitchFamily="18" charset="0"/>
                          </a:rPr>
                          <a:t>0</a:t>
                        </a:r>
                        <a:endParaRPr kumimoji="1" lang="en-US" altLang="zh-CN" sz="2000" baseline="-25000" dirty="0">
                          <a:latin typeface="Times New Roman" panose="02020603050405020304" pitchFamily="18" charset="0"/>
                        </a:endParaRPr>
                      </a:p>
                    </a:txBody>
                    <a:tcPr anchor="ctr" horzOverflow="overflow">
                      <a:lnL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6" name="组合 39"/>
          <p:cNvGrpSpPr/>
          <p:nvPr/>
        </p:nvGrpSpPr>
        <p:grpSpPr bwMode="auto">
          <a:xfrm>
            <a:off x="1022350" y="2989263"/>
            <a:ext cx="1890713" cy="2968625"/>
            <a:chOff x="2946860" y="3366573"/>
            <a:chExt cx="1890252" cy="2770054"/>
          </a:xfrm>
        </p:grpSpPr>
        <p:sp>
          <p:nvSpPr>
            <p:cNvPr id="220176" name="Rectangle 30"/>
            <p:cNvSpPr>
              <a:spLocks noChangeArrowheads="1"/>
            </p:cNvSpPr>
            <p:nvPr/>
          </p:nvSpPr>
          <p:spPr bwMode="auto">
            <a:xfrm>
              <a:off x="2946860" y="5330336"/>
              <a:ext cx="1890252" cy="806291"/>
            </a:xfrm>
            <a:prstGeom prst="rect">
              <a:avLst/>
            </a:prstGeom>
            <a:solidFill>
              <a:srgbClr val="8BD8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b="1"/>
                <a:t>0</a:t>
              </a:r>
              <a:r>
                <a:rPr lang="zh-CN" altLang="en-US" b="1"/>
                <a:t>：固定优先级</a:t>
              </a:r>
              <a:endParaRPr lang="en-US" altLang="zh-CN" b="1"/>
            </a:p>
            <a:p>
              <a:pPr algn="ctr">
                <a:spcAft>
                  <a:spcPts val="600"/>
                </a:spcAft>
              </a:pPr>
              <a:r>
                <a:rPr lang="en-US" altLang="zh-CN" b="1"/>
                <a:t>1</a:t>
              </a:r>
              <a:r>
                <a:rPr lang="zh-CN" altLang="en-US" b="1"/>
                <a:t>：循环优先级</a:t>
              </a:r>
              <a:endParaRPr lang="en-US" altLang="zh-CN" b="1"/>
            </a:p>
          </p:txBody>
        </p:sp>
        <p:sp>
          <p:nvSpPr>
            <p:cNvPr id="220177" name="AutoShape 34"/>
            <p:cNvSpPr/>
            <p:nvPr/>
          </p:nvSpPr>
          <p:spPr bwMode="auto">
            <a:xfrm rot="-5400000">
              <a:off x="4204011" y="3125421"/>
              <a:ext cx="237695" cy="720000"/>
            </a:xfrm>
            <a:prstGeom prst="leftBrace">
              <a:avLst>
                <a:gd name="adj1" fmla="val 3343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47" name="直接箭头连接符 46"/>
            <p:cNvCxnSpPr/>
            <p:nvPr/>
          </p:nvCxnSpPr>
          <p:spPr bwMode="auto">
            <a:xfrm rot="5400000">
              <a:off x="3488961" y="4490096"/>
              <a:ext cx="1691659" cy="1588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39"/>
          <p:cNvGrpSpPr/>
          <p:nvPr/>
        </p:nvGrpSpPr>
        <p:grpSpPr bwMode="auto">
          <a:xfrm>
            <a:off x="2622550" y="2992438"/>
            <a:ext cx="1219200" cy="1614487"/>
            <a:chOff x="3737640" y="3366639"/>
            <a:chExt cx="1219200" cy="1614004"/>
          </a:xfrm>
        </p:grpSpPr>
        <p:sp>
          <p:nvSpPr>
            <p:cNvPr id="220173" name="Rectangle 30"/>
            <p:cNvSpPr>
              <a:spLocks noChangeArrowheads="1"/>
            </p:cNvSpPr>
            <p:nvPr/>
          </p:nvSpPr>
          <p:spPr bwMode="auto">
            <a:xfrm>
              <a:off x="3737640" y="4152860"/>
              <a:ext cx="1219200" cy="82778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b="1"/>
                <a:t>0: </a:t>
              </a:r>
              <a:r>
                <a:rPr lang="zh-CN" altLang="en-US" b="1"/>
                <a:t>普通</a:t>
              </a:r>
              <a:endParaRPr lang="en-US" altLang="zh-CN" b="1"/>
            </a:p>
            <a:p>
              <a:pPr algn="ctr">
                <a:spcAft>
                  <a:spcPts val="600"/>
                </a:spcAft>
              </a:pPr>
              <a:r>
                <a:rPr lang="en-US" altLang="zh-CN" b="1"/>
                <a:t>1: </a:t>
              </a:r>
              <a:r>
                <a:rPr lang="zh-CN" altLang="en-US" b="1"/>
                <a:t>特殊</a:t>
              </a:r>
              <a:endParaRPr lang="en-US" altLang="zh-CN" b="1"/>
            </a:p>
          </p:txBody>
        </p:sp>
        <p:sp>
          <p:nvSpPr>
            <p:cNvPr id="220174" name="AutoShape 34"/>
            <p:cNvSpPr/>
            <p:nvPr/>
          </p:nvSpPr>
          <p:spPr bwMode="auto">
            <a:xfrm rot="-5400000">
              <a:off x="4197692" y="3131806"/>
              <a:ext cx="250334" cy="720000"/>
            </a:xfrm>
            <a:prstGeom prst="leftBrace">
              <a:avLst>
                <a:gd name="adj1" fmla="val 3342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51" name="直接箭头连接符 50"/>
            <p:cNvCxnSpPr/>
            <p:nvPr/>
          </p:nvCxnSpPr>
          <p:spPr bwMode="auto">
            <a:xfrm rot="5400000">
              <a:off x="4083790" y="3895118"/>
              <a:ext cx="503087" cy="1588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39"/>
          <p:cNvGrpSpPr/>
          <p:nvPr/>
        </p:nvGrpSpPr>
        <p:grpSpPr bwMode="auto">
          <a:xfrm>
            <a:off x="3155950" y="3001963"/>
            <a:ext cx="1752600" cy="2967037"/>
            <a:chOff x="3465512" y="3366573"/>
            <a:chExt cx="1752600" cy="2770052"/>
          </a:xfrm>
        </p:grpSpPr>
        <p:sp>
          <p:nvSpPr>
            <p:cNvPr id="220170" name="Rectangle 30"/>
            <p:cNvSpPr>
              <a:spLocks noChangeArrowheads="1"/>
            </p:cNvSpPr>
            <p:nvPr/>
          </p:nvSpPr>
          <p:spPr bwMode="auto">
            <a:xfrm>
              <a:off x="3465512" y="5330334"/>
              <a:ext cx="1752600" cy="806291"/>
            </a:xfrm>
            <a:prstGeom prst="rect">
              <a:avLst/>
            </a:prstGeom>
            <a:solidFill>
              <a:srgbClr val="D7A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r>
                <a:rPr lang="en-US" altLang="zh-CN" b="1"/>
                <a:t>0</a:t>
              </a:r>
              <a:r>
                <a:rPr lang="zh-CN" altLang="en-US" b="1"/>
                <a:t>：不发</a:t>
              </a:r>
              <a:endParaRPr lang="en-US" altLang="zh-CN" b="1"/>
            </a:p>
            <a:p>
              <a:pPr algn="ctr"/>
              <a:r>
                <a:rPr lang="en-US" altLang="zh-CN" b="1"/>
                <a:t>1</a:t>
              </a:r>
              <a:r>
                <a:rPr lang="zh-CN" altLang="en-US" b="1"/>
                <a:t>：发</a:t>
              </a:r>
              <a:r>
                <a:rPr lang="en-US" altLang="zh-CN" b="1"/>
                <a:t>EOI </a:t>
              </a:r>
              <a:r>
                <a:rPr lang="zh-CN" altLang="en-US" b="1"/>
                <a:t>命令</a:t>
              </a:r>
              <a:endParaRPr lang="en-US" altLang="zh-CN" b="1"/>
            </a:p>
          </p:txBody>
        </p:sp>
        <p:sp>
          <p:nvSpPr>
            <p:cNvPr id="220171" name="AutoShape 34"/>
            <p:cNvSpPr/>
            <p:nvPr/>
          </p:nvSpPr>
          <p:spPr bwMode="auto">
            <a:xfrm rot="-5400000">
              <a:off x="4204011" y="3125421"/>
              <a:ext cx="237695" cy="720000"/>
            </a:xfrm>
            <a:prstGeom prst="leftBrace">
              <a:avLst>
                <a:gd name="adj1" fmla="val 3343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55" name="直接箭头连接符 54"/>
            <p:cNvCxnSpPr/>
            <p:nvPr/>
          </p:nvCxnSpPr>
          <p:spPr bwMode="auto">
            <a:xfrm rot="5400000">
              <a:off x="3489128" y="4489955"/>
              <a:ext cx="1691080" cy="1587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8A4E905-2FD0-4485-BE7C-3A42CE8BFF2D}" type="slidenum">
              <a:rPr lang="en-US" altLang="zh-CN"/>
            </a:fld>
            <a:endParaRPr lang="en-US" altLang="zh-CN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143000" y="3581400"/>
            <a:ext cx="7010400" cy="1828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pPr>
              <a:spcAft>
                <a:spcPts val="600"/>
              </a:spcAft>
            </a:pPr>
            <a:r>
              <a:rPr lang="en-US" altLang="zh-CN" sz="2200"/>
              <a:t>MOV  AL</a:t>
            </a:r>
            <a:r>
              <a:rPr lang="zh-CN" altLang="en-US" sz="2200"/>
              <a:t>，</a:t>
            </a:r>
            <a:r>
              <a:rPr lang="en-US" altLang="zh-CN" sz="2200"/>
              <a:t>0</a:t>
            </a:r>
            <a:r>
              <a:rPr lang="en-US" altLang="zh-CN" sz="2200" b="1">
                <a:solidFill>
                  <a:srgbClr val="FF0000"/>
                </a:solidFill>
              </a:rPr>
              <a:t>01</a:t>
            </a:r>
            <a:r>
              <a:rPr lang="en-US" altLang="zh-CN" sz="2200"/>
              <a:t>0 0000B     ; OCW</a:t>
            </a:r>
            <a:r>
              <a:rPr lang="en-US" altLang="zh-CN" sz="2200" baseline="-25000"/>
              <a:t>2</a:t>
            </a:r>
            <a:r>
              <a:rPr lang="zh-CN" altLang="en-US" sz="2200"/>
              <a:t>：</a:t>
            </a:r>
            <a:r>
              <a:rPr lang="en-US" altLang="zh-CN" sz="2200"/>
              <a:t>EOI=1, SL=0</a:t>
            </a:r>
            <a:endParaRPr lang="en-US" altLang="zh-CN" sz="2200"/>
          </a:p>
          <a:p>
            <a:pPr>
              <a:spcAft>
                <a:spcPts val="600"/>
              </a:spcAft>
            </a:pPr>
            <a:r>
              <a:rPr lang="en-US" altLang="zh-CN" sz="2200"/>
              <a:t>OUT  20H</a:t>
            </a:r>
            <a:r>
              <a:rPr lang="zh-CN" altLang="en-US" sz="2200"/>
              <a:t>，</a:t>
            </a:r>
            <a:r>
              <a:rPr lang="en-US" altLang="zh-CN" sz="2200"/>
              <a:t>AL	       ; </a:t>
            </a:r>
            <a:r>
              <a:rPr lang="zh-CN" altLang="en-US" sz="2200"/>
              <a:t>写入 </a:t>
            </a:r>
            <a:r>
              <a:rPr lang="en-US" altLang="zh-CN" sz="2200"/>
              <a:t>OCW</a:t>
            </a:r>
            <a:r>
              <a:rPr lang="en-US" altLang="zh-CN" sz="2200" baseline="-25000"/>
              <a:t>2</a:t>
            </a:r>
            <a:endParaRPr lang="en-US" altLang="zh-CN" sz="2200" baseline="-25000"/>
          </a:p>
          <a:p>
            <a:pPr>
              <a:spcAft>
                <a:spcPts val="600"/>
              </a:spcAft>
            </a:pPr>
            <a:r>
              <a:rPr lang="en-US" altLang="zh-CN" sz="2200"/>
              <a:t>IRET			       ; </a:t>
            </a:r>
            <a:r>
              <a:rPr lang="zh-CN" altLang="en-US" sz="2200"/>
              <a:t>中断返回，回到主程序</a:t>
            </a:r>
            <a:endParaRPr lang="zh-CN" altLang="en-US" sz="2200"/>
          </a:p>
        </p:txBody>
      </p:sp>
      <p:sp>
        <p:nvSpPr>
          <p:cNvPr id="228355" name="Rectangle 3"/>
          <p:cNvSpPr txBox="1">
            <a:spLocks noChangeArrowheads="1"/>
          </p:cNvSpPr>
          <p:nvPr/>
        </p:nvSpPr>
        <p:spPr bwMode="auto">
          <a:xfrm>
            <a:off x="685800" y="1447800"/>
            <a:ext cx="7924800" cy="1295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5-11】</a:t>
            </a:r>
            <a:r>
              <a:rPr lang="zh-CN" altLang="en-US" sz="2400" dirty="0"/>
              <a:t>已知</a:t>
            </a:r>
            <a:r>
              <a:rPr lang="en-US" altLang="zh-CN" sz="2400" dirty="0"/>
              <a:t>8259A</a:t>
            </a:r>
            <a:r>
              <a:rPr lang="zh-CN" altLang="en-US" sz="2400" dirty="0"/>
              <a:t>的端口地址为</a:t>
            </a:r>
            <a:r>
              <a:rPr lang="en-US" altLang="zh-CN" sz="2400" dirty="0"/>
              <a:t>20H</a:t>
            </a:r>
            <a:r>
              <a:rPr lang="zh-CN" altLang="en-US" sz="2400" dirty="0"/>
              <a:t>、</a:t>
            </a:r>
            <a:r>
              <a:rPr lang="en-US" altLang="zh-CN" sz="2400" dirty="0"/>
              <a:t>21H</a:t>
            </a:r>
            <a:r>
              <a:rPr lang="zh-CN" altLang="en-US" sz="2400" dirty="0"/>
              <a:t>。</a:t>
            </a:r>
            <a:r>
              <a:rPr lang="en-US" altLang="zh-CN" sz="2400" dirty="0"/>
              <a:t>8259A</a:t>
            </a:r>
            <a:r>
              <a:rPr lang="zh-CN" altLang="en-US" sz="2400" dirty="0"/>
              <a:t>设置为非自动中断结束的</a:t>
            </a:r>
            <a:r>
              <a:rPr lang="zh-CN" altLang="en-US" sz="2400" b="1" u="sng" dirty="0">
                <a:solidFill>
                  <a:srgbClr val="0000FF"/>
                </a:solidFill>
              </a:rPr>
              <a:t>普通中断结束</a:t>
            </a:r>
            <a:r>
              <a:rPr lang="zh-CN" altLang="en-US" sz="2400" dirty="0"/>
              <a:t>方式。在中断子程序中，</a:t>
            </a:r>
            <a:r>
              <a:rPr lang="en-US" altLang="zh-CN" sz="2400" dirty="0"/>
              <a:t>CPU</a:t>
            </a:r>
            <a:r>
              <a:rPr lang="zh-CN" altLang="en-US" sz="2400" dirty="0"/>
              <a:t>向</a:t>
            </a:r>
            <a:r>
              <a:rPr lang="en-US" altLang="zh-CN" sz="2400" dirty="0"/>
              <a:t>8259A</a:t>
            </a:r>
            <a:r>
              <a:rPr lang="zh-CN" altLang="en-US" sz="2400" dirty="0"/>
              <a:t>发送一个中断结束命令后返回主程序。试给出对应的程序段。</a:t>
            </a:r>
            <a:endParaRPr lang="en-US" altLang="zh-CN" sz="2400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灯片编号占位符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DF3B6DD-A4C1-48C6-B92E-2710E872D7CC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内容概要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828800" y="4191000"/>
            <a:ext cx="5562600" cy="914400"/>
          </a:xfrm>
          <a:prstGeom prst="round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40644" name="Group 233"/>
          <p:cNvGrpSpPr/>
          <p:nvPr/>
        </p:nvGrpSpPr>
        <p:grpSpPr bwMode="auto">
          <a:xfrm>
            <a:off x="2176463" y="4419600"/>
            <a:ext cx="4984750" cy="555625"/>
            <a:chOff x="1248" y="2030"/>
            <a:chExt cx="3140" cy="350"/>
          </a:xfrm>
        </p:grpSpPr>
        <p:sp>
          <p:nvSpPr>
            <p:cNvPr id="240666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0667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40668" name="Text Box 236"/>
            <p:cNvSpPr txBox="1">
              <a:spLocks noChangeArrowheads="1"/>
            </p:cNvSpPr>
            <p:nvPr/>
          </p:nvSpPr>
          <p:spPr bwMode="gray">
            <a:xfrm>
              <a:off x="1776" y="2050"/>
              <a:ext cx="2517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 dirty="0">
                  <a:ea typeface="华文新魏" panose="02010800040101010101" pitchFamily="2" charset="-122"/>
                </a:rPr>
                <a:t>8259A</a:t>
              </a:r>
              <a:r>
                <a:rPr lang="zh-CN" altLang="en-US" sz="2800" dirty="0">
                  <a:ea typeface="华文新魏" panose="02010800040101010101" pitchFamily="2" charset="-122"/>
                </a:rPr>
                <a:t>的</a:t>
              </a:r>
              <a:r>
                <a:rPr lang="zh-CN" altLang="en-US" sz="28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应用</a:t>
              </a:r>
              <a:endPara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40669" name="Text Box 237"/>
            <p:cNvSpPr txBox="1">
              <a:spLocks noChangeArrowheads="1"/>
            </p:cNvSpPr>
            <p:nvPr/>
          </p:nvSpPr>
          <p:spPr bwMode="gray">
            <a:xfrm>
              <a:off x="1296" y="20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4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40645" name="Group 238"/>
          <p:cNvGrpSpPr/>
          <p:nvPr/>
        </p:nvGrpSpPr>
        <p:grpSpPr bwMode="auto">
          <a:xfrm>
            <a:off x="2176463" y="2514600"/>
            <a:ext cx="5062537" cy="568325"/>
            <a:chOff x="1248" y="2640"/>
            <a:chExt cx="3189" cy="358"/>
          </a:xfrm>
        </p:grpSpPr>
        <p:sp>
          <p:nvSpPr>
            <p:cNvPr id="240662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0663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40664" name="Text Box 241"/>
            <p:cNvSpPr txBox="1">
              <a:spLocks noChangeArrowheads="1"/>
            </p:cNvSpPr>
            <p:nvPr/>
          </p:nvSpPr>
          <p:spPr bwMode="gray">
            <a:xfrm>
              <a:off x="1776" y="2668"/>
              <a:ext cx="2661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8086/8088 </a:t>
              </a:r>
              <a:r>
                <a:rPr lang="zh-CN" altLang="en-US" sz="2800">
                  <a:ea typeface="华文新魏" panose="02010800040101010101" pitchFamily="2" charset="-122"/>
                </a:rPr>
                <a:t>微机中断系统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40665" name="Text Box 242"/>
            <p:cNvSpPr txBox="1">
              <a:spLocks noChangeArrowheads="1"/>
            </p:cNvSpPr>
            <p:nvPr/>
          </p:nvSpPr>
          <p:spPr bwMode="gray">
            <a:xfrm>
              <a:off x="1296" y="265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2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43"/>
          <p:cNvGrpSpPr/>
          <p:nvPr/>
        </p:nvGrpSpPr>
        <p:grpSpPr bwMode="auto">
          <a:xfrm>
            <a:off x="2176463" y="3482975"/>
            <a:ext cx="4986337" cy="561975"/>
            <a:chOff x="1248" y="3230"/>
            <a:chExt cx="3141" cy="354"/>
          </a:xfrm>
        </p:grpSpPr>
        <p:sp>
          <p:nvSpPr>
            <p:cNvPr id="240658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2948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0659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40660" name="Text Box 246"/>
            <p:cNvSpPr txBox="1">
              <a:spLocks noChangeArrowheads="1"/>
            </p:cNvSpPr>
            <p:nvPr/>
          </p:nvSpPr>
          <p:spPr bwMode="gray">
            <a:xfrm>
              <a:off x="1776" y="3254"/>
              <a:ext cx="2592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 dirty="0">
                  <a:ea typeface="华文新魏" panose="02010800040101010101" pitchFamily="2" charset="-122"/>
                </a:rPr>
                <a:t>8259A</a:t>
              </a:r>
              <a:r>
                <a:rPr lang="zh-CN" altLang="en-US" sz="2800" dirty="0">
                  <a:ea typeface="华文新魏" panose="02010800040101010101" pitchFamily="2" charset="-122"/>
                </a:rPr>
                <a:t>可编程中断控制器</a:t>
              </a:r>
              <a:endPara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40661" name="Text Box 247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3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40647" name="Group 248"/>
          <p:cNvGrpSpPr/>
          <p:nvPr/>
        </p:nvGrpSpPr>
        <p:grpSpPr bwMode="auto">
          <a:xfrm>
            <a:off x="2176463" y="5410200"/>
            <a:ext cx="4986337" cy="555625"/>
            <a:chOff x="1248" y="3230"/>
            <a:chExt cx="3141" cy="350"/>
          </a:xfrm>
        </p:grpSpPr>
        <p:sp>
          <p:nvSpPr>
            <p:cNvPr id="240654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0655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40656" name="Text Box 251"/>
            <p:cNvSpPr txBox="1">
              <a:spLocks noChangeArrowheads="1"/>
            </p:cNvSpPr>
            <p:nvPr/>
          </p:nvSpPr>
          <p:spPr bwMode="gray">
            <a:xfrm>
              <a:off x="1776" y="3244"/>
              <a:ext cx="2613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PC </a:t>
              </a:r>
              <a:r>
                <a:rPr lang="zh-CN" altLang="en-US" sz="2800">
                  <a:ea typeface="华文新魏" panose="02010800040101010101" pitchFamily="2" charset="-122"/>
                </a:rPr>
                <a:t>机中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的中断应用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40657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40648" name="Group 248"/>
          <p:cNvGrpSpPr/>
          <p:nvPr/>
        </p:nvGrpSpPr>
        <p:grpSpPr bwMode="auto">
          <a:xfrm>
            <a:off x="2176463" y="1577975"/>
            <a:ext cx="4984750" cy="574675"/>
            <a:chOff x="1248" y="3230"/>
            <a:chExt cx="3140" cy="362"/>
          </a:xfrm>
        </p:grpSpPr>
        <p:sp>
          <p:nvSpPr>
            <p:cNvPr id="240650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0651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66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40652" name="Text Box 251"/>
            <p:cNvSpPr txBox="1">
              <a:spLocks noChangeArrowheads="1"/>
            </p:cNvSpPr>
            <p:nvPr/>
          </p:nvSpPr>
          <p:spPr bwMode="gray">
            <a:xfrm>
              <a:off x="1776" y="3262"/>
              <a:ext cx="1509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8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中断技术概述</a:t>
              </a:r>
              <a:endPara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40653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1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31" name="Group 248"/>
          <p:cNvGrpSpPr/>
          <p:nvPr/>
        </p:nvGrpSpPr>
        <p:grpSpPr bwMode="auto">
          <a:xfrm>
            <a:off x="2176463" y="1577975"/>
            <a:ext cx="4984750" cy="574675"/>
            <a:chOff x="1248" y="3230"/>
            <a:chExt cx="3140" cy="362"/>
          </a:xfrm>
        </p:grpSpPr>
        <p:sp>
          <p:nvSpPr>
            <p:cNvPr id="32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66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4" name="Text Box 251"/>
            <p:cNvSpPr txBox="1">
              <a:spLocks noChangeArrowheads="1"/>
            </p:cNvSpPr>
            <p:nvPr/>
          </p:nvSpPr>
          <p:spPr bwMode="gray">
            <a:xfrm>
              <a:off x="1776" y="3262"/>
              <a:ext cx="1509" cy="33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8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中断技术概述</a:t>
              </a:r>
              <a:endPara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5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1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sp>
        <p:nvSpPr>
          <p:cNvPr id="36" name="圆角矩形标注 35"/>
          <p:cNvSpPr>
            <a:spLocks noChangeArrowheads="1"/>
          </p:cNvSpPr>
          <p:nvPr/>
        </p:nvSpPr>
        <p:spPr bwMode="auto">
          <a:xfrm>
            <a:off x="3810000" y="228350"/>
            <a:ext cx="4953000" cy="1387475"/>
          </a:xfrm>
          <a:prstGeom prst="wedgeRoundRectCallout">
            <a:avLst>
              <a:gd name="adj1" fmla="val -56588"/>
              <a:gd name="adj2" fmla="val 54653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  <a:miter lim="800000"/>
          </a:ln>
        </p:spPr>
        <p:txBody>
          <a:bodyPr anchor="ctr"/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中断的常用</a:t>
            </a:r>
            <a:r>
              <a:rPr lang="zh-CN" altLang="en-US" sz="2000" b="1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术语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：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</a:rPr>
              <a:t>9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个基本概念</a:t>
            </a:r>
            <a:endParaRPr lang="en-US" altLang="zh-CN" sz="2000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中断过程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：申请、判优、响应、服务</a:t>
            </a:r>
            <a:endParaRPr lang="en-US" altLang="zh-CN" sz="2000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中断管理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：识别、优先级、嵌套</a:t>
            </a:r>
            <a:endParaRPr lang="en-US" altLang="zh-CN" sz="20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37" name="Group 238"/>
          <p:cNvGrpSpPr/>
          <p:nvPr/>
        </p:nvGrpSpPr>
        <p:grpSpPr bwMode="auto">
          <a:xfrm>
            <a:off x="2176463" y="2514600"/>
            <a:ext cx="5062537" cy="568325"/>
            <a:chOff x="1248" y="2640"/>
            <a:chExt cx="3189" cy="358"/>
          </a:xfrm>
        </p:grpSpPr>
        <p:sp>
          <p:nvSpPr>
            <p:cNvPr id="38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40" name="Text Box 241"/>
            <p:cNvSpPr txBox="1">
              <a:spLocks noChangeArrowheads="1"/>
            </p:cNvSpPr>
            <p:nvPr/>
          </p:nvSpPr>
          <p:spPr bwMode="gray">
            <a:xfrm>
              <a:off x="1776" y="2668"/>
              <a:ext cx="2661" cy="33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8086/8088 </a:t>
              </a:r>
              <a:r>
                <a:rPr lang="zh-CN" altLang="en-US" sz="2800">
                  <a:ea typeface="华文新魏" panose="02010800040101010101" pitchFamily="2" charset="-122"/>
                </a:rPr>
                <a:t>微机中断系统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1" name="Text Box 242"/>
            <p:cNvSpPr txBox="1">
              <a:spLocks noChangeArrowheads="1"/>
            </p:cNvSpPr>
            <p:nvPr/>
          </p:nvSpPr>
          <p:spPr bwMode="gray">
            <a:xfrm>
              <a:off x="1296" y="265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2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sp>
        <p:nvSpPr>
          <p:cNvPr id="42" name="圆角矩形标注 41"/>
          <p:cNvSpPr>
            <a:spLocks noChangeArrowheads="1"/>
          </p:cNvSpPr>
          <p:nvPr/>
        </p:nvSpPr>
        <p:spPr bwMode="auto">
          <a:xfrm>
            <a:off x="3809207" y="1223918"/>
            <a:ext cx="4953000" cy="969463"/>
          </a:xfrm>
          <a:prstGeom prst="wedgeRoundRectCallout">
            <a:avLst>
              <a:gd name="adj1" fmla="val -39831"/>
              <a:gd name="adj2" fmla="val 86279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  <a:miter lim="800000"/>
          </a:ln>
        </p:spPr>
        <p:txBody>
          <a:bodyPr anchor="ctr"/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中断类型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：</a:t>
            </a:r>
            <a:r>
              <a:rPr lang="zh-CN" altLang="en-US" sz="2000" b="1" dirty="0">
                <a:latin typeface="华文中宋" panose="02010600040101010101" charset="-122"/>
                <a:ea typeface="华文中宋" panose="02010600040101010101" charset="-122"/>
              </a:rPr>
              <a:t>分类、特点、优先级</a:t>
            </a:r>
            <a:endParaRPr lang="en-US" altLang="zh-CN" sz="2000" b="1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中断向量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：</a:t>
            </a:r>
            <a:r>
              <a:rPr lang="zh-CN" altLang="en-US" sz="2000" b="1" dirty="0">
                <a:latin typeface="华文中宋" panose="02010600040101010101" charset="-122"/>
                <a:ea typeface="华文中宋" panose="02010600040101010101" charset="-122"/>
              </a:rPr>
              <a:t>会画、会编程设置</a:t>
            </a:r>
            <a:endParaRPr lang="en-US" altLang="zh-CN" sz="2000" b="1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43" name="Group 243"/>
          <p:cNvGrpSpPr/>
          <p:nvPr/>
        </p:nvGrpSpPr>
        <p:grpSpPr bwMode="auto">
          <a:xfrm>
            <a:off x="2176463" y="3482975"/>
            <a:ext cx="4986337" cy="561975"/>
            <a:chOff x="1248" y="3230"/>
            <a:chExt cx="3141" cy="354"/>
          </a:xfrm>
        </p:grpSpPr>
        <p:sp>
          <p:nvSpPr>
            <p:cNvPr id="44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2948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46" name="Text Box 246"/>
            <p:cNvSpPr txBox="1">
              <a:spLocks noChangeArrowheads="1"/>
            </p:cNvSpPr>
            <p:nvPr/>
          </p:nvSpPr>
          <p:spPr bwMode="gray">
            <a:xfrm>
              <a:off x="1776" y="3254"/>
              <a:ext cx="2592" cy="33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8259A</a:t>
              </a:r>
              <a:r>
                <a:rPr lang="zh-CN" altLang="en-US" sz="2800">
                  <a:ea typeface="华文新魏" panose="02010800040101010101" pitchFamily="2" charset="-122"/>
                </a:rPr>
                <a:t>可编程中断控制器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7" name="Text Box 247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3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sp>
        <p:nvSpPr>
          <p:cNvPr id="48" name="圆角矩形标注 47"/>
          <p:cNvSpPr>
            <a:spLocks noChangeArrowheads="1"/>
          </p:cNvSpPr>
          <p:nvPr/>
        </p:nvSpPr>
        <p:spPr bwMode="auto">
          <a:xfrm>
            <a:off x="3808413" y="685800"/>
            <a:ext cx="4953793" cy="2461669"/>
          </a:xfrm>
          <a:prstGeom prst="wedgeRoundRectCallout">
            <a:avLst>
              <a:gd name="adj1" fmla="val -38349"/>
              <a:gd name="adj2" fmla="val 77859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  <a:miter lim="800000"/>
          </a:ln>
        </p:spPr>
        <p:txBody>
          <a:bodyPr anchor="ctr"/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内部结构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：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</a:rPr>
              <a:t>IRR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、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</a:rPr>
              <a:t>IMR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、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</a:rPr>
              <a:t>ISR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、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</a:rPr>
              <a:t>PR</a:t>
            </a:r>
            <a:endParaRPr lang="en-US" altLang="zh-CN" sz="2000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外部引脚</a:t>
            </a:r>
            <a:endParaRPr lang="en-US" altLang="zh-CN" sz="2000" b="1" dirty="0">
              <a:solidFill>
                <a:srgbClr val="0000FF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工作方式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：级联、触发、屏蔽、优先级、嵌套、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</a:rPr>
              <a:t>EOI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、连接总线共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</a:rPr>
              <a:t>7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个方面</a:t>
            </a:r>
            <a:endParaRPr lang="en-US" altLang="zh-CN" sz="2000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8259A</a:t>
            </a:r>
            <a:r>
              <a:rPr lang="zh-CN" altLang="en-US" sz="2000" b="1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编程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：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</a:rPr>
              <a:t>ICW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、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</a:rPr>
              <a:t>OCW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、初始化编程</a:t>
            </a:r>
            <a:endParaRPr lang="en-US" altLang="zh-CN" sz="20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36" grpId="0" bldLvl="0" animBg="1"/>
      <p:bldP spid="36" grpId="1" bldLvl="0" animBg="1"/>
      <p:bldP spid="42" grpId="0" bldLvl="0" animBg="1"/>
      <p:bldP spid="42" grpId="1" bldLvl="0" animBg="1"/>
      <p:bldP spid="48" grpId="0" bldLvl="0" animBg="1"/>
      <p:bldP spid="48" grpId="2" bldLvl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153400" cy="39624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2400"/>
              </a:spcAft>
              <a:buSzPct val="95000"/>
              <a:buFont typeface="Wingdings" panose="05000000000000000000" pitchFamily="2" charset="2"/>
              <a:buChar char="n"/>
            </a:pPr>
            <a:r>
              <a:rPr kumimoji="0" lang="zh-CN" altLang="en-US" sz="2800" b="1" dirty="0"/>
              <a:t>主程序设计</a:t>
            </a:r>
            <a:endParaRPr kumimoji="0" lang="en-US" altLang="zh-CN" sz="2800" b="1" dirty="0"/>
          </a:p>
          <a:p>
            <a:pPr marL="914400" lvl="1" indent="-457200">
              <a:spcBef>
                <a:spcPct val="0"/>
              </a:spcBef>
              <a:spcAft>
                <a:spcPts val="900"/>
              </a:spcAft>
              <a:buClrTx/>
              <a:buSzPct val="95000"/>
              <a:buFont typeface="华文中宋" panose="02010600040101010101" charset="-122"/>
              <a:buAutoNum type="circleNumDbPlain"/>
            </a:pPr>
            <a:r>
              <a:rPr kumimoji="0" lang="en-US" altLang="zh-CN" sz="2200" b="1" u="sng" dirty="0">
                <a:solidFill>
                  <a:srgbClr val="0000FF"/>
                </a:solidFill>
              </a:rPr>
              <a:t>CPU 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初始化</a:t>
            </a:r>
            <a:r>
              <a:rPr kumimoji="0" lang="zh-CN" altLang="en-US" sz="2200" dirty="0"/>
              <a:t>：设置中断向量、设置 </a:t>
            </a:r>
            <a:r>
              <a:rPr kumimoji="0" lang="en-US" altLang="zh-CN" sz="2200" dirty="0"/>
              <a:t>IF=1</a:t>
            </a:r>
            <a:r>
              <a:rPr kumimoji="0" lang="zh-CN" altLang="en-US" sz="2200" dirty="0"/>
              <a:t> 标志位</a:t>
            </a:r>
            <a:r>
              <a:rPr kumimoji="0" lang="zh-CN" altLang="en-US" sz="2300" dirty="0"/>
              <a:t>。</a:t>
            </a:r>
            <a:endParaRPr kumimoji="0" lang="en-US" altLang="zh-CN" sz="2300" dirty="0"/>
          </a:p>
          <a:p>
            <a:pPr marL="914400" lvl="1" indent="-457200">
              <a:spcBef>
                <a:spcPts val="600"/>
              </a:spcBef>
              <a:spcAft>
                <a:spcPts val="900"/>
              </a:spcAft>
              <a:buClrTx/>
              <a:buSzPct val="95000"/>
              <a:buFont typeface="华文中宋" panose="02010600040101010101" charset="-122"/>
              <a:buAutoNum type="circleNumDbPlain"/>
            </a:pPr>
            <a:r>
              <a:rPr kumimoji="0" lang="en-US" altLang="zh-CN" sz="2200" b="1" u="sng" dirty="0">
                <a:solidFill>
                  <a:srgbClr val="0000FF"/>
                </a:solidFill>
              </a:rPr>
              <a:t>8259A 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初始化</a:t>
            </a:r>
            <a:r>
              <a:rPr kumimoji="0" lang="zh-CN" altLang="en-US" sz="2200" dirty="0"/>
              <a:t>：写</a:t>
            </a:r>
            <a:r>
              <a:rPr kumimoji="0" lang="en-US" altLang="zh-CN" sz="2200" dirty="0"/>
              <a:t>ICW</a:t>
            </a:r>
            <a:r>
              <a:rPr kumimoji="0" lang="en-US" altLang="zh-CN" sz="2200" baseline="-25000" dirty="0"/>
              <a:t>1</a:t>
            </a:r>
            <a:r>
              <a:rPr kumimoji="0" lang="en-US" altLang="zh-CN" sz="2200" dirty="0"/>
              <a:t>~</a:t>
            </a:r>
            <a:r>
              <a:rPr kumimoji="0" lang="zh-CN" altLang="en-US" sz="2200" dirty="0"/>
              <a:t> </a:t>
            </a:r>
            <a:r>
              <a:rPr kumimoji="0" lang="en-US" altLang="zh-CN" sz="2200" dirty="0"/>
              <a:t>ICW</a:t>
            </a:r>
            <a:r>
              <a:rPr kumimoji="0" lang="en-US" altLang="zh-CN" sz="2200" baseline="-25000" dirty="0"/>
              <a:t>4</a:t>
            </a:r>
            <a:r>
              <a:rPr kumimoji="0" lang="zh-CN" altLang="en-US" sz="2200" dirty="0"/>
              <a:t>，设置工作方式。</a:t>
            </a:r>
            <a:endParaRPr kumimoji="0" lang="en-US" altLang="zh-CN" sz="2200" dirty="0"/>
          </a:p>
          <a:p>
            <a:pPr marL="914400" lvl="1" indent="-457200">
              <a:spcBef>
                <a:spcPts val="600"/>
              </a:spcBef>
              <a:spcAft>
                <a:spcPts val="900"/>
              </a:spcAft>
              <a:buClrTx/>
              <a:buSzPct val="95000"/>
              <a:buFont typeface="华文中宋" panose="02010600040101010101" charset="-122"/>
              <a:buAutoNum type="circleNumDbPlain"/>
            </a:pPr>
            <a:r>
              <a:rPr kumimoji="0" lang="zh-CN" altLang="en-US" sz="2200" b="1" u="sng" dirty="0">
                <a:solidFill>
                  <a:srgbClr val="0000FF"/>
                </a:solidFill>
              </a:rPr>
              <a:t>中断接口初始化</a:t>
            </a:r>
            <a:r>
              <a:rPr kumimoji="0" lang="zh-CN" altLang="en-US" sz="2200" dirty="0"/>
              <a:t>：外设使能中断，设置 </a:t>
            </a:r>
            <a:r>
              <a:rPr kumimoji="0" lang="en-US" altLang="zh-CN" sz="2200" dirty="0"/>
              <a:t>IMR</a:t>
            </a:r>
            <a:r>
              <a:rPr kumimoji="0" lang="zh-CN" altLang="en-US" sz="2200" dirty="0"/>
              <a:t> 等。</a:t>
            </a:r>
            <a:endParaRPr kumimoji="0" lang="en-US" altLang="zh-CN" sz="2200" dirty="0"/>
          </a:p>
          <a:p>
            <a:pPr marL="914400" lvl="1" indent="-457200">
              <a:spcBef>
                <a:spcPts val="600"/>
              </a:spcBef>
              <a:spcAft>
                <a:spcPts val="900"/>
              </a:spcAft>
              <a:buClrTx/>
              <a:buSzPct val="95000"/>
              <a:buFont typeface="华文中宋" panose="02010600040101010101" charset="-122"/>
              <a:buAutoNum type="circleNumDbPlain"/>
            </a:pPr>
            <a:r>
              <a:rPr kumimoji="0" lang="zh-CN" altLang="en-US" sz="2200" b="1" u="sng" dirty="0">
                <a:solidFill>
                  <a:srgbClr val="0000FF"/>
                </a:solidFill>
              </a:rPr>
              <a:t>中断服务程序初始化</a:t>
            </a:r>
            <a:r>
              <a:rPr kumimoji="0" lang="zh-CN" altLang="en-US" sz="2200" dirty="0"/>
              <a:t>：进入</a:t>
            </a:r>
            <a:r>
              <a:rPr kumimoji="0" lang="en-US" altLang="zh-CN" sz="2200" dirty="0"/>
              <a:t>ISR</a:t>
            </a:r>
            <a:r>
              <a:rPr kumimoji="0" lang="zh-CN" altLang="en-US" sz="2200" dirty="0"/>
              <a:t>前，设置其缓冲区指针、变量初值、状态位等。</a:t>
            </a:r>
            <a:endParaRPr kumimoji="0" lang="en-US" altLang="zh-CN" sz="2200" dirty="0"/>
          </a:p>
        </p:txBody>
      </p:sp>
      <p:sp>
        <p:nvSpPr>
          <p:cNvPr id="24371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701CA50-1E80-4580-B9D3-3EEF0ECBEC8D}" type="slidenum">
              <a:rPr lang="en-US" altLang="zh-CN"/>
            </a:fld>
            <a:endParaRPr lang="en-US" altLang="zh-CN"/>
          </a:p>
        </p:txBody>
      </p:sp>
      <p:sp>
        <p:nvSpPr>
          <p:cNvPr id="24166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8.4  8259A </a:t>
            </a:r>
            <a:r>
              <a:rPr lang="zh-CN" altLang="en-US" dirty="0">
                <a:solidFill>
                  <a:srgbClr val="C00000"/>
                </a:solidFill>
              </a:rPr>
              <a:t>的应用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pull dir="rd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919662" y="1975755"/>
          <a:ext cx="5734423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28" name="Visio" r:id="rId1" imgW="2787015" imgH="1410335" progId="Visio.Drawing.11">
                  <p:embed/>
                </p:oleObj>
              </mc:Choice>
              <mc:Fallback>
                <p:oleObj name="Visio" r:id="rId1" imgW="2787015" imgH="1410335" progId="Visio.Drawing.11">
                  <p:embed/>
                  <p:pic>
                    <p:nvPicPr>
                      <p:cNvPr id="0" name="Object 4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9662" y="1975755"/>
                        <a:ext cx="5734423" cy="3124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848600" cy="5334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  <a:buSzPct val="95000"/>
              <a:buFont typeface="Wingdings" panose="05000000000000000000" pitchFamily="2" charset="2"/>
              <a:buChar char="n"/>
            </a:pPr>
            <a:r>
              <a:rPr kumimoji="0" lang="zh-CN" altLang="en-US" sz="2800" b="1" dirty="0"/>
              <a:t>中断服务程序设计（</a:t>
            </a:r>
            <a:r>
              <a:rPr kumimoji="0" lang="en-US" altLang="zh-CN" sz="2800" b="1" dirty="0"/>
              <a:t>ISR</a:t>
            </a:r>
            <a:r>
              <a:rPr kumimoji="0" lang="zh-CN" altLang="en-US" sz="2800" b="1" dirty="0"/>
              <a:t>）</a:t>
            </a:r>
            <a:endParaRPr kumimoji="0" lang="zh-CN" altLang="en-US" sz="2800" b="1" dirty="0"/>
          </a:p>
        </p:txBody>
      </p:sp>
      <p:sp>
        <p:nvSpPr>
          <p:cNvPr id="24576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164CD2-CA74-423B-90E3-8CF46E73A574}" type="slidenum">
              <a:rPr lang="en-US" altLang="zh-CN"/>
            </a:fld>
            <a:endParaRPr lang="en-US" altLang="zh-CN"/>
          </a:p>
        </p:txBody>
      </p:sp>
      <p:sp>
        <p:nvSpPr>
          <p:cNvPr id="2" name="五边形 1"/>
          <p:cNvSpPr/>
          <p:nvPr/>
        </p:nvSpPr>
        <p:spPr>
          <a:xfrm>
            <a:off x="6172200" y="4114800"/>
            <a:ext cx="1232024" cy="381000"/>
          </a:xfrm>
          <a:prstGeom prst="homePlate">
            <a:avLst>
              <a:gd name="adj" fmla="val 105844"/>
            </a:avLst>
          </a:prstGeom>
          <a:solidFill>
            <a:srgbClr val="FFFD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0000FF"/>
                </a:solidFill>
              </a:rPr>
              <a:t>EOI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2720" y="2083237"/>
            <a:ext cx="2322414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SzPct val="95000"/>
              <a:buFont typeface="华文中宋" panose="02010600040101010101" charset="-122"/>
              <a:buAutoNum type="circleNumDbPlain"/>
            </a:pPr>
            <a:r>
              <a:rPr lang="zh-CN" altLang="en-US" sz="2000" b="1" dirty="0">
                <a:solidFill>
                  <a:srgbClr val="0000FF"/>
                </a:solidFill>
              </a:rPr>
              <a:t> 保护现场</a:t>
            </a:r>
            <a:endParaRPr lang="en-US" altLang="zh-CN" sz="2000" dirty="0"/>
          </a:p>
          <a:p>
            <a:pPr>
              <a:spcAft>
                <a:spcPts val="1200"/>
              </a:spcAft>
              <a:buSzPct val="95000"/>
              <a:buFont typeface="华文中宋" panose="02010600040101010101" charset="-122"/>
              <a:buAutoNum type="circleNumDbPlain"/>
            </a:pPr>
            <a:r>
              <a:rPr lang="zh-CN" altLang="en-US" sz="2000" b="1" dirty="0">
                <a:solidFill>
                  <a:srgbClr val="0000FF"/>
                </a:solidFill>
              </a:rPr>
              <a:t> 开中断</a:t>
            </a:r>
            <a:endParaRPr lang="en-US" altLang="zh-CN" sz="2000" dirty="0"/>
          </a:p>
          <a:p>
            <a:pPr>
              <a:spcAft>
                <a:spcPts val="1200"/>
              </a:spcAft>
              <a:buSzPct val="95000"/>
              <a:buFont typeface="华文中宋" panose="02010600040101010101" charset="-122"/>
              <a:buAutoNum type="circleNumDbPlain"/>
            </a:pPr>
            <a:r>
              <a:rPr lang="zh-CN" altLang="en-US" sz="2000" b="1" dirty="0">
                <a:solidFill>
                  <a:srgbClr val="0000FF"/>
                </a:solidFill>
              </a:rPr>
              <a:t> 数据输入输出</a:t>
            </a:r>
            <a:endParaRPr lang="en-US" altLang="zh-CN" sz="2000" dirty="0"/>
          </a:p>
          <a:p>
            <a:pPr>
              <a:spcAft>
                <a:spcPts val="1200"/>
              </a:spcAft>
              <a:buSzPct val="95000"/>
              <a:buFont typeface="华文中宋" panose="02010600040101010101" charset="-122"/>
              <a:buAutoNum type="circleNumDbPlain"/>
            </a:pPr>
            <a:r>
              <a:rPr lang="zh-CN" altLang="en-US" sz="2000" b="1" dirty="0">
                <a:solidFill>
                  <a:srgbClr val="0000FF"/>
                </a:solidFill>
              </a:rPr>
              <a:t> 关中断</a:t>
            </a:r>
            <a:endParaRPr lang="en-US" altLang="zh-CN" sz="2000" dirty="0"/>
          </a:p>
          <a:p>
            <a:pPr>
              <a:spcAft>
                <a:spcPts val="1200"/>
              </a:spcAft>
              <a:buSzPct val="95000"/>
              <a:buFont typeface="华文中宋" panose="02010600040101010101" charset="-122"/>
              <a:buAutoNum type="circleNumDbPlain"/>
            </a:pPr>
            <a:r>
              <a:rPr lang="zh-CN" altLang="en-US" sz="2000" b="1" dirty="0">
                <a:solidFill>
                  <a:srgbClr val="0000FF"/>
                </a:solidFill>
              </a:rPr>
              <a:t> 恢复现场</a:t>
            </a:r>
            <a:endParaRPr lang="en-US" altLang="zh-CN" sz="2000" dirty="0"/>
          </a:p>
          <a:p>
            <a:pPr>
              <a:spcAft>
                <a:spcPts val="1200"/>
              </a:spcAft>
              <a:buSzPct val="95000"/>
              <a:buFont typeface="华文中宋" panose="02010600040101010101" charset="-122"/>
              <a:buAutoNum type="circleNumDbPlain"/>
            </a:pPr>
            <a:r>
              <a:rPr lang="zh-CN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 err="1">
                <a:solidFill>
                  <a:srgbClr val="0000FF"/>
                </a:solidFill>
              </a:rPr>
              <a:t>开中断</a:t>
            </a:r>
            <a:endParaRPr lang="en-US" altLang="en-US" sz="2000" b="1" dirty="0">
              <a:solidFill>
                <a:srgbClr val="0000FF"/>
              </a:solidFill>
            </a:endParaRPr>
          </a:p>
          <a:p>
            <a:pPr>
              <a:spcAft>
                <a:spcPts val="1200"/>
              </a:spcAft>
              <a:buSzPct val="95000"/>
              <a:buFont typeface="华文中宋" panose="02010600040101010101" charset="-122"/>
              <a:buAutoNum type="circleNumDbPlain"/>
            </a:pPr>
            <a:r>
              <a:rPr lang="zh-CN" altLang="en-US" sz="2000" b="1" dirty="0">
                <a:solidFill>
                  <a:srgbClr val="FF0000"/>
                </a:solidFill>
              </a:rPr>
              <a:t> 中断结束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>
              <a:spcAft>
                <a:spcPts val="1200"/>
              </a:spcAft>
              <a:buSzPct val="95000"/>
              <a:buFont typeface="华文中宋" panose="02010600040101010101" charset="-122"/>
              <a:buAutoNum type="circleNumDbPlain"/>
            </a:pPr>
            <a:r>
              <a:rPr lang="zh-CN" altLang="en-US" sz="2000" b="1" dirty="0">
                <a:solidFill>
                  <a:srgbClr val="0000FF"/>
                </a:solidFill>
              </a:rPr>
              <a:t> 中断返回</a:t>
            </a:r>
            <a:endParaRPr lang="zh-CN" altLang="en-US" sz="2000" dirty="0"/>
          </a:p>
        </p:txBody>
      </p:sp>
      <p:sp>
        <p:nvSpPr>
          <p:cNvPr id="7" name="横卷形 6"/>
          <p:cNvSpPr/>
          <p:nvPr/>
        </p:nvSpPr>
        <p:spPr>
          <a:xfrm>
            <a:off x="3220763" y="4922284"/>
            <a:ext cx="5433321" cy="1533715"/>
          </a:xfrm>
          <a:prstGeom prst="horizontalScroll">
            <a:avLst>
              <a:gd name="adj" fmla="val 9233"/>
            </a:avLst>
          </a:prstGeom>
          <a:solidFill>
            <a:srgbClr val="FFD5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kumimoji="1" lang="zh-CN" altLang="en-US" dirty="0">
                <a:solidFill>
                  <a:schemeClr val="tx1"/>
                </a:solidFill>
              </a:rPr>
              <a:t>中断结束命令（</a:t>
            </a:r>
            <a:r>
              <a:rPr kumimoji="1" lang="en-US" altLang="zh-CN" dirty="0">
                <a:solidFill>
                  <a:schemeClr val="tx1"/>
                </a:solidFill>
              </a:rPr>
              <a:t>EOI</a:t>
            </a:r>
            <a:r>
              <a:rPr kumimoji="1" lang="zh-CN" altLang="en-US" dirty="0">
                <a:solidFill>
                  <a:schemeClr val="tx1"/>
                </a:solidFill>
              </a:rPr>
              <a:t>）的位置是否可变？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kumimoji="1" lang="zh-CN" altLang="en-US" dirty="0">
                <a:solidFill>
                  <a:schemeClr val="tx1"/>
                </a:solidFill>
              </a:rPr>
              <a:t>（</a:t>
            </a:r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r>
              <a:rPr kumimoji="1" lang="zh-CN" altLang="en-US" dirty="0">
                <a:solidFill>
                  <a:schemeClr val="tx1"/>
                </a:solidFill>
              </a:rPr>
              <a:t>）如果不可变，为什么？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kumimoji="1" lang="zh-CN" altLang="en-US" dirty="0">
                <a:solidFill>
                  <a:schemeClr val="tx1"/>
                </a:solidFill>
              </a:rPr>
              <a:t>（</a:t>
            </a:r>
            <a:r>
              <a:rPr kumimoji="1" lang="en-US" altLang="zh-CN" dirty="0">
                <a:solidFill>
                  <a:schemeClr val="tx1"/>
                </a:solidFill>
              </a:rPr>
              <a:t>2</a:t>
            </a:r>
            <a:r>
              <a:rPr kumimoji="1" lang="zh-CN" altLang="en-US" dirty="0">
                <a:solidFill>
                  <a:schemeClr val="tx1"/>
                </a:solidFill>
              </a:rPr>
              <a:t>）如果可变，还可以变到哪个位置？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bldLvl="0" animBg="1"/>
      <p:bldP spid="7" grpId="0" bldLvl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0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172200"/>
            <a:ext cx="2286000" cy="549275"/>
          </a:xfrm>
          <a:noFill/>
        </p:spPr>
        <p:txBody>
          <a:bodyPr/>
          <a:lstStyle/>
          <a:p>
            <a:fld id="{EF9B1CD3-98DD-41A1-BBC4-80574F750DC9}" type="slidenum">
              <a:rPr lang="en-US" altLang="zh-CN"/>
            </a:fld>
            <a:endParaRPr lang="en-US" altLang="zh-CN"/>
          </a:p>
        </p:txBody>
      </p:sp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(2)  </a:t>
            </a:r>
            <a:r>
              <a:rPr lang="zh-CN" altLang="en-US" dirty="0">
                <a:solidFill>
                  <a:schemeClr val="tx1"/>
                </a:solidFill>
              </a:rPr>
              <a:t>中断的应用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47811" name="Rectangle 3"/>
          <p:cNvSpPr txBox="1">
            <a:spLocks noChangeArrowheads="1"/>
          </p:cNvSpPr>
          <p:nvPr/>
        </p:nvSpPr>
        <p:spPr bwMode="auto">
          <a:xfrm>
            <a:off x="914400" y="1442260"/>
            <a:ext cx="7696200" cy="2320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800100" lvl="1" indent="-342900" algn="just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/>
              <a:t>某设备的接口内有</a:t>
            </a:r>
            <a:r>
              <a:rPr lang="en-US" altLang="zh-CN" sz="2000" dirty="0"/>
              <a:t>1</a:t>
            </a:r>
            <a:r>
              <a:rPr lang="zh-CN" altLang="en-US" sz="2000" dirty="0"/>
              <a:t>个数据端口（地址为</a:t>
            </a:r>
            <a:r>
              <a:rPr lang="en-US" altLang="zh-CN" sz="2000" dirty="0"/>
              <a:t>200H</a:t>
            </a:r>
            <a:r>
              <a:rPr lang="zh-CN" altLang="en-US" sz="2000" dirty="0"/>
              <a:t>）和</a:t>
            </a:r>
            <a:r>
              <a:rPr lang="en-US" altLang="zh-CN" sz="2000" dirty="0"/>
              <a:t>1</a:t>
            </a:r>
            <a:r>
              <a:rPr lang="zh-CN" altLang="en-US" sz="2000" dirty="0"/>
              <a:t>个状态端口（地址为</a:t>
            </a:r>
            <a:r>
              <a:rPr lang="en-US" altLang="zh-CN" sz="2000" dirty="0"/>
              <a:t>201H</a:t>
            </a:r>
            <a:r>
              <a:rPr lang="zh-CN" altLang="en-US" sz="2000" dirty="0"/>
              <a:t>），两者均为</a:t>
            </a:r>
            <a:r>
              <a:rPr lang="en-US" altLang="zh-CN" sz="2000" dirty="0"/>
              <a:t>8</a:t>
            </a:r>
            <a:r>
              <a:rPr lang="zh-CN" altLang="en-US" sz="2000" dirty="0"/>
              <a:t>位。</a:t>
            </a:r>
            <a:endParaRPr lang="en-US" altLang="zh-CN" sz="2000" dirty="0"/>
          </a:p>
          <a:p>
            <a:pPr marL="800100" lvl="1" indent="-342900" algn="just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b="1" u="sng" dirty="0">
                <a:solidFill>
                  <a:srgbClr val="0000FF"/>
                </a:solidFill>
              </a:rPr>
              <a:t>当状态端口的最高位为</a:t>
            </a:r>
            <a:r>
              <a:rPr lang="en-US" altLang="zh-CN" sz="2000" b="1" u="sng" dirty="0">
                <a:solidFill>
                  <a:srgbClr val="0000FF"/>
                </a:solidFill>
              </a:rPr>
              <a:t>1</a:t>
            </a:r>
            <a:r>
              <a:rPr lang="zh-CN" altLang="en-US" sz="2000" b="1" u="sng" dirty="0">
                <a:solidFill>
                  <a:srgbClr val="0000FF"/>
                </a:solidFill>
              </a:rPr>
              <a:t>时，数据端口中的数据有效，此时</a:t>
            </a:r>
            <a:r>
              <a:rPr lang="en-US" altLang="zh-CN" sz="2000" b="1" u="sng" dirty="0">
                <a:solidFill>
                  <a:srgbClr val="0000FF"/>
                </a:solidFill>
              </a:rPr>
              <a:t>STB</a:t>
            </a:r>
            <a:r>
              <a:rPr lang="zh-CN" altLang="en-US" sz="2000" b="1" u="sng" dirty="0">
                <a:solidFill>
                  <a:srgbClr val="0000FF"/>
                </a:solidFill>
              </a:rPr>
              <a:t>引脚上出现一个脉冲信号。</a:t>
            </a:r>
            <a:endParaRPr lang="en-US" altLang="zh-CN" sz="2000" b="1" u="sng" dirty="0">
              <a:solidFill>
                <a:srgbClr val="0000FF"/>
              </a:solidFill>
            </a:endParaRPr>
          </a:p>
        </p:txBody>
      </p:sp>
      <p:sp>
        <p:nvSpPr>
          <p:cNvPr id="24781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3429000" y="3627437"/>
            <a:ext cx="3738717" cy="2819400"/>
            <a:chOff x="2662083" y="3352800"/>
            <a:chExt cx="3738717" cy="2819400"/>
          </a:xfrm>
        </p:grpSpPr>
        <p:sp>
          <p:nvSpPr>
            <p:cNvPr id="3" name="矩形 2"/>
            <p:cNvSpPr/>
            <p:nvPr/>
          </p:nvSpPr>
          <p:spPr>
            <a:xfrm>
              <a:off x="3581399" y="3352800"/>
              <a:ext cx="1750143" cy="2819400"/>
            </a:xfrm>
            <a:prstGeom prst="rect">
              <a:avLst/>
            </a:prstGeom>
            <a:solidFill>
              <a:srgbClr val="C1EA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892345" y="3786376"/>
              <a:ext cx="1143000" cy="457200"/>
            </a:xfrm>
            <a:prstGeom prst="rect">
              <a:avLst/>
            </a:prstGeom>
            <a:solidFill>
              <a:srgbClr val="FFFD78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数据端口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999271" y="42788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rgbClr val="0000FF"/>
                  </a:solidFill>
                </a:rPr>
                <a:t>200H</a:t>
              </a:r>
              <a:endParaRPr kumimoji="1"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886200" y="5163460"/>
              <a:ext cx="1143000" cy="457200"/>
            </a:xfrm>
            <a:prstGeom prst="rect">
              <a:avLst/>
            </a:prstGeom>
            <a:solidFill>
              <a:srgbClr val="FFD5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状态端口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038600" y="479412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rgbClr val="0000FF"/>
                  </a:solidFill>
                </a:rPr>
                <a:t>201H</a:t>
              </a:r>
              <a:endParaRPr kumimoji="1"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4" name="左箭头 3"/>
            <p:cNvSpPr/>
            <p:nvPr/>
          </p:nvSpPr>
          <p:spPr>
            <a:xfrm>
              <a:off x="2738283" y="3792793"/>
              <a:ext cx="838200" cy="398207"/>
            </a:xfrm>
            <a:prstGeom prst="leftArrow">
              <a:avLst/>
            </a:prstGeom>
            <a:solidFill>
              <a:srgbClr val="C1EA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662083" y="342346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rgbClr val="0000FF"/>
                  </a:solidFill>
                </a:rPr>
                <a:t>D</a:t>
              </a:r>
              <a:r>
                <a:rPr kumimoji="1" lang="en-US" altLang="zh-CN" baseline="-25000" dirty="0">
                  <a:solidFill>
                    <a:srgbClr val="0000FF"/>
                  </a:solidFill>
                </a:rPr>
                <a:t>7</a:t>
              </a:r>
              <a:r>
                <a:rPr kumimoji="1" lang="en-US" altLang="zh-CN" dirty="0">
                  <a:solidFill>
                    <a:srgbClr val="0000FF"/>
                  </a:solidFill>
                </a:rPr>
                <a:t>~D</a:t>
              </a:r>
              <a:r>
                <a:rPr kumimoji="1" lang="en-US" altLang="zh-CN" baseline="-25000" dirty="0">
                  <a:solidFill>
                    <a:srgbClr val="0000FF"/>
                  </a:solidFill>
                </a:rPr>
                <a:t>0</a:t>
              </a:r>
              <a:endParaRPr kumimoji="1" lang="zh-CN" altLang="en-US" baseline="-25000" dirty="0">
                <a:solidFill>
                  <a:srgbClr val="0000FF"/>
                </a:solidFill>
              </a:endParaRPr>
            </a:p>
          </p:txBody>
        </p:sp>
        <p:cxnSp>
          <p:nvCxnSpPr>
            <p:cNvPr id="6" name="直线箭头连接符 5"/>
            <p:cNvCxnSpPr/>
            <p:nvPr/>
          </p:nvCxnSpPr>
          <p:spPr>
            <a:xfrm>
              <a:off x="5029200" y="5389602"/>
              <a:ext cx="76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5867400" y="5372395"/>
              <a:ext cx="1524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/>
            <p:cNvCxnSpPr/>
            <p:nvPr/>
          </p:nvCxnSpPr>
          <p:spPr>
            <a:xfrm>
              <a:off x="6019800" y="5372395"/>
              <a:ext cx="0" cy="34260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/>
            <p:nvPr/>
          </p:nvCxnSpPr>
          <p:spPr>
            <a:xfrm>
              <a:off x="6019800" y="5715000"/>
              <a:ext cx="228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/>
            <p:nvPr/>
          </p:nvCxnSpPr>
          <p:spPr>
            <a:xfrm>
              <a:off x="6248400" y="5372395"/>
              <a:ext cx="0" cy="34260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/>
            <p:cNvCxnSpPr/>
            <p:nvPr/>
          </p:nvCxnSpPr>
          <p:spPr>
            <a:xfrm>
              <a:off x="6248400" y="5372395"/>
              <a:ext cx="1524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5255342" y="482946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rgbClr val="0000FF"/>
                  </a:solidFill>
                </a:rPr>
                <a:t>STB</a:t>
              </a:r>
              <a:endParaRPr kumimoji="1"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006645" y="57150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接口</a:t>
              </a:r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572356" y="933850"/>
            <a:ext cx="4576618" cy="508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4982" y="1447888"/>
            <a:ext cx="107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已知：</a:t>
            </a:r>
            <a:endParaRPr lang="zh-CN" altLang="en-US" sz="2000" dirty="0"/>
          </a:p>
        </p:txBody>
      </p:sp>
      <p:sp>
        <p:nvSpPr>
          <p:cNvPr id="27" name="文本框 26"/>
          <p:cNvSpPr txBox="1"/>
          <p:nvPr/>
        </p:nvSpPr>
        <p:spPr>
          <a:xfrm>
            <a:off x="607291" y="2955086"/>
            <a:ext cx="107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任务：</a:t>
            </a:r>
            <a:endParaRPr lang="zh-CN" altLang="en-US" sz="2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401618" y="2968743"/>
            <a:ext cx="7208982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000" dirty="0"/>
              <a:t>请设计一个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</a:t>
            </a:r>
            <a:r>
              <a:rPr lang="zh-CN" altLang="en-US" sz="2000" dirty="0"/>
              <a:t>，读取该接口内的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有效</a:t>
            </a:r>
            <a:r>
              <a:rPr lang="zh-CN" altLang="en-US" sz="2000" dirty="0"/>
              <a:t>数据，并将之存入内存的</a:t>
            </a:r>
            <a:r>
              <a:rPr lang="en-US" altLang="zh-CN" sz="2000" dirty="0"/>
              <a:t>BUFFER</a:t>
            </a:r>
            <a:r>
              <a:rPr lang="zh-CN" altLang="en-US" sz="2000" dirty="0"/>
              <a:t>单元中。</a:t>
            </a:r>
            <a:endParaRPr lang="en-US" altLang="zh-CN" sz="2400" dirty="0"/>
          </a:p>
        </p:txBody>
      </p:sp>
    </p:spTree>
    <p:custDataLst>
      <p:tags r:id="rId1"/>
    </p:custData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8153400" cy="50292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  <a:buClrTx/>
              <a:buSzPct val="95000"/>
            </a:pPr>
            <a:r>
              <a:rPr kumimoji="0" lang="en-US" altLang="zh-CN" sz="2600" b="1" dirty="0"/>
              <a:t>8253/8254 </a:t>
            </a:r>
            <a:r>
              <a:rPr kumimoji="0" lang="zh-CN" altLang="en-US" sz="2600" b="1" dirty="0"/>
              <a:t>的每个计数器有</a:t>
            </a:r>
            <a:r>
              <a:rPr kumimoji="0" lang="en-US" altLang="zh-CN" sz="2600" b="1" dirty="0"/>
              <a:t>6</a:t>
            </a:r>
            <a:r>
              <a:rPr kumimoji="0" lang="zh-CN" altLang="en-US" sz="2600" b="1" dirty="0"/>
              <a:t>种工作方式：</a:t>
            </a:r>
            <a:endParaRPr kumimoji="0" lang="en-US" altLang="zh-CN" sz="2600" b="1" dirty="0"/>
          </a:p>
          <a:p>
            <a:pPr lvl="1">
              <a:spcBef>
                <a:spcPct val="0"/>
              </a:spcBef>
              <a:spcAft>
                <a:spcPts val="600"/>
              </a:spcAft>
              <a:buClrTx/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 dirty="0"/>
              <a:t>方式</a:t>
            </a:r>
            <a:r>
              <a:rPr kumimoji="0" lang="en-US" altLang="zh-CN" sz="2200" dirty="0"/>
              <a:t>0——</a:t>
            </a:r>
            <a:r>
              <a:rPr kumimoji="0" lang="zh-CN" altLang="en-US" sz="2200" dirty="0"/>
              <a:t>计数期间低电平输出（</a:t>
            </a:r>
            <a:r>
              <a:rPr kumimoji="0" lang="en-US" altLang="zh-CN" sz="2200" dirty="0"/>
              <a:t>GATE</a:t>
            </a:r>
            <a:r>
              <a:rPr kumimoji="0" lang="zh-CN" altLang="en-US" sz="2200" dirty="0"/>
              <a:t>高电平时计数）</a:t>
            </a:r>
            <a:endParaRPr kumimoji="0" lang="en-US" altLang="zh-CN" sz="2200" dirty="0"/>
          </a:p>
          <a:p>
            <a:pPr lvl="1">
              <a:spcBef>
                <a:spcPct val="0"/>
              </a:spcBef>
              <a:spcAft>
                <a:spcPts val="600"/>
              </a:spcAft>
              <a:buClrTx/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 dirty="0"/>
              <a:t>方式</a:t>
            </a:r>
            <a:r>
              <a:rPr kumimoji="0" lang="en-US" altLang="zh-CN" sz="2200" dirty="0"/>
              <a:t>1——</a:t>
            </a:r>
            <a:r>
              <a:rPr kumimoji="0" lang="zh-CN" altLang="en-US" sz="2200" dirty="0"/>
              <a:t>计数期间低电平输出（</a:t>
            </a:r>
            <a:r>
              <a:rPr kumimoji="0" lang="en-US" altLang="zh-CN" sz="2200" dirty="0"/>
              <a:t>GATE</a:t>
            </a:r>
            <a:r>
              <a:rPr kumimoji="0" lang="zh-CN" altLang="en-US" sz="2200" dirty="0"/>
              <a:t>上升沿重新计数）</a:t>
            </a:r>
            <a:endParaRPr kumimoji="0" lang="en-US" altLang="zh-CN" sz="2200" dirty="0"/>
          </a:p>
          <a:p>
            <a:pPr lvl="1">
              <a:spcBef>
                <a:spcPct val="0"/>
              </a:spcBef>
              <a:spcAft>
                <a:spcPts val="600"/>
              </a:spcAft>
              <a:buClrTx/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 dirty="0"/>
              <a:t>方式</a:t>
            </a:r>
            <a:r>
              <a:rPr kumimoji="0" lang="en-US" altLang="zh-CN" sz="2200" dirty="0"/>
              <a:t>2——</a:t>
            </a:r>
            <a:r>
              <a:rPr kumimoji="0" lang="zh-CN" altLang="en-US" sz="2200" dirty="0"/>
              <a:t>周期性输出负脉冲</a:t>
            </a:r>
            <a:endParaRPr kumimoji="0" lang="en-US" altLang="zh-CN" sz="2200" dirty="0"/>
          </a:p>
          <a:p>
            <a:pPr lvl="1">
              <a:spcBef>
                <a:spcPct val="0"/>
              </a:spcBef>
              <a:spcAft>
                <a:spcPts val="600"/>
              </a:spcAft>
              <a:buClrTx/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 dirty="0"/>
              <a:t>方式</a:t>
            </a:r>
            <a:r>
              <a:rPr kumimoji="0" lang="en-US" altLang="zh-CN" sz="2200" dirty="0"/>
              <a:t>3——</a:t>
            </a:r>
            <a:r>
              <a:rPr kumimoji="0" lang="zh-CN" altLang="en-US" sz="2200" dirty="0"/>
              <a:t>周期性输出方波</a:t>
            </a:r>
            <a:endParaRPr kumimoji="0" lang="en-US" altLang="zh-CN" sz="2200" dirty="0"/>
          </a:p>
          <a:p>
            <a:pPr lvl="1">
              <a:spcBef>
                <a:spcPct val="0"/>
              </a:spcBef>
              <a:spcAft>
                <a:spcPts val="600"/>
              </a:spcAft>
              <a:buClrTx/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 dirty="0"/>
              <a:t>方式</a:t>
            </a:r>
            <a:r>
              <a:rPr kumimoji="0" lang="en-US" altLang="zh-CN" sz="2200" dirty="0"/>
              <a:t>4——</a:t>
            </a:r>
            <a:r>
              <a:rPr kumimoji="0" lang="zh-CN" altLang="en-US" sz="2200" b="1" u="sng" dirty="0">
                <a:solidFill>
                  <a:srgbClr val="FF0066"/>
                </a:solidFill>
              </a:rPr>
              <a:t>软件触发</a:t>
            </a:r>
            <a:r>
              <a:rPr kumimoji="0" lang="zh-CN" altLang="en-US" sz="2200" dirty="0"/>
              <a:t>输出单脉冲</a:t>
            </a:r>
            <a:endParaRPr kumimoji="0" lang="en-US" altLang="zh-CN" sz="2200" dirty="0"/>
          </a:p>
          <a:p>
            <a:pPr lvl="1">
              <a:spcBef>
                <a:spcPct val="0"/>
              </a:spcBef>
              <a:spcAft>
                <a:spcPts val="600"/>
              </a:spcAft>
              <a:buClrTx/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 dirty="0"/>
              <a:t>方式</a:t>
            </a:r>
            <a:r>
              <a:rPr kumimoji="0" lang="en-US" altLang="zh-CN" sz="2200" dirty="0"/>
              <a:t>5——</a:t>
            </a:r>
            <a:r>
              <a:rPr kumimoji="0" lang="zh-CN" altLang="en-US" sz="2200" b="1" u="sng" dirty="0">
                <a:solidFill>
                  <a:srgbClr val="FF0066"/>
                </a:solidFill>
              </a:rPr>
              <a:t>硬件触发</a:t>
            </a:r>
            <a:r>
              <a:rPr kumimoji="0" lang="zh-CN" altLang="en-US" sz="2200" dirty="0"/>
              <a:t>输出单脉冲</a:t>
            </a:r>
            <a:endParaRPr kumimoji="0" lang="en-US" altLang="zh-CN" sz="2200" dirty="0"/>
          </a:p>
          <a:p>
            <a:pPr>
              <a:spcBef>
                <a:spcPts val="1800"/>
              </a:spcBef>
              <a:spcAft>
                <a:spcPts val="1800"/>
              </a:spcAft>
              <a:buClrTx/>
              <a:buSzPct val="95000"/>
            </a:pPr>
            <a:r>
              <a:rPr kumimoji="0" lang="en-US" altLang="zh-CN" sz="2600" b="1" dirty="0"/>
              <a:t>6</a:t>
            </a:r>
            <a:r>
              <a:rPr kumimoji="0" lang="zh-CN" altLang="en-US" sz="2600" b="1" dirty="0"/>
              <a:t>种工作方式的区别在于：</a:t>
            </a:r>
            <a:endParaRPr kumimoji="0" lang="en-US" altLang="zh-CN" sz="2600" b="1" dirty="0"/>
          </a:p>
          <a:p>
            <a:pPr lvl="1">
              <a:spcBef>
                <a:spcPct val="0"/>
              </a:spcBef>
              <a:spcAft>
                <a:spcPts val="600"/>
              </a:spcAft>
              <a:buClrTx/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 b="1" u="sng" dirty="0">
                <a:solidFill>
                  <a:srgbClr val="0000FF"/>
                </a:solidFill>
              </a:rPr>
              <a:t>输出波形</a:t>
            </a:r>
            <a:r>
              <a:rPr kumimoji="0" lang="zh-CN" altLang="en-US" sz="2200" dirty="0"/>
              <a:t>不同。</a:t>
            </a:r>
            <a:endParaRPr kumimoji="0" lang="en-US" altLang="zh-CN" sz="2200" dirty="0"/>
          </a:p>
          <a:p>
            <a:pPr lvl="1">
              <a:spcBef>
                <a:spcPct val="0"/>
              </a:spcBef>
              <a:spcAft>
                <a:spcPts val="600"/>
              </a:spcAft>
              <a:buClrTx/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 dirty="0">
                <a:latin typeface="宋体" panose="02010600030101010101" pitchFamily="2" charset="-122"/>
              </a:rPr>
              <a:t>启动计数器的</a:t>
            </a:r>
            <a:r>
              <a:rPr kumimoji="0" lang="zh-CN" altLang="en-US" sz="2200" b="1" u="sng" dirty="0">
                <a:solidFill>
                  <a:srgbClr val="0000FF"/>
                </a:solidFill>
                <a:latin typeface="宋体" panose="02010600030101010101" pitchFamily="2" charset="-122"/>
              </a:rPr>
              <a:t>触发方式</a:t>
            </a:r>
            <a:r>
              <a:rPr kumimoji="0" lang="zh-CN" altLang="en-US" sz="2200" dirty="0">
                <a:latin typeface="宋体" panose="02010600030101010101" pitchFamily="2" charset="-122"/>
              </a:rPr>
              <a:t>不同</a:t>
            </a:r>
            <a:r>
              <a:rPr kumimoji="0" lang="zh-CN" altLang="en-US" sz="2200" dirty="0"/>
              <a:t>。</a:t>
            </a:r>
            <a:endParaRPr kumimoji="0" lang="en-US" altLang="zh-CN" sz="2200" dirty="0"/>
          </a:p>
          <a:p>
            <a:pPr lvl="1">
              <a:spcBef>
                <a:spcPct val="0"/>
              </a:spcBef>
              <a:spcAft>
                <a:spcPts val="600"/>
              </a:spcAft>
              <a:buClrTx/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 dirty="0"/>
              <a:t>计数过程中门控信号</a:t>
            </a:r>
            <a:r>
              <a:rPr kumimoji="0" lang="en-US" altLang="zh-CN" sz="2200" b="1" u="sng" dirty="0">
                <a:solidFill>
                  <a:srgbClr val="0000FF"/>
                </a:solidFill>
              </a:rPr>
              <a:t>GATE</a:t>
            </a:r>
            <a:r>
              <a:rPr kumimoji="0" lang="zh-CN" altLang="en-US" sz="2200" dirty="0"/>
              <a:t>对计数操作的影响不同。</a:t>
            </a:r>
            <a:endParaRPr kumimoji="0" lang="en-US" altLang="zh-CN" sz="2200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 </a:t>
            </a:r>
            <a:r>
              <a:rPr lang="en-US" altLang="zh-CN">
                <a:solidFill>
                  <a:srgbClr val="C00000"/>
                </a:solidFill>
              </a:rPr>
              <a:t>3.3 8253/8254 </a:t>
            </a:r>
            <a:r>
              <a:rPr lang="zh-CN" altLang="en-US">
                <a:solidFill>
                  <a:srgbClr val="C00000"/>
                </a:solidFill>
              </a:rPr>
              <a:t>工作方式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5222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507CF4-1383-4709-9DAC-6E1CA0E4B7E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A91799A-7AA3-4598-BD7D-66A766E9A2DE}" type="slidenum">
              <a:rPr lang="en-US" altLang="zh-CN"/>
            </a:fld>
            <a:endParaRPr lang="en-US" altLang="zh-CN"/>
          </a:p>
        </p:txBody>
      </p:sp>
      <p:sp>
        <p:nvSpPr>
          <p:cNvPr id="2498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98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986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9867" name="Rectangle 3"/>
          <p:cNvSpPr txBox="1">
            <a:spLocks noChangeArrowheads="1"/>
          </p:cNvSpPr>
          <p:nvPr/>
        </p:nvSpPr>
        <p:spPr bwMode="auto">
          <a:xfrm>
            <a:off x="622300" y="857070"/>
            <a:ext cx="40767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342900" indent="-342900" algn="ctr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400" b="1" dirty="0"/>
              <a:t>子任务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：设计思路</a:t>
            </a:r>
            <a:endParaRPr lang="en-US" altLang="zh-CN" sz="24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5215937" y="2819400"/>
            <a:ext cx="2819401" cy="2819400"/>
            <a:chOff x="5215937" y="2247538"/>
            <a:chExt cx="2819401" cy="2819400"/>
          </a:xfrm>
        </p:grpSpPr>
        <p:sp>
          <p:nvSpPr>
            <p:cNvPr id="59" name="矩形 58"/>
            <p:cNvSpPr/>
            <p:nvPr/>
          </p:nvSpPr>
          <p:spPr>
            <a:xfrm>
              <a:off x="5215937" y="2247538"/>
              <a:ext cx="1750143" cy="2819400"/>
            </a:xfrm>
            <a:prstGeom prst="rect">
              <a:avLst/>
            </a:prstGeom>
            <a:solidFill>
              <a:srgbClr val="C1EA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5526883" y="2681114"/>
              <a:ext cx="1143000" cy="457200"/>
            </a:xfrm>
            <a:prstGeom prst="rect">
              <a:avLst/>
            </a:prstGeom>
            <a:solidFill>
              <a:srgbClr val="FFFD78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数据端口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5633809" y="317360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rgbClr val="0000FF"/>
                  </a:solidFill>
                </a:rPr>
                <a:t>200H</a:t>
              </a:r>
              <a:endParaRPr kumimoji="1"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5520738" y="4058198"/>
              <a:ext cx="1143000" cy="457200"/>
            </a:xfrm>
            <a:prstGeom prst="rect">
              <a:avLst/>
            </a:prstGeom>
            <a:solidFill>
              <a:srgbClr val="FFD5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状态端口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5673138" y="368886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rgbClr val="0000FF"/>
                  </a:solidFill>
                </a:rPr>
                <a:t>201H</a:t>
              </a:r>
              <a:endParaRPr kumimoji="1" lang="zh-CN" alt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66" name="直线箭头连接符 65"/>
            <p:cNvCxnSpPr/>
            <p:nvPr/>
          </p:nvCxnSpPr>
          <p:spPr>
            <a:xfrm>
              <a:off x="6663738" y="4284340"/>
              <a:ext cx="76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66"/>
            <p:cNvCxnSpPr/>
            <p:nvPr/>
          </p:nvCxnSpPr>
          <p:spPr>
            <a:xfrm>
              <a:off x="7501938" y="4267133"/>
              <a:ext cx="1524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67"/>
            <p:cNvCxnSpPr/>
            <p:nvPr/>
          </p:nvCxnSpPr>
          <p:spPr>
            <a:xfrm>
              <a:off x="7654338" y="4267133"/>
              <a:ext cx="0" cy="34260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68"/>
            <p:cNvCxnSpPr/>
            <p:nvPr/>
          </p:nvCxnSpPr>
          <p:spPr>
            <a:xfrm>
              <a:off x="7654338" y="4609738"/>
              <a:ext cx="228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69"/>
            <p:cNvCxnSpPr/>
            <p:nvPr/>
          </p:nvCxnSpPr>
          <p:spPr>
            <a:xfrm>
              <a:off x="7882938" y="4267133"/>
              <a:ext cx="0" cy="34260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70"/>
            <p:cNvCxnSpPr/>
            <p:nvPr/>
          </p:nvCxnSpPr>
          <p:spPr>
            <a:xfrm>
              <a:off x="7882938" y="4267133"/>
              <a:ext cx="1524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6889880" y="372419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rgbClr val="0000FF"/>
                  </a:solidFill>
                </a:rPr>
                <a:t>STB</a:t>
              </a:r>
              <a:endParaRPr kumimoji="1"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5641183" y="46097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接口</a:t>
              </a:r>
              <a:endParaRPr kumimoji="1"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449489" y="2819400"/>
            <a:ext cx="1828265" cy="2819399"/>
            <a:chOff x="1449489" y="2247538"/>
            <a:chExt cx="1828265" cy="2819399"/>
          </a:xfrm>
        </p:grpSpPr>
        <p:sp>
          <p:nvSpPr>
            <p:cNvPr id="57" name="矩形 56"/>
            <p:cNvSpPr/>
            <p:nvPr/>
          </p:nvSpPr>
          <p:spPr>
            <a:xfrm>
              <a:off x="1449489" y="2247538"/>
              <a:ext cx="1598436" cy="2819399"/>
            </a:xfrm>
            <a:prstGeom prst="rect">
              <a:avLst/>
            </a:prstGeom>
            <a:solidFill>
              <a:srgbClr val="FFD57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b="1" dirty="0">
                  <a:solidFill>
                    <a:schemeClr val="tx1"/>
                  </a:solidFill>
                </a:rPr>
                <a:t>     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CPU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 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2348531" y="259768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DB</a:t>
              </a:r>
              <a:endParaRPr kumimoji="1" lang="zh-CN" altLang="en-US" dirty="0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363354" y="344512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CB</a:t>
              </a:r>
              <a:endParaRPr kumimoji="1" lang="zh-CN" altLang="en-US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2363354" y="423031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AB</a:t>
              </a:r>
              <a:endParaRPr kumimoji="1"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047925" y="3016012"/>
            <a:ext cx="2168012" cy="608060"/>
            <a:chOff x="3047925" y="2444150"/>
            <a:chExt cx="2168012" cy="608060"/>
          </a:xfrm>
        </p:grpSpPr>
        <p:sp>
          <p:nvSpPr>
            <p:cNvPr id="65" name="文本框 64"/>
            <p:cNvSpPr txBox="1"/>
            <p:nvPr/>
          </p:nvSpPr>
          <p:spPr>
            <a:xfrm>
              <a:off x="3671582" y="244415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D</a:t>
              </a:r>
              <a:r>
                <a:rPr kumimoji="1" lang="en-US" altLang="zh-CN" baseline="-25000" dirty="0"/>
                <a:t>7</a:t>
              </a:r>
              <a:r>
                <a:rPr kumimoji="1" lang="en-US" altLang="zh-CN" dirty="0"/>
                <a:t>~D</a:t>
              </a:r>
              <a:r>
                <a:rPr kumimoji="1" lang="en-US" altLang="zh-CN" baseline="-25000" dirty="0"/>
                <a:t>0</a:t>
              </a:r>
              <a:endParaRPr kumimoji="1" lang="zh-CN" altLang="en-US" baseline="-25000" dirty="0"/>
            </a:p>
          </p:txBody>
        </p:sp>
        <p:sp>
          <p:nvSpPr>
            <p:cNvPr id="5" name="左右箭头 4"/>
            <p:cNvSpPr/>
            <p:nvPr/>
          </p:nvSpPr>
          <p:spPr>
            <a:xfrm>
              <a:off x="3047925" y="2762350"/>
              <a:ext cx="2168012" cy="289860"/>
            </a:xfrm>
            <a:prstGeom prst="leftRightArrow">
              <a:avLst/>
            </a:prstGeom>
            <a:solidFill>
              <a:srgbClr val="A7FF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1" name="左右箭头 80"/>
          <p:cNvSpPr/>
          <p:nvPr/>
        </p:nvSpPr>
        <p:spPr>
          <a:xfrm>
            <a:off x="3047925" y="4073712"/>
            <a:ext cx="2168012" cy="279558"/>
          </a:xfrm>
          <a:prstGeom prst="leftRightArrow">
            <a:avLst/>
          </a:prstGeom>
          <a:solidFill>
            <a:srgbClr val="A7FF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047925" y="4588524"/>
            <a:ext cx="2161218" cy="789813"/>
            <a:chOff x="3047925" y="4016662"/>
            <a:chExt cx="2161218" cy="789813"/>
          </a:xfrm>
        </p:grpSpPr>
        <p:sp>
          <p:nvSpPr>
            <p:cNvPr id="64" name="左箭头 63"/>
            <p:cNvSpPr/>
            <p:nvPr/>
          </p:nvSpPr>
          <p:spPr>
            <a:xfrm flipH="1">
              <a:off x="3047925" y="4272892"/>
              <a:ext cx="629342" cy="326751"/>
            </a:xfrm>
            <a:prstGeom prst="leftArrow">
              <a:avLst/>
            </a:prstGeom>
            <a:solidFill>
              <a:srgbClr val="A7FF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左箭头 83"/>
            <p:cNvSpPr/>
            <p:nvPr/>
          </p:nvSpPr>
          <p:spPr>
            <a:xfrm flipH="1">
              <a:off x="4555221" y="4286909"/>
              <a:ext cx="653922" cy="312735"/>
            </a:xfrm>
            <a:prstGeom prst="leftArrow">
              <a:avLst/>
            </a:prstGeom>
            <a:solidFill>
              <a:srgbClr val="A7FF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3675237" y="4016662"/>
              <a:ext cx="879984" cy="789813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译码</a:t>
              </a:r>
              <a:endParaRPr kumimoji="1"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电路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723900" y="1524000"/>
            <a:ext cx="4492037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342900" indent="-342900" algn="ctr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400" b="1" dirty="0"/>
              <a:t>子任务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：硬件电路设计</a:t>
            </a:r>
            <a:endParaRPr lang="en-US" altLang="zh-CN" sz="2400" b="1" dirty="0"/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3676200" y="838200"/>
            <a:ext cx="2589571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342900" indent="-342900" algn="ctr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en-US" altLang="zh-CN" sz="2400" b="1" dirty="0">
                <a:solidFill>
                  <a:srgbClr val="FF0000"/>
                </a:solidFill>
              </a:rPr>
              <a:t>——</a:t>
            </a:r>
            <a:r>
              <a:rPr lang="zh-CN" altLang="en-US" sz="2400" b="1" dirty="0"/>
              <a:t> </a:t>
            </a:r>
            <a:r>
              <a:rPr lang="zh-CN" altLang="en-US" sz="2800" b="1" dirty="0">
                <a:solidFill>
                  <a:srgbClr val="FF0000"/>
                </a:solidFill>
              </a:rPr>
              <a:t>查询法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  <p:bldP spid="36" grpId="0"/>
      <p:bldP spid="37" grpId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A91799A-7AA3-4598-BD7D-66A766E9A2DE}" type="slidenum">
              <a:rPr lang="en-US" altLang="zh-CN"/>
            </a:fld>
            <a:endParaRPr lang="en-US" altLang="zh-CN"/>
          </a:p>
        </p:txBody>
      </p:sp>
      <p:sp>
        <p:nvSpPr>
          <p:cNvPr id="2498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98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986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9867" name="Rectangle 3"/>
          <p:cNvSpPr txBox="1">
            <a:spLocks noChangeArrowheads="1"/>
          </p:cNvSpPr>
          <p:nvPr/>
        </p:nvSpPr>
        <p:spPr bwMode="auto">
          <a:xfrm>
            <a:off x="457200" y="914400"/>
            <a:ext cx="37719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342900" indent="-342900" algn="ctr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400" b="1" dirty="0"/>
              <a:t>子任务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：软件设计</a:t>
            </a:r>
            <a:endParaRPr lang="en-US" altLang="zh-CN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914400" y="2909995"/>
            <a:ext cx="4646511" cy="2248262"/>
            <a:chOff x="1449489" y="2247538"/>
            <a:chExt cx="6585849" cy="2819400"/>
          </a:xfrm>
        </p:grpSpPr>
        <p:grpSp>
          <p:nvGrpSpPr>
            <p:cNvPr id="4" name="组合 3"/>
            <p:cNvGrpSpPr/>
            <p:nvPr/>
          </p:nvGrpSpPr>
          <p:grpSpPr>
            <a:xfrm>
              <a:off x="5215937" y="2247538"/>
              <a:ext cx="2819401" cy="2819400"/>
              <a:chOff x="5215937" y="2247538"/>
              <a:chExt cx="2819401" cy="2819400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5215937" y="2247538"/>
                <a:ext cx="1750143" cy="2819400"/>
              </a:xfrm>
              <a:prstGeom prst="rect">
                <a:avLst/>
              </a:prstGeom>
              <a:solidFill>
                <a:srgbClr val="C1EA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5445635" y="2681114"/>
                <a:ext cx="1314180" cy="457200"/>
              </a:xfrm>
              <a:prstGeom prst="rect">
                <a:avLst/>
              </a:prstGeom>
              <a:solidFill>
                <a:srgbClr val="FFFD78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</a:rPr>
                  <a:t>数据端口</a:t>
                </a:r>
                <a:endParaRPr kumimoji="1"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5633809" y="3173605"/>
                <a:ext cx="914400" cy="385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0000FF"/>
                    </a:solidFill>
                  </a:rPr>
                  <a:t>200H</a:t>
                </a:r>
                <a:endParaRPr kumimoji="1" lang="zh-CN" altLang="en-US" sz="1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5417866" y="4058198"/>
                <a:ext cx="1341951" cy="457200"/>
              </a:xfrm>
              <a:prstGeom prst="rect">
                <a:avLst/>
              </a:prstGeom>
              <a:solidFill>
                <a:srgbClr val="FFD5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</a:rPr>
                  <a:t>状态端口</a:t>
                </a:r>
                <a:endParaRPr kumimoji="1"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5673138" y="3688866"/>
                <a:ext cx="914400" cy="385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rgbClr val="0000FF"/>
                    </a:solidFill>
                  </a:rPr>
                  <a:t>201H</a:t>
                </a:r>
                <a:endParaRPr kumimoji="1" lang="zh-CN" altLang="en-US" sz="1400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66" name="直线箭头连接符 65"/>
              <p:cNvCxnSpPr>
                <a:stCxn id="62" idx="3"/>
              </p:cNvCxnSpPr>
              <p:nvPr/>
            </p:nvCxnSpPr>
            <p:spPr>
              <a:xfrm flipV="1">
                <a:off x="6759817" y="4284341"/>
                <a:ext cx="665922" cy="24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线连接符 66"/>
              <p:cNvCxnSpPr/>
              <p:nvPr/>
            </p:nvCxnSpPr>
            <p:spPr>
              <a:xfrm>
                <a:off x="7501938" y="4267133"/>
                <a:ext cx="152400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线连接符 67"/>
              <p:cNvCxnSpPr/>
              <p:nvPr/>
            </p:nvCxnSpPr>
            <p:spPr>
              <a:xfrm>
                <a:off x="7654338" y="4267133"/>
                <a:ext cx="0" cy="342605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线连接符 68"/>
              <p:cNvCxnSpPr/>
              <p:nvPr/>
            </p:nvCxnSpPr>
            <p:spPr>
              <a:xfrm>
                <a:off x="7654338" y="4609738"/>
                <a:ext cx="228600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线连接符 69"/>
              <p:cNvCxnSpPr/>
              <p:nvPr/>
            </p:nvCxnSpPr>
            <p:spPr>
              <a:xfrm>
                <a:off x="7882938" y="4267133"/>
                <a:ext cx="0" cy="342605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线连接符 70"/>
              <p:cNvCxnSpPr/>
              <p:nvPr/>
            </p:nvCxnSpPr>
            <p:spPr>
              <a:xfrm>
                <a:off x="7882938" y="4267133"/>
                <a:ext cx="152400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文本框 71"/>
              <p:cNvSpPr txBox="1"/>
              <p:nvPr/>
            </p:nvSpPr>
            <p:spPr>
              <a:xfrm>
                <a:off x="6889879" y="3724198"/>
                <a:ext cx="914400" cy="424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solidFill>
                      <a:srgbClr val="0000FF"/>
                    </a:solidFill>
                  </a:rPr>
                  <a:t>STB</a:t>
                </a:r>
                <a:endParaRPr kumimoji="1" lang="zh-CN" altLang="en-US" sz="16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5641183" y="4609738"/>
                <a:ext cx="914400" cy="424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600" dirty="0"/>
                  <a:t>接口</a:t>
                </a:r>
                <a:endParaRPr kumimoji="1" lang="zh-CN" altLang="en-US" sz="1600" dirty="0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449489" y="2247538"/>
              <a:ext cx="1828265" cy="2819399"/>
              <a:chOff x="1449489" y="2247538"/>
              <a:chExt cx="1828265" cy="2819399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1449489" y="2247538"/>
                <a:ext cx="1598436" cy="2819399"/>
              </a:xfrm>
              <a:prstGeom prst="rect">
                <a:avLst/>
              </a:prstGeom>
              <a:solidFill>
                <a:srgbClr val="FFD57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b="1" dirty="0">
                    <a:solidFill>
                      <a:schemeClr val="tx1"/>
                    </a:solidFill>
                  </a:rPr>
                  <a:t>  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CPU</a:t>
                </a:r>
                <a:r>
                  <a:rPr kumimoji="1" lang="zh-CN" altLang="en-US" b="1" dirty="0">
                    <a:solidFill>
                      <a:schemeClr val="tx1"/>
                    </a:solidFill>
                  </a:rPr>
                  <a:t> 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2348531" y="2597685"/>
                <a:ext cx="914400" cy="424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600" dirty="0"/>
                  <a:t>DB</a:t>
                </a:r>
                <a:endParaRPr kumimoji="1" lang="zh-CN" altLang="en-US" sz="1600" dirty="0"/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2363354" y="3445121"/>
                <a:ext cx="914400" cy="424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600" dirty="0"/>
                  <a:t>CB</a:t>
                </a:r>
                <a:endParaRPr kumimoji="1" lang="zh-CN" altLang="en-US" sz="1600" dirty="0"/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2363354" y="4230314"/>
                <a:ext cx="914400" cy="424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600" dirty="0"/>
                  <a:t>AB</a:t>
                </a:r>
                <a:endParaRPr kumimoji="1" lang="zh-CN" altLang="en-US" sz="1600" dirty="0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047925" y="2444150"/>
              <a:ext cx="2168012" cy="608060"/>
              <a:chOff x="3047925" y="2444150"/>
              <a:chExt cx="2168012" cy="608060"/>
            </a:xfrm>
          </p:grpSpPr>
          <p:sp>
            <p:nvSpPr>
              <p:cNvPr id="65" name="文本框 64"/>
              <p:cNvSpPr txBox="1"/>
              <p:nvPr/>
            </p:nvSpPr>
            <p:spPr>
              <a:xfrm>
                <a:off x="3671583" y="2444150"/>
                <a:ext cx="1084694" cy="385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/>
                  <a:t>D</a:t>
                </a:r>
                <a:r>
                  <a:rPr kumimoji="1" lang="en-US" altLang="zh-CN" sz="1400" baseline="-25000" dirty="0"/>
                  <a:t>7</a:t>
                </a:r>
                <a:r>
                  <a:rPr kumimoji="1" lang="en-US" altLang="zh-CN" sz="1400" dirty="0"/>
                  <a:t>~D</a:t>
                </a:r>
                <a:r>
                  <a:rPr kumimoji="1" lang="en-US" altLang="zh-CN" sz="1400" baseline="-25000" dirty="0"/>
                  <a:t>0</a:t>
                </a:r>
                <a:endParaRPr kumimoji="1" lang="zh-CN" altLang="en-US" sz="1400" baseline="-25000" dirty="0"/>
              </a:p>
            </p:txBody>
          </p:sp>
          <p:sp>
            <p:nvSpPr>
              <p:cNvPr id="5" name="左右箭头 4"/>
              <p:cNvSpPr/>
              <p:nvPr/>
            </p:nvSpPr>
            <p:spPr>
              <a:xfrm>
                <a:off x="3047925" y="2762350"/>
                <a:ext cx="2168012" cy="289860"/>
              </a:xfrm>
              <a:prstGeom prst="leftRightArrow">
                <a:avLst/>
              </a:prstGeom>
              <a:solidFill>
                <a:srgbClr val="A7FF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1" name="左右箭头 80"/>
            <p:cNvSpPr/>
            <p:nvPr/>
          </p:nvSpPr>
          <p:spPr>
            <a:xfrm>
              <a:off x="3047925" y="3501850"/>
              <a:ext cx="2168012" cy="279558"/>
            </a:xfrm>
            <a:prstGeom prst="leftRightArrow">
              <a:avLst/>
            </a:prstGeom>
            <a:solidFill>
              <a:srgbClr val="A7FF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047925" y="4016662"/>
              <a:ext cx="2161218" cy="789813"/>
              <a:chOff x="3047925" y="4016662"/>
              <a:chExt cx="2161218" cy="789813"/>
            </a:xfrm>
          </p:grpSpPr>
          <p:sp>
            <p:nvSpPr>
              <p:cNvPr id="64" name="左箭头 63"/>
              <p:cNvSpPr/>
              <p:nvPr/>
            </p:nvSpPr>
            <p:spPr>
              <a:xfrm flipH="1">
                <a:off x="3047925" y="4272892"/>
                <a:ext cx="629342" cy="326751"/>
              </a:xfrm>
              <a:prstGeom prst="leftArrow">
                <a:avLst/>
              </a:prstGeom>
              <a:solidFill>
                <a:srgbClr val="A7FF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4" name="左箭头 83"/>
              <p:cNvSpPr/>
              <p:nvPr/>
            </p:nvSpPr>
            <p:spPr>
              <a:xfrm flipH="1">
                <a:off x="4555221" y="4286909"/>
                <a:ext cx="653922" cy="312735"/>
              </a:xfrm>
              <a:prstGeom prst="leftArrow">
                <a:avLst/>
              </a:prstGeom>
              <a:solidFill>
                <a:srgbClr val="A7FF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3675237" y="4016662"/>
                <a:ext cx="879984" cy="789813"/>
              </a:xfrm>
              <a:prstGeom prst="rect">
                <a:avLst/>
              </a:prstGeom>
              <a:solidFill>
                <a:srgbClr val="00B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</a:rPr>
                  <a:t>译码</a:t>
                </a:r>
                <a:endParaRPr kumimoji="1" lang="en-US" altLang="zh-CN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</a:rPr>
                  <a:t>电路</a:t>
                </a:r>
                <a:endParaRPr kumimoji="1" lang="zh-CN" alt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" name="Rectangle 6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851767" y="1909426"/>
          <a:ext cx="2636879" cy="4001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885" name="" r:id="rId1" imgW="2908300" imgH="4406900" progId="Visio.Drawing.11">
                  <p:embed/>
                </p:oleObj>
              </mc:Choice>
              <mc:Fallback>
                <p:oleObj name="" r:id="rId1" imgW="2908300" imgH="4406900" progId="Visio.Drawing.11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1767" y="1909426"/>
                        <a:ext cx="2636879" cy="4001579"/>
                      </a:xfrm>
                      <a:prstGeom prst="rect">
                        <a:avLst/>
                      </a:prstGeom>
                      <a:solidFill>
                        <a:srgbClr val="C1EA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A87313-7EC8-4651-B9AF-0ADA6DA47F59}" type="slidenum">
              <a:rPr lang="en-US" altLang="zh-CN"/>
            </a:fld>
            <a:endParaRPr lang="en-US" altLang="zh-CN"/>
          </a:p>
        </p:txBody>
      </p:sp>
      <p:sp>
        <p:nvSpPr>
          <p:cNvPr id="2519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190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190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3163379" y="1074738"/>
            <a:ext cx="5675821" cy="3294062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pPr>
              <a:spcAft>
                <a:spcPts val="600"/>
              </a:spcAft>
            </a:pPr>
            <a:r>
              <a:rPr lang="en-US" altLang="zh-CN" dirty="0"/>
              <a:t>         MOV   DX</a:t>
            </a:r>
            <a:r>
              <a:rPr lang="zh-CN" altLang="en-US" dirty="0"/>
              <a:t>，</a:t>
            </a:r>
            <a:r>
              <a:rPr lang="en-US" altLang="zh-CN" dirty="0"/>
              <a:t>201H	        ; </a:t>
            </a:r>
            <a:r>
              <a:rPr lang="zh-CN" altLang="en-US" b="1" dirty="0">
                <a:solidFill>
                  <a:srgbClr val="0000FF"/>
                </a:solidFill>
              </a:rPr>
              <a:t>读取状态</a:t>
            </a:r>
            <a:endParaRPr lang="en-US" altLang="zh-CN" b="1" dirty="0">
              <a:solidFill>
                <a:srgbClr val="0000FF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zh-CN" dirty="0"/>
              <a:t> L1</a:t>
            </a:r>
            <a:r>
              <a:rPr lang="zh-CN" altLang="en-US" dirty="0"/>
              <a:t>：</a:t>
            </a:r>
            <a:r>
              <a:rPr lang="en-US" altLang="zh-CN" dirty="0"/>
              <a:t>IN        AL</a:t>
            </a:r>
            <a:r>
              <a:rPr lang="zh-CN" altLang="en-US" dirty="0"/>
              <a:t>，</a:t>
            </a:r>
            <a:r>
              <a:rPr lang="en-US" altLang="zh-CN" dirty="0"/>
              <a:t>DX</a:t>
            </a:r>
            <a:endParaRPr lang="en-US" altLang="zh-CN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        TEST  AL</a:t>
            </a:r>
            <a:r>
              <a:rPr lang="zh-CN" altLang="en-US" dirty="0"/>
              <a:t>，</a:t>
            </a:r>
            <a:r>
              <a:rPr lang="en-US" altLang="zh-CN" dirty="0"/>
              <a:t>10000000B      ; </a:t>
            </a:r>
            <a:r>
              <a:rPr lang="zh-CN" altLang="en-US" b="1" dirty="0">
                <a:solidFill>
                  <a:srgbClr val="0000FF"/>
                </a:solidFill>
              </a:rPr>
              <a:t>测试</a:t>
            </a:r>
            <a:r>
              <a:rPr lang="zh-CN" altLang="en-US" dirty="0"/>
              <a:t>最高位</a:t>
            </a:r>
            <a:endParaRPr lang="en-US" altLang="zh-CN" dirty="0"/>
          </a:p>
          <a:p>
            <a:pPr>
              <a:spcAft>
                <a:spcPts val="600"/>
              </a:spcAft>
            </a:pPr>
            <a:r>
              <a:rPr lang="en-US" altLang="zh-CN" dirty="0"/>
              <a:t>        JZ       L1		        ; </a:t>
            </a:r>
            <a:r>
              <a:rPr lang="zh-CN" altLang="en-US" dirty="0"/>
              <a:t>无有效数据</a:t>
            </a:r>
            <a:endParaRPr lang="en-US" altLang="zh-CN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        MOV   DX</a:t>
            </a:r>
            <a:r>
              <a:rPr lang="zh-CN" altLang="en-US" dirty="0"/>
              <a:t>，</a:t>
            </a:r>
            <a:r>
              <a:rPr lang="en-US" altLang="zh-CN" dirty="0"/>
              <a:t>200H	</a:t>
            </a:r>
            <a:r>
              <a:rPr lang="zh-CN" altLang="en-US" dirty="0"/>
              <a:t>        </a:t>
            </a:r>
            <a:r>
              <a:rPr lang="en-US" altLang="zh-CN" dirty="0"/>
              <a:t>; </a:t>
            </a:r>
            <a:r>
              <a:rPr lang="zh-CN" altLang="en-US" dirty="0"/>
              <a:t>数据有效时</a:t>
            </a:r>
            <a:r>
              <a:rPr lang="zh-CN" altLang="en-US" b="1" dirty="0">
                <a:solidFill>
                  <a:srgbClr val="0000FF"/>
                </a:solidFill>
              </a:rPr>
              <a:t>读数据</a:t>
            </a:r>
            <a:endParaRPr lang="en-US" altLang="zh-CN" b="1" dirty="0">
              <a:solidFill>
                <a:srgbClr val="0000FF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zh-CN" dirty="0"/>
              <a:t>        IN        AL</a:t>
            </a:r>
            <a:r>
              <a:rPr lang="zh-CN" altLang="en-US" dirty="0"/>
              <a:t>，</a:t>
            </a:r>
            <a:r>
              <a:rPr lang="en-US" altLang="zh-CN" dirty="0"/>
              <a:t>DX</a:t>
            </a:r>
            <a:endParaRPr lang="en-US" altLang="zh-CN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        MOV   BUFFER</a:t>
            </a:r>
            <a:r>
              <a:rPr lang="zh-CN" altLang="en-US" dirty="0"/>
              <a:t>，</a:t>
            </a:r>
            <a:r>
              <a:rPr lang="en-US" altLang="zh-CN" dirty="0"/>
              <a:t>AL	</a:t>
            </a:r>
            <a:r>
              <a:rPr lang="zh-CN" altLang="en-US" dirty="0"/>
              <a:t>        </a:t>
            </a:r>
            <a:r>
              <a:rPr lang="en-US" altLang="zh-CN" dirty="0"/>
              <a:t>; </a:t>
            </a:r>
            <a:r>
              <a:rPr lang="zh-CN" altLang="en-US" b="1" dirty="0">
                <a:solidFill>
                  <a:srgbClr val="0000FF"/>
                </a:solidFill>
              </a:rPr>
              <a:t>保存数据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8" name="横卷形 7"/>
          <p:cNvSpPr/>
          <p:nvPr/>
        </p:nvSpPr>
        <p:spPr>
          <a:xfrm>
            <a:off x="729895" y="5105400"/>
            <a:ext cx="8109305" cy="1219200"/>
          </a:xfrm>
          <a:prstGeom prst="horizontalScroll">
            <a:avLst>
              <a:gd name="adj" fmla="val 9233"/>
            </a:avLst>
          </a:prstGeom>
          <a:solidFill>
            <a:srgbClr val="FFFD78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kumimoji="1" lang="zh-CN" altLang="en-US" b="1" dirty="0">
                <a:solidFill>
                  <a:srgbClr val="0000FF"/>
                </a:solidFill>
              </a:rPr>
              <a:t>思考</a:t>
            </a:r>
            <a:r>
              <a:rPr kumimoji="1" lang="zh-CN" altLang="en-US" dirty="0">
                <a:solidFill>
                  <a:schemeClr val="tx1"/>
                </a:solidFill>
              </a:rPr>
              <a:t>：（</a:t>
            </a:r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r>
              <a:rPr kumimoji="1" lang="zh-CN" altLang="en-US" dirty="0">
                <a:solidFill>
                  <a:schemeClr val="tx1"/>
                </a:solidFill>
              </a:rPr>
              <a:t>）查询法的优缺点？适用场合？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kumimoji="1" lang="zh-CN" altLang="en-US" dirty="0">
                <a:solidFill>
                  <a:schemeClr val="tx1"/>
                </a:solidFill>
              </a:rPr>
              <a:t>           （</a:t>
            </a:r>
            <a:r>
              <a:rPr kumimoji="1" lang="en-US" altLang="zh-CN" dirty="0">
                <a:solidFill>
                  <a:schemeClr val="tx1"/>
                </a:solidFill>
              </a:rPr>
              <a:t>2</a:t>
            </a:r>
            <a:r>
              <a:rPr kumimoji="1" lang="zh-CN" altLang="en-US" dirty="0">
                <a:solidFill>
                  <a:schemeClr val="tx1"/>
                </a:solidFill>
              </a:rPr>
              <a:t>）是否还有改进的方法？如何改进？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729895" y="1065725"/>
          <a:ext cx="2209800" cy="330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896" name="" r:id="rId1" imgW="2908300" imgH="4406900" progId="Visio.Drawing.11">
                  <p:embed/>
                </p:oleObj>
              </mc:Choice>
              <mc:Fallback>
                <p:oleObj name="" r:id="rId1" imgW="2908300" imgH="4406900" progId="Visio.Drawing.11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895" y="1065725"/>
                        <a:ext cx="2209800" cy="3303075"/>
                      </a:xfrm>
                      <a:prstGeom prst="rect">
                        <a:avLst/>
                      </a:prstGeom>
                      <a:solidFill>
                        <a:srgbClr val="C1EA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42900" y="4495800"/>
            <a:ext cx="62103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342900" indent="-342900" algn="ctr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400" b="1" dirty="0"/>
              <a:t>子任务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：软硬件联调与系统测试（略）</a:t>
            </a:r>
            <a:endParaRPr lang="en-US" altLang="zh-CN" sz="2400" b="1" dirty="0"/>
          </a:p>
        </p:txBody>
      </p:sp>
    </p:spTree>
    <p:custDataLst>
      <p:tags r:id="rId3"/>
    </p:custData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8" grpId="1" bldLvl="0" animBg="1"/>
      <p:bldP spid="10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5933C04-7489-41B4-92F6-1FD212607993}" type="slidenum">
              <a:rPr lang="en-US" altLang="zh-CN"/>
            </a:fld>
            <a:endParaRPr lang="en-US" altLang="zh-CN"/>
          </a:p>
        </p:txBody>
      </p:sp>
      <p:sp>
        <p:nvSpPr>
          <p:cNvPr id="25395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395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395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62000" y="165646"/>
            <a:ext cx="79248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600" b="1" dirty="0"/>
              <a:t>方法改进</a:t>
            </a:r>
            <a:endParaRPr lang="en-US" altLang="zh-CN" sz="2600" b="1" dirty="0"/>
          </a:p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endParaRPr lang="en-US" altLang="zh-CN" sz="2400" dirty="0"/>
          </a:p>
        </p:txBody>
      </p:sp>
      <p:grpSp>
        <p:nvGrpSpPr>
          <p:cNvPr id="9" name="组合 8"/>
          <p:cNvGrpSpPr/>
          <p:nvPr/>
        </p:nvGrpSpPr>
        <p:grpSpPr>
          <a:xfrm>
            <a:off x="5257800" y="1905000"/>
            <a:ext cx="3738717" cy="2819400"/>
            <a:chOff x="2662083" y="3352800"/>
            <a:chExt cx="3738717" cy="2819400"/>
          </a:xfrm>
        </p:grpSpPr>
        <p:sp>
          <p:nvSpPr>
            <p:cNvPr id="10" name="矩形 9"/>
            <p:cNvSpPr/>
            <p:nvPr/>
          </p:nvSpPr>
          <p:spPr>
            <a:xfrm>
              <a:off x="3581399" y="3352800"/>
              <a:ext cx="1750143" cy="2819400"/>
            </a:xfrm>
            <a:prstGeom prst="rect">
              <a:avLst/>
            </a:prstGeom>
            <a:solidFill>
              <a:srgbClr val="C1EA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892345" y="3786376"/>
              <a:ext cx="1143000" cy="457200"/>
            </a:xfrm>
            <a:prstGeom prst="rect">
              <a:avLst/>
            </a:prstGeom>
            <a:solidFill>
              <a:srgbClr val="FFFD78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数据端口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999271" y="42788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rgbClr val="0000FF"/>
                  </a:solidFill>
                </a:rPr>
                <a:t>200H</a:t>
              </a:r>
              <a:endParaRPr kumimoji="1"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886200" y="5163460"/>
              <a:ext cx="1143000" cy="457200"/>
            </a:xfrm>
            <a:prstGeom prst="rect">
              <a:avLst/>
            </a:prstGeom>
            <a:solidFill>
              <a:srgbClr val="FFD5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状态端口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038600" y="479412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rgbClr val="0000FF"/>
                  </a:solidFill>
                </a:rPr>
                <a:t>201H</a:t>
              </a:r>
              <a:endParaRPr kumimoji="1"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5" name="左箭头 14"/>
            <p:cNvSpPr/>
            <p:nvPr/>
          </p:nvSpPr>
          <p:spPr>
            <a:xfrm>
              <a:off x="2738283" y="3792793"/>
              <a:ext cx="838200" cy="398207"/>
            </a:xfrm>
            <a:prstGeom prst="leftArrow">
              <a:avLst/>
            </a:prstGeom>
            <a:solidFill>
              <a:srgbClr val="C1EA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62083" y="342346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rgbClr val="0000FF"/>
                  </a:solidFill>
                </a:rPr>
                <a:t>D</a:t>
              </a:r>
              <a:r>
                <a:rPr kumimoji="1" lang="en-US" altLang="zh-CN" baseline="-25000" dirty="0">
                  <a:solidFill>
                    <a:srgbClr val="0000FF"/>
                  </a:solidFill>
                </a:rPr>
                <a:t>7</a:t>
              </a:r>
              <a:r>
                <a:rPr kumimoji="1" lang="en-US" altLang="zh-CN" dirty="0">
                  <a:solidFill>
                    <a:srgbClr val="0000FF"/>
                  </a:solidFill>
                </a:rPr>
                <a:t>~D</a:t>
              </a:r>
              <a:r>
                <a:rPr kumimoji="1" lang="en-US" altLang="zh-CN" baseline="-25000" dirty="0">
                  <a:solidFill>
                    <a:srgbClr val="0000FF"/>
                  </a:solidFill>
                </a:rPr>
                <a:t>0</a:t>
              </a:r>
              <a:endParaRPr kumimoji="1" lang="zh-CN" altLang="en-US" baseline="-25000" dirty="0">
                <a:solidFill>
                  <a:srgbClr val="0000FF"/>
                </a:solidFill>
              </a:endParaRPr>
            </a:p>
          </p:txBody>
        </p:sp>
        <p:cxnSp>
          <p:nvCxnSpPr>
            <p:cNvPr id="17" name="直线箭头连接符 16"/>
            <p:cNvCxnSpPr/>
            <p:nvPr/>
          </p:nvCxnSpPr>
          <p:spPr>
            <a:xfrm>
              <a:off x="5029200" y="5389602"/>
              <a:ext cx="76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/>
            <p:nvPr/>
          </p:nvCxnSpPr>
          <p:spPr>
            <a:xfrm>
              <a:off x="5867400" y="5372395"/>
              <a:ext cx="1524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6019800" y="5372395"/>
              <a:ext cx="0" cy="34260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/>
            <p:nvPr/>
          </p:nvCxnSpPr>
          <p:spPr>
            <a:xfrm>
              <a:off x="6019800" y="5715000"/>
              <a:ext cx="228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/>
            <p:nvPr/>
          </p:nvCxnSpPr>
          <p:spPr>
            <a:xfrm>
              <a:off x="6248400" y="5372395"/>
              <a:ext cx="0" cy="34260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/>
            <p:nvPr/>
          </p:nvCxnSpPr>
          <p:spPr>
            <a:xfrm>
              <a:off x="6248400" y="5372395"/>
              <a:ext cx="1524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5255342" y="482946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rgbClr val="0000FF"/>
                  </a:solidFill>
                </a:rPr>
                <a:t>STB</a:t>
              </a:r>
              <a:endParaRPr kumimoji="1"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006645" y="57150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接口</a:t>
              </a:r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</p:grpSp>
      <p:sp>
        <p:nvSpPr>
          <p:cNvPr id="253954" name="Rectangle 3"/>
          <p:cNvSpPr txBox="1">
            <a:spLocks noChangeArrowheads="1"/>
          </p:cNvSpPr>
          <p:nvPr/>
        </p:nvSpPr>
        <p:spPr bwMode="auto">
          <a:xfrm>
            <a:off x="752166" y="1022866"/>
            <a:ext cx="4798143" cy="2819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Aft>
                <a:spcPts val="2400"/>
              </a:spcAft>
              <a:buClr>
                <a:srgbClr val="C00000"/>
              </a:buClr>
              <a:buSzPct val="80000"/>
            </a:pPr>
            <a:r>
              <a:rPr lang="zh-CN" altLang="en-US" sz="2400" b="1" dirty="0"/>
              <a:t>子任务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：设计思路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124814" y="882128"/>
            <a:ext cx="2589571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342900" indent="-342900" algn="ctr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en-US" altLang="zh-CN" sz="2400" b="1" dirty="0">
                <a:solidFill>
                  <a:srgbClr val="FF0000"/>
                </a:solidFill>
              </a:rPr>
              <a:t>——</a:t>
            </a:r>
            <a:r>
              <a:rPr lang="zh-CN" altLang="en-US" sz="2400" b="1" dirty="0"/>
              <a:t> </a:t>
            </a:r>
            <a:r>
              <a:rPr lang="zh-CN" altLang="en-US" sz="2800" b="1" dirty="0">
                <a:solidFill>
                  <a:srgbClr val="FF0000"/>
                </a:solidFill>
              </a:rPr>
              <a:t>中断法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9579" y="1545848"/>
            <a:ext cx="45766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/>
              <a:t>充分利用</a:t>
            </a:r>
            <a:r>
              <a:rPr lang="en-US" altLang="zh-CN" sz="2000" b="1" u="sng" dirty="0">
                <a:solidFill>
                  <a:srgbClr val="0000FF"/>
                </a:solidFill>
              </a:rPr>
              <a:t>STB</a:t>
            </a:r>
            <a:r>
              <a:rPr lang="zh-CN" altLang="en-US" sz="2000" dirty="0"/>
              <a:t>信号。</a:t>
            </a:r>
            <a:endParaRPr lang="en-US" altLang="zh-CN" sz="2000" dirty="0"/>
          </a:p>
          <a:p>
            <a:pPr marL="457200" indent="-457200">
              <a:spcAft>
                <a:spcPts val="1200"/>
              </a:spcAft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/>
              <a:t>一旦数据有效，触发中断。</a:t>
            </a:r>
            <a:r>
              <a:rPr lang="en-US" altLang="zh-CN" sz="2000" b="1" u="sng" dirty="0">
                <a:solidFill>
                  <a:srgbClr val="0000FF"/>
                </a:solidFill>
              </a:rPr>
              <a:t>CPU</a:t>
            </a:r>
            <a:r>
              <a:rPr lang="zh-CN" altLang="en-US" sz="2000" b="1" u="sng" dirty="0">
                <a:solidFill>
                  <a:srgbClr val="0000FF"/>
                </a:solidFill>
              </a:rPr>
              <a:t>在</a:t>
            </a:r>
            <a:r>
              <a:rPr lang="en-US" altLang="zh-CN" sz="2000" b="1" u="sng" dirty="0">
                <a:solidFill>
                  <a:srgbClr val="0000FF"/>
                </a:solidFill>
              </a:rPr>
              <a:t>ISR</a:t>
            </a:r>
            <a:r>
              <a:rPr lang="zh-CN" altLang="en-US" sz="2000" b="1" u="sng" dirty="0">
                <a:solidFill>
                  <a:srgbClr val="0000FF"/>
                </a:solidFill>
              </a:rPr>
              <a:t>中读取数据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457200" indent="-457200">
              <a:spcAft>
                <a:spcPts val="1200"/>
              </a:spcAft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/>
              <a:t>无中断时，</a:t>
            </a:r>
            <a:r>
              <a:rPr lang="en-US" altLang="zh-CN" sz="2000" dirty="0"/>
              <a:t>CPU</a:t>
            </a:r>
            <a:r>
              <a:rPr lang="zh-CN" altLang="en-US" sz="2000" dirty="0"/>
              <a:t>可运行</a:t>
            </a:r>
            <a:r>
              <a:rPr lang="zh-CN" altLang="en-US" sz="2000" b="1" dirty="0">
                <a:solidFill>
                  <a:srgbClr val="FF0000"/>
                </a:solidFill>
              </a:rPr>
              <a:t>其它</a:t>
            </a:r>
            <a:r>
              <a:rPr lang="zh-CN" altLang="en-US" sz="2000" dirty="0"/>
              <a:t>程序以提高效率。</a:t>
            </a:r>
            <a:endParaRPr lang="en-US" altLang="zh-CN" sz="2000" dirty="0"/>
          </a:p>
        </p:txBody>
      </p:sp>
      <p:sp>
        <p:nvSpPr>
          <p:cNvPr id="256002" name="Rectangle 3"/>
          <p:cNvSpPr txBox="1">
            <a:spLocks noChangeArrowheads="1"/>
          </p:cNvSpPr>
          <p:nvPr/>
        </p:nvSpPr>
        <p:spPr bwMode="auto">
          <a:xfrm>
            <a:off x="752475" y="3561080"/>
            <a:ext cx="5414010" cy="3581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SzPct val="80000"/>
            </a:pPr>
            <a:r>
              <a:rPr lang="zh-CN" altLang="en-US" sz="2400" b="1" dirty="0"/>
              <a:t>假设条件：</a:t>
            </a:r>
            <a:endParaRPr lang="en-US" altLang="zh-CN" sz="2400" b="1" dirty="0"/>
          </a:p>
          <a:p>
            <a:pPr marL="914400" lvl="1" indent="-457200">
              <a:spcAft>
                <a:spcPts val="900"/>
              </a:spcAft>
              <a:buSzPct val="95000"/>
              <a:buFont typeface="Wingdings" panose="05000000000000000000" pitchFamily="2" charset="2"/>
              <a:buChar char="l"/>
            </a:pPr>
            <a:r>
              <a:rPr lang="en-US" altLang="zh-CN" sz="2000" dirty="0"/>
              <a:t>STB</a:t>
            </a:r>
            <a:r>
              <a:rPr lang="zh-CN" altLang="en-US" sz="2000" dirty="0"/>
              <a:t>连</a:t>
            </a:r>
            <a:r>
              <a:rPr lang="en-US" altLang="zh-CN" sz="2000" dirty="0"/>
              <a:t>8259A</a:t>
            </a:r>
            <a:r>
              <a:rPr lang="zh-CN" altLang="en-US" sz="2000" dirty="0"/>
              <a:t>的 </a:t>
            </a:r>
            <a:r>
              <a:rPr lang="en-US" altLang="zh-CN" sz="2000" dirty="0"/>
              <a:t>IR</a:t>
            </a:r>
            <a:r>
              <a:rPr lang="en-US" altLang="zh-CN" sz="2000" baseline="-25000" dirty="0"/>
              <a:t>3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914400" lvl="1" indent="-457200">
              <a:spcAft>
                <a:spcPts val="900"/>
              </a:spcAft>
              <a:buSzPct val="95000"/>
              <a:buFont typeface="Wingdings" panose="05000000000000000000" pitchFamily="2" charset="2"/>
              <a:buChar char="l"/>
            </a:pPr>
            <a:r>
              <a:rPr lang="en-US" altLang="zh-CN" sz="2000" dirty="0"/>
              <a:t>8259A</a:t>
            </a:r>
            <a:r>
              <a:rPr lang="zh-CN" altLang="en-US" sz="2000" dirty="0"/>
              <a:t>使用</a:t>
            </a:r>
            <a:r>
              <a:rPr lang="zh-CN" altLang="en-US" sz="2000" b="1" u="sng" dirty="0">
                <a:solidFill>
                  <a:srgbClr val="0000FF"/>
                </a:solidFill>
              </a:rPr>
              <a:t>默认</a:t>
            </a:r>
            <a:r>
              <a:rPr lang="zh-CN" altLang="en-US" sz="2000" dirty="0"/>
              <a:t>的端口地址和中断类型号。</a:t>
            </a:r>
            <a:endParaRPr lang="en-US" altLang="zh-CN" sz="2000" dirty="0"/>
          </a:p>
          <a:p>
            <a:pPr marL="914400" lvl="1" indent="-457200">
              <a:spcAft>
                <a:spcPts val="900"/>
              </a:spcAft>
              <a:buSzPct val="95000"/>
              <a:buFont typeface="Wingdings" panose="05000000000000000000" pitchFamily="2" charset="2"/>
              <a:buChar char="l"/>
            </a:pPr>
            <a:r>
              <a:rPr lang="en-US" altLang="zh-CN" sz="2000" dirty="0"/>
              <a:t>ISR</a:t>
            </a:r>
            <a:r>
              <a:rPr lang="zh-CN" altLang="en-US" sz="2000" dirty="0"/>
              <a:t>名为</a:t>
            </a:r>
            <a:r>
              <a:rPr lang="en-US" altLang="zh-CN" sz="2000" dirty="0"/>
              <a:t>P1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914400" lvl="1" indent="-457200">
              <a:spcAft>
                <a:spcPts val="900"/>
              </a:spcAft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/>
              <a:t>未发生中断时，</a:t>
            </a:r>
            <a:r>
              <a:rPr lang="en-US" altLang="zh-CN" sz="2000" dirty="0"/>
              <a:t>CPU</a:t>
            </a:r>
            <a:r>
              <a:rPr lang="zh-CN" altLang="en-US" sz="2000" dirty="0"/>
              <a:t>执行其它程序（</a:t>
            </a:r>
            <a:r>
              <a:rPr lang="en-US" altLang="zh-CN" sz="2000" dirty="0"/>
              <a:t>CX+1</a:t>
            </a:r>
            <a:r>
              <a:rPr lang="zh-CN" altLang="en-US" sz="2000" dirty="0"/>
              <a:t>）。</a:t>
            </a:r>
            <a:endParaRPr lang="zh-CN" altLang="en-US" sz="1600" dirty="0"/>
          </a:p>
        </p:txBody>
      </p:sp>
    </p:spTree>
    <p:custDataLst>
      <p:tags r:id="rId1"/>
    </p:custData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56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56002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AB7B7A0-6940-4DED-80EE-537CF37ADA62}" type="slidenum">
              <a:rPr lang="en-US" altLang="zh-CN"/>
            </a:fld>
            <a:endParaRPr lang="en-US" altLang="zh-CN"/>
          </a:p>
        </p:txBody>
      </p:sp>
      <p:sp>
        <p:nvSpPr>
          <p:cNvPr id="258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805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805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8053" name="Rectangle 3"/>
          <p:cNvSpPr txBox="1">
            <a:spLocks noChangeArrowheads="1"/>
          </p:cNvSpPr>
          <p:nvPr/>
        </p:nvSpPr>
        <p:spPr bwMode="auto">
          <a:xfrm>
            <a:off x="520818" y="201461"/>
            <a:ext cx="4355981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342900" indent="-342900" algn="ctr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400" b="1" dirty="0"/>
              <a:t>子任务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：硬件电路设计</a:t>
            </a:r>
            <a:endParaRPr lang="en-US" altLang="zh-CN" sz="2400" b="1" dirty="0"/>
          </a:p>
        </p:txBody>
      </p:sp>
      <p:sp>
        <p:nvSpPr>
          <p:cNvPr id="258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" name="Rectangle 806"/>
          <p:cNvSpPr>
            <a:spLocks noChangeArrowheads="1"/>
          </p:cNvSpPr>
          <p:nvPr/>
        </p:nvSpPr>
        <p:spPr bwMode="auto">
          <a:xfrm>
            <a:off x="914399" y="1029204"/>
            <a:ext cx="1380824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09600" y="1600200"/>
          <a:ext cx="5095191" cy="415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53" name="" r:id="rId1" imgW="7035800" imgH="5753100" progId="Visio.Drawing.11">
                  <p:embed/>
                </p:oleObj>
              </mc:Choice>
              <mc:Fallback>
                <p:oleObj name="" r:id="rId1" imgW="7035800" imgH="5753100" progId="Visio.Drawing.11">
                  <p:embed/>
                  <p:pic>
                    <p:nvPicPr>
                      <p:cNvPr id="0" name="Object 8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600200"/>
                        <a:ext cx="5095191" cy="41570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738" y="2971800"/>
            <a:ext cx="3650262" cy="1928956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3276600" y="3810000"/>
            <a:ext cx="2057400" cy="1752600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bldLvl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33D1AC-77DE-4993-95F4-692B6591F0F2}" type="slidenum">
              <a:rPr lang="en-US" altLang="zh-CN"/>
            </a:fld>
            <a:endParaRPr lang="en-US" altLang="zh-CN"/>
          </a:p>
        </p:txBody>
      </p:sp>
      <p:sp>
        <p:nvSpPr>
          <p:cNvPr id="26009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601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6010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6010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6010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6010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60106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3" name="圆角矩形标注 12"/>
          <p:cNvSpPr/>
          <p:nvPr/>
        </p:nvSpPr>
        <p:spPr>
          <a:xfrm>
            <a:off x="3897592" y="155661"/>
            <a:ext cx="1611086" cy="630463"/>
          </a:xfrm>
          <a:prstGeom prst="wedgeRoundRectCallout">
            <a:avLst>
              <a:gd name="adj1" fmla="val -2380"/>
              <a:gd name="adj2" fmla="val 89912"/>
              <a:gd name="adj3" fmla="val 16667"/>
            </a:avLst>
          </a:prstGeom>
          <a:solidFill>
            <a:srgbClr val="FFD5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6350"/>
            <a:r>
              <a:rPr lang="zh-CN" altLang="en-US" b="1" dirty="0">
                <a:solidFill>
                  <a:schemeClr val="tx1"/>
                </a:solidFill>
              </a:rPr>
              <a:t>是否能优化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6350"/>
            <a:r>
              <a:rPr lang="zh-CN" altLang="en-US" b="1" dirty="0">
                <a:solidFill>
                  <a:schemeClr val="tx1"/>
                </a:solidFill>
              </a:rPr>
              <a:t>或细化？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457200" y="228600"/>
            <a:ext cx="3276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6350" indent="-6350" algn="ctr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400" b="1" dirty="0"/>
              <a:t>子任务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：软件设计</a:t>
            </a:r>
            <a:endParaRPr lang="en-US" altLang="zh-CN" sz="2400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43000" y="1523999"/>
            <a:ext cx="1201782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784207" y="1523999"/>
          <a:ext cx="1702192" cy="4777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100" name="" r:id="rId1" imgW="2247900" imgH="6273800" progId="Visio.Drawing.11">
                  <p:embed/>
                </p:oleObj>
              </mc:Choice>
              <mc:Fallback>
                <p:oleObj name="" r:id="rId1" imgW="2247900" imgH="627380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4207" y="1523999"/>
                        <a:ext cx="1702192" cy="47777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580026" y="24776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600200" y="13012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0000FF"/>
                </a:solidFill>
              </a:rPr>
              <a:t>主程序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829760" y="1015720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0000FF"/>
                </a:solidFill>
              </a:rPr>
              <a:t>中断服务程序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755779" y="1106269"/>
            <a:ext cx="2931021" cy="4972447"/>
            <a:chOff x="5755779" y="1137966"/>
            <a:chExt cx="2637107" cy="4482487"/>
          </a:xfrm>
        </p:grpSpPr>
        <p:sp>
          <p:nvSpPr>
            <p:cNvPr id="8" name="右箭头 7"/>
            <p:cNvSpPr/>
            <p:nvPr/>
          </p:nvSpPr>
          <p:spPr>
            <a:xfrm>
              <a:off x="5791200" y="3569568"/>
              <a:ext cx="914399" cy="255030"/>
            </a:xfrm>
            <a:prstGeom prst="rightArrow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755779" y="3219905"/>
              <a:ext cx="914400" cy="332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rgbClr val="0000FF"/>
                  </a:solidFill>
                </a:rPr>
                <a:t>优化</a:t>
              </a:r>
              <a:endParaRPr kumimoji="1"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755779" y="3840923"/>
              <a:ext cx="914400" cy="332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rgbClr val="0000FF"/>
                  </a:solidFill>
                </a:rPr>
                <a:t>细化</a:t>
              </a:r>
              <a:endParaRPr kumimoji="1" lang="zh-CN" altLang="en-US" b="1" dirty="0">
                <a:solidFill>
                  <a:srgbClr val="0000FF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781800" y="1137966"/>
              <a:ext cx="1611086" cy="4482487"/>
              <a:chOff x="6781800" y="1137966"/>
              <a:chExt cx="1611086" cy="4482487"/>
            </a:xfrm>
          </p:grpSpPr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6971962" y="1883866"/>
              <a:ext cx="1269367" cy="3736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7101" name="" r:id="rId3" imgW="1816100" imgH="5334000" progId="Visio.Drawing.11">
                      <p:embed/>
                    </p:oleObj>
                  </mc:Choice>
                  <mc:Fallback>
                    <p:oleObj name="" r:id="rId3" imgW="1816100" imgH="5334000" progId="Visio.Drawing.11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971962" y="1883866"/>
                            <a:ext cx="1269367" cy="3736587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" name="文本框 23"/>
              <p:cNvSpPr txBox="1"/>
              <p:nvPr/>
            </p:nvSpPr>
            <p:spPr>
              <a:xfrm>
                <a:off x="6781800" y="1137966"/>
                <a:ext cx="1611086" cy="582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b="1" dirty="0">
                    <a:solidFill>
                      <a:srgbClr val="0000FF"/>
                    </a:solidFill>
                  </a:rPr>
                  <a:t>优化后的</a:t>
                </a:r>
                <a:endParaRPr kumimoji="1" lang="en-US" altLang="zh-CN" b="1" dirty="0">
                  <a:solidFill>
                    <a:srgbClr val="0000FF"/>
                  </a:solidFill>
                </a:endParaRPr>
              </a:p>
              <a:p>
                <a:pPr algn="ctr"/>
                <a:r>
                  <a:rPr kumimoji="1" lang="zh-CN" altLang="en-US" b="1" dirty="0">
                    <a:solidFill>
                      <a:srgbClr val="0000FF"/>
                    </a:solidFill>
                  </a:rPr>
                  <a:t>中断服务程序</a:t>
                </a:r>
                <a:endParaRPr kumimoji="1" lang="zh-CN" altLang="en-US" b="1" dirty="0">
                  <a:solidFill>
                    <a:srgbClr val="0000FF"/>
                  </a:solidFill>
                </a:endParaRPr>
              </a:p>
            </p:txBody>
          </p:sp>
        </p:grpSp>
      </p:grpSp>
      <p:sp>
        <p:nvSpPr>
          <p:cNvPr id="4" name="Rectangle 1130"/>
          <p:cNvSpPr>
            <a:spLocks noChangeArrowheads="1"/>
          </p:cNvSpPr>
          <p:nvPr/>
        </p:nvSpPr>
        <p:spPr bwMode="auto">
          <a:xfrm>
            <a:off x="2717406" y="1733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936470" y="1795658"/>
          <a:ext cx="2040085" cy="4097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102" name="" r:id="rId5" imgW="3035300" imgH="6070600" progId="Visio.Drawing.11">
                  <p:embed/>
                </p:oleObj>
              </mc:Choice>
              <mc:Fallback>
                <p:oleObj name="" r:id="rId5" imgW="3035300" imgH="6070600" progId="Visio.Drawing.11">
                  <p:embed/>
                  <p:pic>
                    <p:nvPicPr>
                      <p:cNvPr id="0" name="Object 1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470" y="1795658"/>
                        <a:ext cx="2040085" cy="40973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9" grpId="0"/>
      <p:bldP spid="20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D26366E-9DD2-4C1C-86F4-1A26829ED1FF}" type="slidenum">
              <a:rPr lang="en-US" altLang="zh-CN"/>
            </a:fld>
            <a:endParaRPr lang="en-US" altLang="zh-CN"/>
          </a:p>
        </p:txBody>
      </p:sp>
      <p:sp>
        <p:nvSpPr>
          <p:cNvPr id="262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6214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6214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914400" y="847041"/>
            <a:ext cx="7620000" cy="570615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r>
              <a:rPr lang="en-US" altLang="zh-CN" sz="2000" dirty="0"/>
              <a:t>DATA  SEGMENT</a:t>
            </a:r>
            <a:endParaRPr lang="zh-CN" altLang="en-US" sz="2000" dirty="0"/>
          </a:p>
          <a:p>
            <a:r>
              <a:rPr lang="en-US" altLang="zh-CN" sz="2000" dirty="0"/>
              <a:t> 	 BUFFER DB </a:t>
            </a:r>
            <a:r>
              <a:rPr lang="zh-CN" altLang="en-US" sz="2000" dirty="0"/>
              <a:t>？</a:t>
            </a:r>
            <a:endParaRPr lang="zh-CN" altLang="en-US" sz="2000" dirty="0"/>
          </a:p>
          <a:p>
            <a:r>
              <a:rPr lang="en-US" altLang="zh-CN" sz="2000" dirty="0"/>
              <a:t>DATA  ENDS</a:t>
            </a:r>
            <a:endParaRPr lang="zh-CN" altLang="en-US" sz="2000" dirty="0"/>
          </a:p>
          <a:p>
            <a:pPr>
              <a:spcBef>
                <a:spcPts val="1200"/>
              </a:spcBef>
            </a:pPr>
            <a:r>
              <a:rPr lang="en-US" altLang="zh-CN" sz="2000" dirty="0"/>
              <a:t>CODE  SEGMENT</a:t>
            </a:r>
            <a:endParaRPr lang="zh-CN" altLang="en-US" sz="2000" dirty="0"/>
          </a:p>
          <a:p>
            <a:r>
              <a:rPr lang="en-US" altLang="zh-CN" sz="2000" dirty="0"/>
              <a:t>  	ASSUME CS</a:t>
            </a:r>
            <a:r>
              <a:rPr lang="zh-CN" altLang="en-US" sz="2000" dirty="0"/>
              <a:t>：</a:t>
            </a:r>
            <a:r>
              <a:rPr lang="en-US" altLang="zh-CN" sz="2000" dirty="0"/>
              <a:t>CODE</a:t>
            </a:r>
            <a:r>
              <a:rPr lang="zh-CN" altLang="en-US" sz="2000" dirty="0"/>
              <a:t>，</a:t>
            </a:r>
            <a:r>
              <a:rPr lang="en-US" altLang="zh-CN" sz="2000" dirty="0"/>
              <a:t>DS</a:t>
            </a:r>
            <a:r>
              <a:rPr lang="zh-CN" altLang="en-US" sz="2000" dirty="0"/>
              <a:t>：</a:t>
            </a:r>
            <a:r>
              <a:rPr lang="en-US" altLang="zh-CN" sz="2000" dirty="0"/>
              <a:t>DATA</a:t>
            </a:r>
            <a:endParaRPr lang="zh-CN" altLang="en-US" sz="2000" dirty="0"/>
          </a:p>
          <a:p>
            <a:pPr>
              <a:spcAft>
                <a:spcPts val="600"/>
              </a:spcAft>
            </a:pPr>
            <a:r>
              <a:rPr lang="en-US" altLang="zh-CN" sz="2000" dirty="0"/>
              <a:t>START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r>
              <a:rPr lang="zh-CN" altLang="en-US" sz="2000" dirty="0"/>
              <a:t>    </a:t>
            </a:r>
            <a:r>
              <a:rPr lang="zh-CN" altLang="en-US" sz="2000" u="sng" dirty="0"/>
              <a:t>                                  </a:t>
            </a:r>
            <a:r>
              <a:rPr lang="en-US" altLang="zh-CN" sz="2000" u="sng" dirty="0"/>
              <a:t> </a:t>
            </a:r>
            <a:r>
              <a:rPr lang="en-US" altLang="zh-CN" sz="2000" dirty="0"/>
              <a:t>         </a:t>
            </a:r>
            <a:r>
              <a:rPr lang="zh-CN" altLang="en-US" sz="2000" dirty="0"/>
              <a:t> ；关中断</a:t>
            </a:r>
            <a:endParaRPr lang="zh-CN" altLang="en-US" sz="2000" dirty="0"/>
          </a:p>
          <a:p>
            <a:pPr>
              <a:spcBef>
                <a:spcPts val="1800"/>
              </a:spcBef>
            </a:pPr>
            <a:r>
              <a:rPr lang="en-US" altLang="zh-CN" sz="2000" dirty="0"/>
              <a:t>    </a:t>
            </a:r>
            <a:r>
              <a:rPr lang="zh-CN" altLang="en-US" sz="2000" u="sng" dirty="0"/>
              <a:t>                                   </a:t>
            </a:r>
            <a:r>
              <a:rPr lang="zh-CN" altLang="en-US" sz="2000" dirty="0"/>
              <a:t>      </a:t>
            </a:r>
            <a:r>
              <a:rPr lang="en-US" altLang="zh-CN" sz="2000" dirty="0"/>
              <a:t>   </a:t>
            </a:r>
            <a:r>
              <a:rPr lang="zh-CN" altLang="en-US" sz="2000" dirty="0"/>
              <a:t> ；</a:t>
            </a:r>
            <a:r>
              <a:rPr lang="en-US" altLang="zh-CN" sz="2000" dirty="0"/>
              <a:t>ICW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: </a:t>
            </a:r>
            <a:r>
              <a:rPr lang="zh-CN" altLang="en-US" sz="2000" dirty="0"/>
              <a:t>触发方式？单片？</a:t>
            </a:r>
            <a:r>
              <a:rPr lang="en-US" altLang="zh-CN" sz="2000" dirty="0"/>
              <a:t>ICW</a:t>
            </a:r>
            <a:r>
              <a:rPr lang="en-US" altLang="zh-CN" sz="2000" baseline="-25000" dirty="0"/>
              <a:t>4</a:t>
            </a:r>
            <a:endParaRPr lang="zh-CN" altLang="en-US" sz="2000" dirty="0"/>
          </a:p>
          <a:p>
            <a:pPr>
              <a:spcBef>
                <a:spcPts val="600"/>
              </a:spcBef>
            </a:pPr>
            <a:r>
              <a:rPr lang="zh-CN" altLang="en-US" sz="2000" dirty="0"/>
              <a:t>    </a:t>
            </a:r>
            <a:r>
              <a:rPr lang="zh-CN" altLang="en-US" sz="2000" u="sng" dirty="0"/>
              <a:t>  </a:t>
            </a:r>
            <a:r>
              <a:rPr lang="en-US" altLang="zh-CN" sz="2000" u="sng" dirty="0"/>
              <a:t>	         </a:t>
            </a:r>
            <a:r>
              <a:rPr lang="zh-CN" altLang="en-US" sz="2000" u="sng" dirty="0"/>
              <a:t>      </a:t>
            </a:r>
            <a:r>
              <a:rPr lang="en-US" altLang="zh-CN" sz="2000" u="sng" dirty="0"/>
              <a:t>  	</a:t>
            </a:r>
            <a:r>
              <a:rPr lang="zh-CN" altLang="en-US" sz="2000" u="sng" dirty="0"/>
              <a:t>     </a:t>
            </a:r>
            <a:r>
              <a:rPr lang="zh-CN" altLang="en-US" sz="2000" dirty="0"/>
              <a:t>  </a:t>
            </a:r>
            <a:r>
              <a:rPr lang="zh-CN" altLang="en-US" sz="2000" u="sng" dirty="0"/>
              <a:t>   </a:t>
            </a:r>
            <a:r>
              <a:rPr lang="en-US" altLang="zh-CN" sz="2000" u="sng" dirty="0"/>
              <a:t> </a:t>
            </a:r>
            <a:r>
              <a:rPr lang="en-US" altLang="zh-CN" sz="2000" dirty="0"/>
              <a:t>          </a:t>
            </a:r>
            <a:endParaRPr lang="en-US" altLang="zh-CN" sz="2000" dirty="0"/>
          </a:p>
          <a:p>
            <a:pPr>
              <a:spcBef>
                <a:spcPts val="1800"/>
              </a:spcBef>
            </a:pPr>
            <a:r>
              <a:rPr lang="zh-CN" altLang="en-US" sz="2000" dirty="0"/>
              <a:t>    </a:t>
            </a:r>
            <a:r>
              <a:rPr lang="zh-CN" altLang="en-US" sz="2000" u="sng" dirty="0"/>
              <a:t> </a:t>
            </a:r>
            <a:r>
              <a:rPr lang="en-US" altLang="zh-CN" sz="2000" u="sng" dirty="0"/>
              <a:t>     </a:t>
            </a:r>
            <a:r>
              <a:rPr lang="zh-CN" altLang="en-US" sz="2000" u="sng" dirty="0"/>
              <a:t>                  </a:t>
            </a:r>
            <a:r>
              <a:rPr lang="en-US" altLang="zh-CN" sz="2000" u="sng" dirty="0"/>
              <a:t>	 </a:t>
            </a:r>
            <a:r>
              <a:rPr lang="en-US" altLang="zh-CN" sz="2000" dirty="0"/>
              <a:t>         </a:t>
            </a:r>
            <a:r>
              <a:rPr lang="zh-CN" altLang="en-US" sz="2000" dirty="0"/>
              <a:t>；</a:t>
            </a:r>
            <a:r>
              <a:rPr lang="en-US" altLang="zh-CN" sz="2000" dirty="0"/>
              <a:t>ICW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: </a:t>
            </a:r>
            <a:r>
              <a:rPr lang="zh-CN" altLang="en-US" sz="2000" dirty="0"/>
              <a:t>中断类型号</a:t>
            </a:r>
            <a:endParaRPr lang="zh-CN" altLang="en-US" sz="2000" dirty="0"/>
          </a:p>
          <a:p>
            <a:pPr>
              <a:spcBef>
                <a:spcPts val="600"/>
              </a:spcBef>
            </a:pPr>
            <a:r>
              <a:rPr lang="en-US" altLang="zh-CN" sz="2000" dirty="0"/>
              <a:t>    </a:t>
            </a:r>
            <a:r>
              <a:rPr lang="en-US" altLang="zh-CN" sz="2000" u="sng" dirty="0"/>
              <a:t>       </a:t>
            </a:r>
            <a:r>
              <a:rPr lang="zh-CN" altLang="en-US" sz="2000" u="sng" dirty="0"/>
              <a:t>                             </a:t>
            </a:r>
            <a:r>
              <a:rPr lang="zh-CN" altLang="en-US" sz="2000" dirty="0"/>
              <a:t>          </a:t>
            </a:r>
            <a:r>
              <a:rPr lang="zh-CN" altLang="en-US" sz="2000" dirty="0">
                <a:solidFill>
                  <a:srgbClr val="FFFD78"/>
                </a:solidFill>
              </a:rPr>
              <a:t>号</a:t>
            </a:r>
            <a:endParaRPr lang="zh-CN" altLang="en-US" sz="2000" dirty="0">
              <a:solidFill>
                <a:srgbClr val="FFFD78"/>
              </a:solidFill>
            </a:endParaRPr>
          </a:p>
          <a:p>
            <a:pPr>
              <a:spcBef>
                <a:spcPts val="1800"/>
              </a:spcBef>
            </a:pPr>
            <a:r>
              <a:rPr lang="zh-CN" altLang="en-US" sz="2000" dirty="0"/>
              <a:t>    </a:t>
            </a:r>
            <a:r>
              <a:rPr lang="en-US" altLang="zh-CN" sz="2000" u="sng" dirty="0"/>
              <a:t>	</a:t>
            </a:r>
            <a:r>
              <a:rPr lang="zh-CN" altLang="en-US" sz="2000" u="sng" dirty="0"/>
              <a:t>                          </a:t>
            </a:r>
            <a:r>
              <a:rPr lang="en-US" altLang="zh-CN" sz="2000" u="sng" dirty="0"/>
              <a:t> </a:t>
            </a:r>
            <a:r>
              <a:rPr lang="en-US" altLang="zh-CN" sz="2000" dirty="0"/>
              <a:t>         </a:t>
            </a:r>
            <a:r>
              <a:rPr lang="zh-CN" altLang="en-US" sz="2000" dirty="0"/>
              <a:t>；</a:t>
            </a:r>
            <a:r>
              <a:rPr lang="en-US" altLang="zh-CN" sz="2000" dirty="0"/>
              <a:t>ICW</a:t>
            </a:r>
            <a:r>
              <a:rPr lang="en-US" altLang="zh-CN" sz="2000" baseline="-25000" dirty="0"/>
              <a:t>4</a:t>
            </a:r>
            <a:r>
              <a:rPr lang="en-US" altLang="zh-CN" sz="2000" dirty="0"/>
              <a:t>: </a:t>
            </a:r>
            <a:r>
              <a:rPr lang="zh-CN" altLang="en-US" sz="2000" dirty="0"/>
              <a:t>普通嵌套、非缓冲、</a:t>
            </a:r>
            <a:r>
              <a:rPr lang="en-US" altLang="zh-CN" sz="2000" dirty="0"/>
              <a:t>EOI</a:t>
            </a:r>
            <a:endParaRPr lang="zh-CN" altLang="en-US" sz="2000" dirty="0"/>
          </a:p>
          <a:p>
            <a:pPr>
              <a:spcBef>
                <a:spcPts val="600"/>
              </a:spcBef>
            </a:pPr>
            <a:r>
              <a:rPr lang="en-US" altLang="zh-CN" sz="2000" dirty="0"/>
              <a:t> </a:t>
            </a:r>
            <a:r>
              <a:rPr lang="zh-CN" altLang="en-US" sz="2000" dirty="0"/>
              <a:t>   </a:t>
            </a:r>
            <a:r>
              <a:rPr lang="zh-CN" altLang="en-US" sz="2000" u="sng" dirty="0"/>
              <a:t>                                    </a:t>
            </a:r>
            <a:r>
              <a:rPr lang="zh-CN" altLang="en-US" sz="2000" dirty="0">
                <a:solidFill>
                  <a:srgbClr val="FFFD78"/>
                </a:solidFill>
              </a:rPr>
              <a:t>号</a:t>
            </a:r>
            <a:endParaRPr lang="zh-CN" altLang="en-US" sz="2000" u="sng" dirty="0"/>
          </a:p>
        </p:txBody>
      </p:sp>
      <p:sp>
        <p:nvSpPr>
          <p:cNvPr id="2621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620000" cy="685800"/>
          </a:xfrm>
          <a:noFill/>
          <a:ln w="9525">
            <a:noFill/>
            <a:miter lim="800000"/>
          </a:ln>
        </p:spPr>
        <p:txBody>
          <a:bodyPr anchor="ctr"/>
          <a:lstStyle/>
          <a:p>
            <a:pPr marL="6350" indent="-6350" algn="l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400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主程序代码设计</a:t>
            </a:r>
            <a:endParaRPr lang="en-US" altLang="zh-CN" sz="2400" kern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6951515" y="8842"/>
          <a:ext cx="1887685" cy="3791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049" name="" r:id="rId1" imgW="3035300" imgH="6070600" progId="Visio.Drawing.11">
                  <p:embed/>
                </p:oleObj>
              </mc:Choice>
              <mc:Fallback>
                <p:oleObj name="" r:id="rId1" imgW="3035300" imgH="6070600" progId="Visio.Drawing.11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1515" y="8842"/>
                        <a:ext cx="1887685" cy="37912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524000" y="31242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CLI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24000" y="370012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MOV</a:t>
            </a:r>
            <a:r>
              <a:rPr kumimoji="1" lang="zh-CN" altLang="en-US" dirty="0">
                <a:solidFill>
                  <a:srgbClr val="0000FF"/>
                </a:solidFill>
              </a:rPr>
              <a:t>  </a:t>
            </a:r>
            <a:r>
              <a:rPr kumimoji="1" lang="en-US" altLang="zh-CN" dirty="0">
                <a:solidFill>
                  <a:srgbClr val="0000FF"/>
                </a:solidFill>
              </a:rPr>
              <a:t>AL,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00010011B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89364" y="405952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OUT</a:t>
            </a:r>
            <a:r>
              <a:rPr kumimoji="1" lang="zh-CN" altLang="en-US" dirty="0">
                <a:solidFill>
                  <a:srgbClr val="0000FF"/>
                </a:solidFill>
              </a:rPr>
              <a:t>   </a:t>
            </a:r>
            <a:r>
              <a:rPr kumimoji="1" lang="en-US" altLang="zh-CN" dirty="0">
                <a:solidFill>
                  <a:srgbClr val="0000FF"/>
                </a:solidFill>
              </a:rPr>
              <a:t>20H,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AL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89364" y="459999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MOV</a:t>
            </a:r>
            <a:r>
              <a:rPr kumimoji="1" lang="zh-CN" altLang="en-US" dirty="0">
                <a:solidFill>
                  <a:srgbClr val="0000FF"/>
                </a:solidFill>
              </a:rPr>
              <a:t>  </a:t>
            </a:r>
            <a:r>
              <a:rPr kumimoji="1" lang="en-US" altLang="zh-CN" dirty="0">
                <a:solidFill>
                  <a:srgbClr val="0000FF"/>
                </a:solidFill>
              </a:rPr>
              <a:t>AL,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00001000B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54728" y="495940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OUT</a:t>
            </a:r>
            <a:r>
              <a:rPr kumimoji="1" lang="zh-CN" altLang="en-US" dirty="0">
                <a:solidFill>
                  <a:srgbClr val="0000FF"/>
                </a:solidFill>
              </a:rPr>
              <a:t>   </a:t>
            </a:r>
            <a:r>
              <a:rPr kumimoji="1" lang="en-US" altLang="zh-CN" dirty="0">
                <a:solidFill>
                  <a:srgbClr val="0000FF"/>
                </a:solidFill>
              </a:rPr>
              <a:t>21H,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AL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24000" y="552677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MOV</a:t>
            </a:r>
            <a:r>
              <a:rPr kumimoji="1" lang="zh-CN" altLang="en-US" dirty="0">
                <a:solidFill>
                  <a:srgbClr val="0000FF"/>
                </a:solidFill>
              </a:rPr>
              <a:t>  </a:t>
            </a:r>
            <a:r>
              <a:rPr kumimoji="1" lang="en-US" altLang="zh-CN" dirty="0">
                <a:solidFill>
                  <a:srgbClr val="0000FF"/>
                </a:solidFill>
              </a:rPr>
              <a:t>AL,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00000001B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89364" y="588618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OUT</a:t>
            </a:r>
            <a:r>
              <a:rPr kumimoji="1" lang="zh-CN" altLang="en-US" dirty="0">
                <a:solidFill>
                  <a:srgbClr val="0000FF"/>
                </a:solidFill>
              </a:rPr>
              <a:t>   </a:t>
            </a:r>
            <a:r>
              <a:rPr kumimoji="1" lang="en-US" altLang="zh-CN" dirty="0">
                <a:solidFill>
                  <a:srgbClr val="0000FF"/>
                </a:solidFill>
              </a:rPr>
              <a:t>21H,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AL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2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D26366E-9DD2-4C1C-86F4-1A26829ED1FF}" type="slidenum">
              <a:rPr lang="en-US" altLang="zh-CN"/>
            </a:fld>
            <a:endParaRPr lang="en-US" altLang="zh-CN"/>
          </a:p>
        </p:txBody>
      </p:sp>
      <p:sp>
        <p:nvSpPr>
          <p:cNvPr id="262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6214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68485" y="228600"/>
            <a:ext cx="6570515" cy="6400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pPr lvl="1">
              <a:spcBef>
                <a:spcPts val="1800"/>
              </a:spcBef>
            </a:pPr>
            <a:endParaRPr lang="zh-CN" altLang="en-US" sz="2000" dirty="0">
              <a:solidFill>
                <a:srgbClr val="FFFD78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01885" y="381000"/>
            <a:ext cx="5000893" cy="2397036"/>
            <a:chOff x="1905000" y="1447800"/>
            <a:chExt cx="5000893" cy="2397036"/>
          </a:xfrm>
        </p:grpSpPr>
        <p:sp>
          <p:nvSpPr>
            <p:cNvPr id="2" name="文本框 1"/>
            <p:cNvSpPr txBox="1"/>
            <p:nvPr/>
          </p:nvSpPr>
          <p:spPr>
            <a:xfrm>
              <a:off x="1905000" y="1447800"/>
              <a:ext cx="3164948" cy="23970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u="sng" dirty="0"/>
                <a:t> </a:t>
              </a:r>
              <a:endParaRPr kumimoji="1"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5105400" y="1447800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；设置中断向量</a:t>
              </a:r>
              <a:endParaRPr lang="zh-CN" altLang="en-US" dirty="0"/>
            </a:p>
          </p:txBody>
        </p:sp>
      </p:grp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7180115" y="-1729"/>
          <a:ext cx="1887685" cy="3791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024" name="" r:id="rId1" imgW="3035300" imgH="6070600" progId="Visio.Drawing.11">
                  <p:embed/>
                </p:oleObj>
              </mc:Choice>
              <mc:Fallback>
                <p:oleObj name="" r:id="rId1" imgW="3035300" imgH="6070600" progId="Visio.Drawing.11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0115" y="-1729"/>
                        <a:ext cx="1887685" cy="37912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407562" y="453534"/>
            <a:ext cx="2743200" cy="2289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dirty="0">
                <a:solidFill>
                  <a:srgbClr val="0000FF"/>
                </a:solidFill>
              </a:rPr>
              <a:t>MOV</a:t>
            </a:r>
            <a:r>
              <a:rPr kumimoji="1" lang="zh-CN" altLang="en-US" dirty="0">
                <a:solidFill>
                  <a:srgbClr val="0000FF"/>
                </a:solidFill>
              </a:rPr>
              <a:t>  </a:t>
            </a:r>
            <a:r>
              <a:rPr kumimoji="1" lang="en-US" altLang="zh-CN" dirty="0">
                <a:solidFill>
                  <a:srgbClr val="0000FF"/>
                </a:solidFill>
              </a:rPr>
              <a:t>AX,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0</a:t>
            </a:r>
            <a:endParaRPr kumimoji="1" lang="en-US" altLang="zh-CN" dirty="0">
              <a:solidFill>
                <a:srgbClr val="0000FF"/>
              </a:solidFill>
            </a:endParaRPr>
          </a:p>
          <a:p>
            <a:pPr>
              <a:lnSpc>
                <a:spcPct val="125000"/>
              </a:lnSpc>
            </a:pPr>
            <a:r>
              <a:rPr kumimoji="1" lang="en-US" altLang="zh-CN" dirty="0">
                <a:solidFill>
                  <a:srgbClr val="0000FF"/>
                </a:solidFill>
              </a:rPr>
              <a:t>MOV</a:t>
            </a:r>
            <a:r>
              <a:rPr kumimoji="1" lang="zh-CN" altLang="en-US" dirty="0">
                <a:solidFill>
                  <a:srgbClr val="0000FF"/>
                </a:solidFill>
              </a:rPr>
              <a:t>  </a:t>
            </a:r>
            <a:r>
              <a:rPr kumimoji="1" lang="en-US" altLang="zh-CN" dirty="0">
                <a:solidFill>
                  <a:srgbClr val="0000FF"/>
                </a:solidFill>
              </a:rPr>
              <a:t>DS,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AX</a:t>
            </a:r>
            <a:endParaRPr kumimoji="1" lang="en-US" altLang="zh-CN" dirty="0">
              <a:solidFill>
                <a:srgbClr val="0000FF"/>
              </a:solidFill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kumimoji="1" lang="en-US" altLang="zh-CN" dirty="0">
                <a:solidFill>
                  <a:srgbClr val="0000FF"/>
                </a:solidFill>
              </a:rPr>
              <a:t>MOV</a:t>
            </a:r>
            <a:r>
              <a:rPr kumimoji="1" lang="zh-CN" altLang="en-US" dirty="0">
                <a:solidFill>
                  <a:srgbClr val="0000FF"/>
                </a:solidFill>
              </a:rPr>
              <a:t>  </a:t>
            </a:r>
            <a:r>
              <a:rPr kumimoji="1" lang="en-US" altLang="zh-CN" dirty="0">
                <a:solidFill>
                  <a:srgbClr val="0000FF"/>
                </a:solidFill>
              </a:rPr>
              <a:t>AX,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OFFSET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P1</a:t>
            </a:r>
            <a:endParaRPr kumimoji="1" lang="en-US" altLang="zh-CN" dirty="0">
              <a:solidFill>
                <a:srgbClr val="0000FF"/>
              </a:solidFill>
            </a:endParaRPr>
          </a:p>
          <a:p>
            <a:pPr>
              <a:lnSpc>
                <a:spcPct val="125000"/>
              </a:lnSpc>
            </a:pPr>
            <a:r>
              <a:rPr kumimoji="1" lang="en-US" altLang="zh-CN" dirty="0">
                <a:solidFill>
                  <a:srgbClr val="0000FF"/>
                </a:solidFill>
              </a:rPr>
              <a:t>MOV</a:t>
            </a:r>
            <a:r>
              <a:rPr kumimoji="1" lang="zh-CN" altLang="en-US" dirty="0">
                <a:solidFill>
                  <a:srgbClr val="0000FF"/>
                </a:solidFill>
              </a:rPr>
              <a:t>  </a:t>
            </a:r>
            <a:r>
              <a:rPr kumimoji="1" lang="en-US" altLang="zh-CN" dirty="0">
                <a:solidFill>
                  <a:srgbClr val="0000FF"/>
                </a:solidFill>
              </a:rPr>
              <a:t>[002CH],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AX</a:t>
            </a:r>
            <a:endParaRPr kumimoji="1" lang="en-US" altLang="zh-CN" dirty="0">
              <a:solidFill>
                <a:srgbClr val="0000FF"/>
              </a:solidFill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kumimoji="1" lang="en-US" altLang="zh-CN" dirty="0">
                <a:solidFill>
                  <a:srgbClr val="0000FF"/>
                </a:solidFill>
              </a:rPr>
              <a:t>MOV</a:t>
            </a:r>
            <a:r>
              <a:rPr kumimoji="1" lang="zh-CN" altLang="en-US" dirty="0">
                <a:solidFill>
                  <a:srgbClr val="0000FF"/>
                </a:solidFill>
              </a:rPr>
              <a:t>  </a:t>
            </a:r>
            <a:r>
              <a:rPr kumimoji="1" lang="en-US" altLang="zh-CN" dirty="0">
                <a:solidFill>
                  <a:srgbClr val="0000FF"/>
                </a:solidFill>
              </a:rPr>
              <a:t>AX,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SEG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P1</a:t>
            </a:r>
            <a:endParaRPr kumimoji="1" lang="en-US" altLang="zh-CN" dirty="0">
              <a:solidFill>
                <a:srgbClr val="0000FF"/>
              </a:solidFill>
            </a:endParaRPr>
          </a:p>
          <a:p>
            <a:pPr>
              <a:lnSpc>
                <a:spcPct val="125000"/>
              </a:lnSpc>
            </a:pPr>
            <a:r>
              <a:rPr kumimoji="1" lang="en-US" altLang="zh-CN" dirty="0">
                <a:solidFill>
                  <a:srgbClr val="0000FF"/>
                </a:solidFill>
              </a:rPr>
              <a:t>MOV</a:t>
            </a:r>
            <a:r>
              <a:rPr kumimoji="1" lang="zh-CN" altLang="en-US" dirty="0">
                <a:solidFill>
                  <a:srgbClr val="0000FF"/>
                </a:solidFill>
              </a:rPr>
              <a:t>  </a:t>
            </a:r>
            <a:r>
              <a:rPr kumimoji="1" lang="en-US" altLang="zh-CN" dirty="0">
                <a:solidFill>
                  <a:srgbClr val="0000FF"/>
                </a:solidFill>
              </a:rPr>
              <a:t>[002EH],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AX</a:t>
            </a:r>
            <a:endParaRPr kumimoji="1" lang="en-US" altLang="zh-CN" dirty="0">
              <a:solidFill>
                <a:srgbClr val="0000FF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407562" y="2958137"/>
            <a:ext cx="4442523" cy="1066800"/>
            <a:chOff x="2057400" y="4038600"/>
            <a:chExt cx="4442523" cy="1066800"/>
          </a:xfrm>
        </p:grpSpPr>
        <p:cxnSp>
          <p:nvCxnSpPr>
            <p:cNvPr id="19" name="直线连接符 18"/>
            <p:cNvCxnSpPr/>
            <p:nvPr/>
          </p:nvCxnSpPr>
          <p:spPr>
            <a:xfrm>
              <a:off x="2057400" y="4343400"/>
              <a:ext cx="289560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/>
            <p:nvPr/>
          </p:nvCxnSpPr>
          <p:spPr>
            <a:xfrm>
              <a:off x="2057400" y="4724400"/>
              <a:ext cx="289560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5135447" y="4038600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；设置 </a:t>
              </a:r>
              <a:r>
                <a:rPr lang="en-US" altLang="zh-CN" dirty="0"/>
                <a:t>IMR</a:t>
              </a:r>
              <a:endParaRPr lang="zh-CN" altLang="en-US" dirty="0"/>
            </a:p>
          </p:txBody>
        </p:sp>
        <p:cxnSp>
          <p:nvCxnSpPr>
            <p:cNvPr id="25" name="直线连接符 24"/>
            <p:cNvCxnSpPr/>
            <p:nvPr/>
          </p:nvCxnSpPr>
          <p:spPr>
            <a:xfrm>
              <a:off x="2057400" y="5105400"/>
              <a:ext cx="289560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1483762" y="291677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IN</a:t>
            </a:r>
            <a:r>
              <a:rPr kumimoji="1" lang="zh-CN" altLang="en-US" dirty="0">
                <a:solidFill>
                  <a:srgbClr val="0000FF"/>
                </a:solidFill>
              </a:rPr>
              <a:t>     </a:t>
            </a:r>
            <a:r>
              <a:rPr kumimoji="1" lang="en-US" altLang="zh-CN" dirty="0">
                <a:solidFill>
                  <a:srgbClr val="0000FF"/>
                </a:solidFill>
              </a:rPr>
              <a:t>AL,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21H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483762" y="329777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AND</a:t>
            </a:r>
            <a:r>
              <a:rPr kumimoji="1" lang="zh-CN" altLang="en-US" dirty="0">
                <a:solidFill>
                  <a:srgbClr val="0000FF"/>
                </a:solidFill>
              </a:rPr>
              <a:t>  </a:t>
            </a:r>
            <a:r>
              <a:rPr kumimoji="1" lang="en-US" altLang="zh-CN" dirty="0">
                <a:solidFill>
                  <a:srgbClr val="0000FF"/>
                </a:solidFill>
              </a:rPr>
              <a:t>AL,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11110111B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483762" y="37177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OUT</a:t>
            </a:r>
            <a:r>
              <a:rPr kumimoji="1" lang="zh-CN" altLang="en-US" dirty="0">
                <a:solidFill>
                  <a:srgbClr val="0000FF"/>
                </a:solidFill>
              </a:rPr>
              <a:t>  </a:t>
            </a:r>
            <a:r>
              <a:rPr kumimoji="1" lang="en-US" altLang="zh-CN" dirty="0">
                <a:solidFill>
                  <a:srgbClr val="0000FF"/>
                </a:solidFill>
              </a:rPr>
              <a:t>21H,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AL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421416" y="4229100"/>
            <a:ext cx="5525949" cy="723900"/>
            <a:chOff x="1819731" y="4229100"/>
            <a:chExt cx="5525949" cy="723900"/>
          </a:xfrm>
        </p:grpSpPr>
        <p:cxnSp>
          <p:nvCxnSpPr>
            <p:cNvPr id="30" name="直线连接符 29"/>
            <p:cNvCxnSpPr/>
            <p:nvPr/>
          </p:nvCxnSpPr>
          <p:spPr>
            <a:xfrm>
              <a:off x="1819731" y="4572000"/>
              <a:ext cx="289560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/>
            <p:nvPr/>
          </p:nvCxnSpPr>
          <p:spPr>
            <a:xfrm>
              <a:off x="1819731" y="4953000"/>
              <a:ext cx="289560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4876800" y="4229100"/>
              <a:ext cx="2468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；中断服务程序初始化</a:t>
              </a:r>
              <a:endParaRPr lang="zh-CN" altLang="en-US" dirty="0"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516257" y="424908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MOV</a:t>
            </a:r>
            <a:r>
              <a:rPr kumimoji="1" lang="zh-CN" altLang="en-US" dirty="0">
                <a:solidFill>
                  <a:srgbClr val="0000FF"/>
                </a:solidFill>
              </a:rPr>
              <a:t>  </a:t>
            </a:r>
            <a:r>
              <a:rPr kumimoji="1" lang="en-US" altLang="zh-CN" dirty="0">
                <a:solidFill>
                  <a:srgbClr val="0000FF"/>
                </a:solidFill>
              </a:rPr>
              <a:t>AX,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DATA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15988" y="463435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MOV</a:t>
            </a:r>
            <a:r>
              <a:rPr kumimoji="1" lang="zh-CN" altLang="en-US" dirty="0">
                <a:solidFill>
                  <a:srgbClr val="0000FF"/>
                </a:solidFill>
              </a:rPr>
              <a:t>  </a:t>
            </a:r>
            <a:r>
              <a:rPr kumimoji="1" lang="en-US" altLang="zh-CN" dirty="0">
                <a:solidFill>
                  <a:srgbClr val="0000FF"/>
                </a:solidFill>
              </a:rPr>
              <a:t>DS,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AX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428344" y="5702414"/>
            <a:ext cx="4388969" cy="723900"/>
            <a:chOff x="1819731" y="4229100"/>
            <a:chExt cx="4388969" cy="723900"/>
          </a:xfrm>
        </p:grpSpPr>
        <p:cxnSp>
          <p:nvCxnSpPr>
            <p:cNvPr id="39" name="直线连接符 38"/>
            <p:cNvCxnSpPr/>
            <p:nvPr/>
          </p:nvCxnSpPr>
          <p:spPr>
            <a:xfrm>
              <a:off x="1819731" y="4572000"/>
              <a:ext cx="289560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/>
            <p:cNvCxnSpPr/>
            <p:nvPr/>
          </p:nvCxnSpPr>
          <p:spPr>
            <a:xfrm>
              <a:off x="1819731" y="4953000"/>
              <a:ext cx="289560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4869872" y="4229100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；任务模拟</a:t>
              </a:r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973285" y="5722398"/>
            <a:ext cx="314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LL</a:t>
            </a:r>
            <a:r>
              <a:rPr kumimoji="1" lang="zh-CN" altLang="en-US" dirty="0">
                <a:solidFill>
                  <a:srgbClr val="0000FF"/>
                </a:solidFill>
              </a:rPr>
              <a:t>： </a:t>
            </a:r>
            <a:r>
              <a:rPr kumimoji="1" lang="en-US" altLang="zh-CN" dirty="0">
                <a:solidFill>
                  <a:srgbClr val="0000FF"/>
                </a:solidFill>
              </a:rPr>
              <a:t>INC</a:t>
            </a:r>
            <a:r>
              <a:rPr kumimoji="1" lang="zh-CN" altLang="en-US" dirty="0">
                <a:solidFill>
                  <a:srgbClr val="0000FF"/>
                </a:solidFill>
              </a:rPr>
              <a:t>   </a:t>
            </a:r>
            <a:r>
              <a:rPr kumimoji="1" lang="en-US" altLang="zh-CN" dirty="0">
                <a:solidFill>
                  <a:srgbClr val="0000FF"/>
                </a:solidFill>
              </a:rPr>
              <a:t>CX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522916" y="610766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JMP</a:t>
            </a:r>
            <a:r>
              <a:rPr kumimoji="1" lang="zh-CN" altLang="en-US" dirty="0">
                <a:solidFill>
                  <a:srgbClr val="0000FF"/>
                </a:solidFill>
              </a:rPr>
              <a:t>  </a:t>
            </a:r>
            <a:r>
              <a:rPr kumimoji="1" lang="en-US" altLang="zh-CN" dirty="0">
                <a:solidFill>
                  <a:srgbClr val="0000FF"/>
                </a:solidFill>
              </a:rPr>
              <a:t>LL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15988" y="5184161"/>
            <a:ext cx="242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STI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428344" y="5120158"/>
            <a:ext cx="4158137" cy="393224"/>
            <a:chOff x="1826659" y="5120158"/>
            <a:chExt cx="4158137" cy="393224"/>
          </a:xfrm>
        </p:grpSpPr>
        <p:cxnSp>
          <p:nvCxnSpPr>
            <p:cNvPr id="44" name="直线连接符 43"/>
            <p:cNvCxnSpPr/>
            <p:nvPr/>
          </p:nvCxnSpPr>
          <p:spPr>
            <a:xfrm>
              <a:off x="1826659" y="5513382"/>
              <a:ext cx="289560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4876800" y="512015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；开中断</a:t>
              </a:r>
              <a:endParaRPr lang="zh-CN" altLang="en-US" dirty="0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4460436" y="734508"/>
            <a:ext cx="2380249" cy="2062616"/>
          </a:xfrm>
          <a:prstGeom prst="rect">
            <a:avLst/>
          </a:prstGeom>
          <a:solidFill>
            <a:srgbClr val="C1EAFF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1600" dirty="0">
                <a:solidFill>
                  <a:srgbClr val="0000FF"/>
                </a:solidFill>
              </a:rPr>
              <a:t>MOV</a:t>
            </a:r>
            <a:r>
              <a:rPr kumimoji="1" lang="zh-CN" altLang="en-US" sz="1600" dirty="0">
                <a:solidFill>
                  <a:srgbClr val="0000FF"/>
                </a:solidFill>
              </a:rPr>
              <a:t>  </a:t>
            </a:r>
            <a:r>
              <a:rPr kumimoji="1" lang="en-US" altLang="zh-CN" sz="1600" dirty="0">
                <a:solidFill>
                  <a:srgbClr val="0000FF"/>
                </a:solidFill>
              </a:rPr>
              <a:t>AX,</a:t>
            </a:r>
            <a:r>
              <a:rPr kumimoji="1" lang="zh-CN" altLang="en-US" sz="1600" dirty="0">
                <a:solidFill>
                  <a:srgbClr val="0000FF"/>
                </a:solidFill>
              </a:rPr>
              <a:t> </a:t>
            </a:r>
            <a:r>
              <a:rPr kumimoji="1" lang="en-US" altLang="zh-CN" sz="1600" dirty="0">
                <a:solidFill>
                  <a:srgbClr val="0000FF"/>
                </a:solidFill>
              </a:rPr>
              <a:t>SEG</a:t>
            </a:r>
            <a:r>
              <a:rPr kumimoji="1" lang="zh-CN" altLang="en-US" sz="1600" dirty="0">
                <a:solidFill>
                  <a:srgbClr val="0000FF"/>
                </a:solidFill>
              </a:rPr>
              <a:t> </a:t>
            </a:r>
            <a:r>
              <a:rPr kumimoji="1" lang="en-US" altLang="zh-CN" sz="1600" dirty="0">
                <a:solidFill>
                  <a:srgbClr val="0000FF"/>
                </a:solidFill>
              </a:rPr>
              <a:t>P1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>
              <a:lnSpc>
                <a:spcPct val="125000"/>
              </a:lnSpc>
            </a:pPr>
            <a:r>
              <a:rPr kumimoji="1" lang="en-US" altLang="zh-CN" sz="1600" dirty="0">
                <a:solidFill>
                  <a:srgbClr val="0000FF"/>
                </a:solidFill>
              </a:rPr>
              <a:t>MOV</a:t>
            </a:r>
            <a:r>
              <a:rPr kumimoji="1" lang="zh-CN" altLang="en-US" sz="1600" dirty="0">
                <a:solidFill>
                  <a:srgbClr val="0000FF"/>
                </a:solidFill>
              </a:rPr>
              <a:t>  </a:t>
            </a:r>
            <a:r>
              <a:rPr kumimoji="1" lang="en-US" altLang="zh-CN" sz="1600" dirty="0">
                <a:solidFill>
                  <a:srgbClr val="0000FF"/>
                </a:solidFill>
              </a:rPr>
              <a:t>DS,</a:t>
            </a:r>
            <a:r>
              <a:rPr kumimoji="1" lang="zh-CN" altLang="en-US" sz="1600" dirty="0">
                <a:solidFill>
                  <a:srgbClr val="0000FF"/>
                </a:solidFill>
              </a:rPr>
              <a:t> </a:t>
            </a:r>
            <a:r>
              <a:rPr kumimoji="1" lang="en-US" altLang="zh-CN" sz="1600" dirty="0">
                <a:solidFill>
                  <a:srgbClr val="0000FF"/>
                </a:solidFill>
              </a:rPr>
              <a:t>AX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kumimoji="1" lang="en-US" altLang="zh-CN" sz="1600" dirty="0">
                <a:solidFill>
                  <a:srgbClr val="0000FF"/>
                </a:solidFill>
              </a:rPr>
              <a:t>MOV</a:t>
            </a:r>
            <a:r>
              <a:rPr kumimoji="1" lang="zh-CN" altLang="en-US" sz="1600" dirty="0">
                <a:solidFill>
                  <a:srgbClr val="0000FF"/>
                </a:solidFill>
              </a:rPr>
              <a:t>  </a:t>
            </a:r>
            <a:r>
              <a:rPr kumimoji="1" lang="en-US" altLang="zh-CN" sz="1600" dirty="0">
                <a:solidFill>
                  <a:srgbClr val="0000FF"/>
                </a:solidFill>
              </a:rPr>
              <a:t>AX,</a:t>
            </a:r>
            <a:r>
              <a:rPr kumimoji="1" lang="zh-CN" altLang="en-US" sz="1600" dirty="0">
                <a:solidFill>
                  <a:srgbClr val="0000FF"/>
                </a:solidFill>
              </a:rPr>
              <a:t> </a:t>
            </a:r>
            <a:r>
              <a:rPr kumimoji="1" lang="en-US" altLang="zh-CN" sz="1600" dirty="0">
                <a:solidFill>
                  <a:srgbClr val="0000FF"/>
                </a:solidFill>
              </a:rPr>
              <a:t>OFFSET</a:t>
            </a:r>
            <a:r>
              <a:rPr kumimoji="1" lang="zh-CN" altLang="en-US" sz="1600" dirty="0">
                <a:solidFill>
                  <a:srgbClr val="0000FF"/>
                </a:solidFill>
              </a:rPr>
              <a:t> </a:t>
            </a:r>
            <a:r>
              <a:rPr kumimoji="1" lang="en-US" altLang="zh-CN" sz="1600" dirty="0">
                <a:solidFill>
                  <a:srgbClr val="0000FF"/>
                </a:solidFill>
              </a:rPr>
              <a:t>P1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>
              <a:lnSpc>
                <a:spcPct val="125000"/>
              </a:lnSpc>
            </a:pPr>
            <a:r>
              <a:rPr kumimoji="1" lang="en-US" altLang="zh-CN" sz="1600" dirty="0">
                <a:solidFill>
                  <a:srgbClr val="0000FF"/>
                </a:solidFill>
              </a:rPr>
              <a:t>MOV</a:t>
            </a:r>
            <a:r>
              <a:rPr kumimoji="1" lang="zh-CN" altLang="en-US" sz="1600" dirty="0">
                <a:solidFill>
                  <a:srgbClr val="0000FF"/>
                </a:solidFill>
              </a:rPr>
              <a:t>  </a:t>
            </a:r>
            <a:r>
              <a:rPr kumimoji="1" lang="en-US" altLang="zh-CN" sz="1600" dirty="0">
                <a:solidFill>
                  <a:srgbClr val="0000FF"/>
                </a:solidFill>
              </a:rPr>
              <a:t>DX,</a:t>
            </a:r>
            <a:r>
              <a:rPr kumimoji="1" lang="zh-CN" altLang="en-US" sz="1600" dirty="0">
                <a:solidFill>
                  <a:srgbClr val="0000FF"/>
                </a:solidFill>
              </a:rPr>
              <a:t> </a:t>
            </a:r>
            <a:r>
              <a:rPr kumimoji="1" lang="en-US" altLang="zh-CN" sz="1600" dirty="0">
                <a:solidFill>
                  <a:srgbClr val="0000FF"/>
                </a:solidFill>
              </a:rPr>
              <a:t>AX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kumimoji="1" lang="en-US" altLang="zh-CN" sz="1600" dirty="0">
                <a:solidFill>
                  <a:srgbClr val="0000FF"/>
                </a:solidFill>
              </a:rPr>
              <a:t>MOV</a:t>
            </a:r>
            <a:r>
              <a:rPr kumimoji="1" lang="zh-CN" altLang="en-US" sz="1600" dirty="0">
                <a:solidFill>
                  <a:srgbClr val="0000FF"/>
                </a:solidFill>
              </a:rPr>
              <a:t>  </a:t>
            </a:r>
            <a:r>
              <a:rPr kumimoji="1" lang="en-US" altLang="zh-CN" sz="1600" dirty="0">
                <a:solidFill>
                  <a:srgbClr val="0000FF"/>
                </a:solidFill>
              </a:rPr>
              <a:t>AX,</a:t>
            </a:r>
            <a:r>
              <a:rPr kumimoji="1" lang="zh-CN" altLang="en-US" sz="1600" dirty="0">
                <a:solidFill>
                  <a:srgbClr val="0000FF"/>
                </a:solidFill>
              </a:rPr>
              <a:t> </a:t>
            </a:r>
            <a:r>
              <a:rPr kumimoji="1" lang="en-US" altLang="zh-CN" sz="1600" dirty="0">
                <a:solidFill>
                  <a:srgbClr val="0000FF"/>
                </a:solidFill>
              </a:rPr>
              <a:t>250BH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>
              <a:lnSpc>
                <a:spcPct val="125000"/>
              </a:lnSpc>
            </a:pPr>
            <a:r>
              <a:rPr kumimoji="1" lang="en-US" altLang="zh-CN" sz="1600" dirty="0">
                <a:solidFill>
                  <a:srgbClr val="0000FF"/>
                </a:solidFill>
              </a:rPr>
              <a:t>INT</a:t>
            </a:r>
            <a:r>
              <a:rPr kumimoji="1" lang="zh-CN" altLang="en-US" sz="1600" dirty="0">
                <a:solidFill>
                  <a:srgbClr val="0000FF"/>
                </a:solidFill>
              </a:rPr>
              <a:t>    </a:t>
            </a:r>
            <a:r>
              <a:rPr kumimoji="1" lang="en-US" altLang="zh-CN" sz="1600" dirty="0">
                <a:solidFill>
                  <a:srgbClr val="0000FF"/>
                </a:solidFill>
              </a:rPr>
              <a:t>21H</a:t>
            </a:r>
            <a:endParaRPr kumimoji="1" lang="en-US" altLang="zh-CN" sz="1600" dirty="0">
              <a:solidFill>
                <a:srgbClr val="0000FF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uiExpand="1" build="allAtOnce"/>
      <p:bldP spid="23" grpId="0"/>
      <p:bldP spid="26" grpId="0"/>
      <p:bldP spid="28" grpId="0"/>
      <p:bldP spid="29" grpId="0"/>
      <p:bldP spid="36" grpId="0"/>
      <p:bldP spid="37" grpId="0"/>
      <p:bldP spid="42" grpId="1"/>
      <p:bldP spid="43" grpId="1"/>
      <p:bldP spid="45" grpId="0"/>
      <p:bldP spid="49" grpId="0" bldLvl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4C9A224-328F-4235-95B0-678E863D32C1}" type="slidenum">
              <a:rPr lang="en-US" altLang="zh-CN"/>
            </a:fld>
            <a:endParaRPr lang="en-US" altLang="zh-CN"/>
          </a:p>
        </p:txBody>
      </p:sp>
      <p:sp>
        <p:nvSpPr>
          <p:cNvPr id="2662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6624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6624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914400" y="838201"/>
            <a:ext cx="6172200" cy="5883274"/>
          </a:xfrm>
          <a:prstGeom prst="rect">
            <a:avLst/>
          </a:prstGeom>
          <a:solidFill>
            <a:srgbClr val="FFD5FF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r>
              <a:rPr lang="en-US" altLang="zh-CN" sz="2000" dirty="0"/>
              <a:t>P1  PROC                    		</a:t>
            </a:r>
            <a:endParaRPr lang="zh-CN" altLang="en-US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P1  ENDP</a:t>
            </a:r>
            <a:endParaRPr lang="zh-CN" altLang="en-US" sz="2000" dirty="0"/>
          </a:p>
          <a:p>
            <a:pPr>
              <a:spcBef>
                <a:spcPts val="600"/>
              </a:spcBef>
            </a:pPr>
            <a:r>
              <a:rPr lang="en-US" altLang="zh-CN" sz="2000" dirty="0"/>
              <a:t>CODE  ENDS</a:t>
            </a:r>
            <a:endParaRPr lang="zh-CN" altLang="en-US" sz="2000" dirty="0"/>
          </a:p>
          <a:p>
            <a:r>
              <a:rPr lang="en-US" altLang="zh-CN" sz="2000" dirty="0"/>
              <a:t>END   START</a:t>
            </a:r>
            <a:endParaRPr lang="zh-CN" altLang="en-US" sz="2000" dirty="0"/>
          </a:p>
        </p:txBody>
      </p:sp>
      <p:sp>
        <p:nvSpPr>
          <p:cNvPr id="26624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620000" cy="685800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marL="6350" indent="-6350" algn="l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400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中断服务程序代码设计</a:t>
            </a:r>
            <a:endParaRPr lang="zh-CN" altLang="en-US" sz="2400" kern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620000" y="159327"/>
          <a:ext cx="1410842" cy="4145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07" name="" r:id="rId1" imgW="1816100" imgH="5334000" progId="Visio.Drawing.11">
                  <p:embed/>
                </p:oleObj>
              </mc:Choice>
              <mc:Fallback>
                <p:oleObj name="" r:id="rId1" imgW="1816100" imgH="5334000" progId="Visio.Drawing.11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159327"/>
                        <a:ext cx="1410842" cy="41450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491622" y="1406699"/>
            <a:ext cx="242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PUSH</a:t>
            </a:r>
            <a:r>
              <a:rPr kumimoji="1" lang="zh-CN" altLang="en-US" dirty="0">
                <a:solidFill>
                  <a:srgbClr val="0000FF"/>
                </a:solidFill>
              </a:rPr>
              <a:t>  </a:t>
            </a:r>
            <a:r>
              <a:rPr kumimoji="1" lang="en-US" altLang="zh-CN" dirty="0">
                <a:solidFill>
                  <a:srgbClr val="0000FF"/>
                </a:solidFill>
              </a:rPr>
              <a:t>CX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447800" y="1373542"/>
            <a:ext cx="4211881" cy="369332"/>
            <a:chOff x="1826659" y="5174869"/>
            <a:chExt cx="4211881" cy="369332"/>
          </a:xfrm>
        </p:grpSpPr>
        <p:cxnSp>
          <p:nvCxnSpPr>
            <p:cNvPr id="10" name="直线连接符 9"/>
            <p:cNvCxnSpPr/>
            <p:nvPr/>
          </p:nvCxnSpPr>
          <p:spPr>
            <a:xfrm>
              <a:off x="1826659" y="5513382"/>
              <a:ext cx="289560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4776656" y="5174869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；</a:t>
              </a:r>
              <a:r>
                <a:rPr lang="en-US" altLang="zh-CN" dirty="0"/>
                <a:t>CX</a:t>
              </a:r>
              <a:r>
                <a:rPr lang="zh-CN" altLang="en-US" dirty="0"/>
                <a:t> 入栈</a:t>
              </a:r>
              <a:endParaRPr lang="zh-CN" altLang="en-US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47800" y="3652823"/>
            <a:ext cx="4211881" cy="369332"/>
            <a:chOff x="1826659" y="5174869"/>
            <a:chExt cx="4211881" cy="369332"/>
          </a:xfrm>
        </p:grpSpPr>
        <p:cxnSp>
          <p:nvCxnSpPr>
            <p:cNvPr id="14" name="直线连接符 13"/>
            <p:cNvCxnSpPr/>
            <p:nvPr/>
          </p:nvCxnSpPr>
          <p:spPr>
            <a:xfrm>
              <a:off x="1826659" y="5513382"/>
              <a:ext cx="289560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4776656" y="5174869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；</a:t>
              </a:r>
              <a:r>
                <a:rPr lang="en-US" altLang="zh-CN" dirty="0"/>
                <a:t>CX</a:t>
              </a:r>
              <a:r>
                <a:rPr lang="zh-CN" altLang="en-US" dirty="0"/>
                <a:t> 出栈</a:t>
              </a:r>
              <a:endParaRPr lang="zh-CN" altLang="en-US" dirty="0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491622" y="3668043"/>
            <a:ext cx="242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POP</a:t>
            </a:r>
            <a:r>
              <a:rPr kumimoji="1" lang="zh-CN" altLang="en-US" dirty="0">
                <a:solidFill>
                  <a:srgbClr val="0000FF"/>
                </a:solidFill>
              </a:rPr>
              <a:t>  </a:t>
            </a:r>
            <a:r>
              <a:rPr kumimoji="1" lang="en-US" altLang="zh-CN" dirty="0">
                <a:solidFill>
                  <a:srgbClr val="0000FF"/>
                </a:solidFill>
              </a:rPr>
              <a:t>CX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72258" y="1922705"/>
            <a:ext cx="242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STI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447800" y="1883050"/>
            <a:ext cx="4057993" cy="369332"/>
            <a:chOff x="1826659" y="5174869"/>
            <a:chExt cx="4057993" cy="369332"/>
          </a:xfrm>
        </p:grpSpPr>
        <p:cxnSp>
          <p:nvCxnSpPr>
            <p:cNvPr id="20" name="直线连接符 19"/>
            <p:cNvCxnSpPr/>
            <p:nvPr/>
          </p:nvCxnSpPr>
          <p:spPr>
            <a:xfrm>
              <a:off x="1826659" y="5513382"/>
              <a:ext cx="289560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4776656" y="5174869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；开中断</a:t>
              </a:r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482095" y="4176331"/>
            <a:ext cx="3750548" cy="723900"/>
            <a:chOff x="1819731" y="4229100"/>
            <a:chExt cx="3750548" cy="723900"/>
          </a:xfrm>
        </p:grpSpPr>
        <p:cxnSp>
          <p:nvCxnSpPr>
            <p:cNvPr id="31" name="直线连接符 30"/>
            <p:cNvCxnSpPr/>
            <p:nvPr/>
          </p:nvCxnSpPr>
          <p:spPr>
            <a:xfrm>
              <a:off x="1819731" y="4572000"/>
              <a:ext cx="289560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31"/>
            <p:cNvCxnSpPr/>
            <p:nvPr/>
          </p:nvCxnSpPr>
          <p:spPr>
            <a:xfrm>
              <a:off x="1819731" y="4953000"/>
              <a:ext cx="289560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4757236" y="4229100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；</a:t>
              </a:r>
              <a:r>
                <a:rPr lang="en-US" altLang="zh-CN" dirty="0"/>
                <a:t>EOI</a:t>
              </a:r>
              <a:endParaRPr lang="zh-CN" altLang="en-US" dirty="0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1484695" y="45836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OUT</a:t>
            </a:r>
            <a:r>
              <a:rPr kumimoji="1" lang="zh-CN" altLang="en-US" dirty="0">
                <a:solidFill>
                  <a:srgbClr val="0000FF"/>
                </a:solidFill>
              </a:rPr>
              <a:t>      </a:t>
            </a:r>
            <a:r>
              <a:rPr kumimoji="1" lang="en-US" altLang="zh-CN" dirty="0">
                <a:solidFill>
                  <a:srgbClr val="0000FF"/>
                </a:solidFill>
              </a:rPr>
              <a:t>20H,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AL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484695" y="420694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MOV</a:t>
            </a:r>
            <a:r>
              <a:rPr kumimoji="1" lang="zh-CN" altLang="en-US" dirty="0">
                <a:solidFill>
                  <a:srgbClr val="0000FF"/>
                </a:solidFill>
              </a:rPr>
              <a:t>     </a:t>
            </a:r>
            <a:r>
              <a:rPr kumimoji="1" lang="en-US" altLang="zh-CN" dirty="0">
                <a:solidFill>
                  <a:srgbClr val="0000FF"/>
                </a:solidFill>
              </a:rPr>
              <a:t>AL,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20H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500960" y="5118175"/>
            <a:ext cx="4288825" cy="369332"/>
            <a:chOff x="1826659" y="5174869"/>
            <a:chExt cx="4288825" cy="369332"/>
          </a:xfrm>
        </p:grpSpPr>
        <p:cxnSp>
          <p:nvCxnSpPr>
            <p:cNvPr id="37" name="直线连接符 36"/>
            <p:cNvCxnSpPr/>
            <p:nvPr/>
          </p:nvCxnSpPr>
          <p:spPr>
            <a:xfrm>
              <a:off x="1826659" y="5513382"/>
              <a:ext cx="289560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4776656" y="5174869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；中断返回</a:t>
              </a:r>
              <a:endParaRPr lang="zh-CN" altLang="en-US" dirty="0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482095" y="5126183"/>
            <a:ext cx="242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IRET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447800" y="2415503"/>
            <a:ext cx="4306209" cy="1116158"/>
            <a:chOff x="1905000" y="1447800"/>
            <a:chExt cx="4306209" cy="1116158"/>
          </a:xfrm>
        </p:grpSpPr>
        <p:sp>
          <p:nvSpPr>
            <p:cNvPr id="41" name="文本框 40"/>
            <p:cNvSpPr txBox="1"/>
            <p:nvPr/>
          </p:nvSpPr>
          <p:spPr>
            <a:xfrm>
              <a:off x="1905000" y="1447800"/>
              <a:ext cx="2871142" cy="1116158"/>
            </a:xfrm>
            <a:prstGeom prst="rect">
              <a:avLst/>
            </a:prstGeom>
            <a:solidFill>
              <a:srgbClr val="C1EAFF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u="sng" dirty="0">
                  <a:solidFill>
                    <a:srgbClr val="0000FF"/>
                  </a:solidFill>
                </a:rPr>
                <a:t> </a:t>
              </a:r>
              <a:endParaRPr kumimoji="1"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872381" y="1465107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；读取数据</a:t>
              </a:r>
              <a:endParaRPr lang="zh-CN" altLang="en-US" dirty="0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500960" y="2403411"/>
            <a:ext cx="2743200" cy="10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dirty="0">
                <a:solidFill>
                  <a:srgbClr val="0000FF"/>
                </a:solidFill>
              </a:rPr>
              <a:t>MOV</a:t>
            </a:r>
            <a:r>
              <a:rPr kumimoji="1" lang="zh-CN" altLang="en-US" dirty="0">
                <a:solidFill>
                  <a:srgbClr val="0000FF"/>
                </a:solidFill>
              </a:rPr>
              <a:t>    </a:t>
            </a:r>
            <a:r>
              <a:rPr kumimoji="1" lang="en-US" altLang="zh-CN" dirty="0">
                <a:solidFill>
                  <a:srgbClr val="0000FF"/>
                </a:solidFill>
              </a:rPr>
              <a:t>DX,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200H</a:t>
            </a:r>
            <a:endParaRPr kumimoji="1" lang="en-US" altLang="zh-CN" dirty="0">
              <a:solidFill>
                <a:srgbClr val="0000FF"/>
              </a:solidFill>
            </a:endParaRPr>
          </a:p>
          <a:p>
            <a:pPr>
              <a:lnSpc>
                <a:spcPct val="125000"/>
              </a:lnSpc>
            </a:pPr>
            <a:r>
              <a:rPr kumimoji="1" lang="en-US" altLang="zh-CN" dirty="0">
                <a:solidFill>
                  <a:srgbClr val="0000FF"/>
                </a:solidFill>
              </a:rPr>
              <a:t>IN</a:t>
            </a:r>
            <a:r>
              <a:rPr kumimoji="1" lang="zh-CN" altLang="en-US" dirty="0">
                <a:solidFill>
                  <a:srgbClr val="0000FF"/>
                </a:solidFill>
              </a:rPr>
              <a:t>         </a:t>
            </a:r>
            <a:r>
              <a:rPr kumimoji="1" lang="en-US" altLang="zh-CN" dirty="0">
                <a:solidFill>
                  <a:srgbClr val="0000FF"/>
                </a:solidFill>
              </a:rPr>
              <a:t>AL,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DX</a:t>
            </a:r>
            <a:endParaRPr kumimoji="1" lang="en-US" altLang="zh-CN" dirty="0">
              <a:solidFill>
                <a:srgbClr val="0000FF"/>
              </a:solidFill>
            </a:endParaRPr>
          </a:p>
          <a:p>
            <a:pPr>
              <a:lnSpc>
                <a:spcPct val="125000"/>
              </a:lnSpc>
            </a:pPr>
            <a:r>
              <a:rPr kumimoji="1" lang="en-US" altLang="zh-CN" dirty="0">
                <a:solidFill>
                  <a:srgbClr val="0000FF"/>
                </a:solidFill>
              </a:rPr>
              <a:t>MOV</a:t>
            </a:r>
            <a:r>
              <a:rPr kumimoji="1" lang="zh-CN" altLang="en-US" dirty="0">
                <a:solidFill>
                  <a:srgbClr val="0000FF"/>
                </a:solidFill>
              </a:rPr>
              <a:t>    </a:t>
            </a:r>
            <a:r>
              <a:rPr kumimoji="1" lang="en-US" altLang="zh-CN" dirty="0">
                <a:solidFill>
                  <a:srgbClr val="0000FF"/>
                </a:solidFill>
              </a:rPr>
              <a:t>BUFFER,</a:t>
            </a:r>
            <a:r>
              <a:rPr kumimoji="1" lang="zh-CN" altLang="en-US" dirty="0">
                <a:solidFill>
                  <a:srgbClr val="0000FF"/>
                </a:solidFill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AL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2" grpId="0"/>
      <p:bldP spid="17" grpId="0"/>
      <p:bldP spid="18" grpId="0"/>
      <p:bldP spid="34" grpId="0"/>
      <p:bldP spid="35" grpId="0"/>
      <p:bldP spid="39" grpId="0"/>
      <p:bldP spid="29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FF52A07-6544-472D-B371-E4EB9CE807A3}" type="slidenum">
              <a:rPr lang="en-US" altLang="zh-CN"/>
            </a:fld>
            <a:endParaRPr lang="en-US" altLang="zh-CN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20700" y="152400"/>
            <a:ext cx="8013700" cy="685800"/>
          </a:xfrm>
          <a:noFill/>
          <a:ln w="9525">
            <a:noFill/>
            <a:miter lim="800000"/>
          </a:ln>
        </p:spPr>
        <p:txBody>
          <a:bodyPr anchor="ctr"/>
          <a:lstStyle/>
          <a:p>
            <a:pPr marL="6350" indent="-6350" algn="l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400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两种方法比较：查询 </a:t>
            </a:r>
            <a:r>
              <a:rPr lang="en-US" altLang="zh-CN" sz="2400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vs</a:t>
            </a:r>
            <a:r>
              <a:rPr lang="zh-CN" altLang="en-US" sz="2400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中断</a:t>
            </a:r>
            <a:endParaRPr lang="en-US" altLang="zh-CN" sz="2400" kern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67555" y="152400"/>
            <a:ext cx="1452141" cy="1219200"/>
            <a:chOff x="1063995" y="1066801"/>
            <a:chExt cx="1719613" cy="1524000"/>
          </a:xfrm>
        </p:grpSpPr>
        <p:sp>
          <p:nvSpPr>
            <p:cNvPr id="6" name="Shape 1452"/>
            <p:cNvSpPr/>
            <p:nvPr/>
          </p:nvSpPr>
          <p:spPr>
            <a:xfrm>
              <a:off x="1063995" y="1066801"/>
              <a:ext cx="1719613" cy="1524000"/>
            </a:xfrm>
            <a:prstGeom prst="roundRect">
              <a:avLst>
                <a:gd name="adj" fmla="val 6924"/>
              </a:avLst>
            </a:prstGeom>
            <a:solidFill>
              <a:srgbClr val="FFFD78"/>
            </a:solidFill>
            <a:ln w="12700">
              <a:solidFill>
                <a:srgbClr val="A6AAA9"/>
              </a:solidFill>
              <a:miter lim="400000"/>
            </a:ln>
          </p:spPr>
          <p:txBody>
            <a:bodyPr lIns="14288" tIns="14288" rIns="14288" bIns="14288" anchor="ctr"/>
            <a:lstStyle/>
            <a:p>
              <a:pPr lvl="0"/>
              <a:endParaRPr sz="13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Shape 1460"/>
            <p:cNvSpPr/>
            <p:nvPr/>
          </p:nvSpPr>
          <p:spPr>
            <a:xfrm>
              <a:off x="1290872" y="1213129"/>
              <a:ext cx="1265859" cy="126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28CFF0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lvl="0"/>
              <a:endParaRPr sz="1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Text Placeholder 5"/>
            <p:cNvSpPr txBox="1"/>
            <p:nvPr/>
          </p:nvSpPr>
          <p:spPr>
            <a:xfrm>
              <a:off x="1262675" y="1629352"/>
              <a:ext cx="1274115" cy="433415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800" b="1" dirty="0">
                  <a:latin typeface="微软雅黑" panose="020B0503020204020204" charset="-122"/>
                  <a:ea typeface="微软雅黑" panose="020B0503020204020204" charset="-122"/>
                </a:rPr>
                <a:t>思路</a:t>
              </a:r>
              <a:endParaRPr lang="zh-CN" altLang="en-US" sz="18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indent="0" algn="ctr">
                <a:buNone/>
              </a:pPr>
              <a:r>
                <a:rPr lang="zh-CN" altLang="en-US" sz="1800" b="1" dirty="0">
                  <a:latin typeface="微软雅黑" panose="020B0503020204020204" charset="-122"/>
                  <a:ea typeface="微软雅黑" panose="020B0503020204020204" charset="-122"/>
                </a:rPr>
                <a:t>简便性</a:t>
              </a:r>
              <a:endParaRPr lang="zh-CN" altLang="en-US" sz="18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083717" y="152400"/>
            <a:ext cx="1452142" cy="1219200"/>
            <a:chOff x="2974492" y="1066801"/>
            <a:chExt cx="1719614" cy="1524000"/>
          </a:xfrm>
        </p:grpSpPr>
        <p:sp>
          <p:nvSpPr>
            <p:cNvPr id="7" name="Shape 1454"/>
            <p:cNvSpPr/>
            <p:nvPr/>
          </p:nvSpPr>
          <p:spPr>
            <a:xfrm>
              <a:off x="2974492" y="1066801"/>
              <a:ext cx="1719614" cy="1524000"/>
            </a:xfrm>
            <a:prstGeom prst="roundRect">
              <a:avLst>
                <a:gd name="adj" fmla="val 6924"/>
              </a:avLst>
            </a:prstGeom>
            <a:solidFill>
              <a:srgbClr val="FFFD78"/>
            </a:solidFill>
            <a:ln w="12700">
              <a:solidFill>
                <a:srgbClr val="A6AAA9"/>
              </a:solidFill>
              <a:miter lim="400000"/>
            </a:ln>
          </p:spPr>
          <p:txBody>
            <a:bodyPr lIns="14288" tIns="14288" rIns="14288" bIns="14288" anchor="ctr"/>
            <a:lstStyle/>
            <a:p>
              <a:pPr lvl="0"/>
              <a:endParaRPr sz="13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Shape 1465"/>
            <p:cNvSpPr/>
            <p:nvPr/>
          </p:nvSpPr>
          <p:spPr>
            <a:xfrm>
              <a:off x="3201370" y="1213129"/>
              <a:ext cx="1265859" cy="126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85FF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lvl="0"/>
              <a:endParaRPr sz="1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Text Placeholder 5"/>
            <p:cNvSpPr txBox="1"/>
            <p:nvPr/>
          </p:nvSpPr>
          <p:spPr>
            <a:xfrm>
              <a:off x="3267210" y="1629352"/>
              <a:ext cx="1184986" cy="433415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7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Open Sans" panose="020B0606030504020204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Open Sans" panose="020B0606030504020204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" panose="020B0606030504020204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" panose="020B0606030504020204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800" b="1" dirty="0">
                  <a:latin typeface="微软雅黑" panose="020B0503020204020204" charset="-122"/>
                  <a:ea typeface="微软雅黑" panose="020B0503020204020204" charset="-122"/>
                </a:rPr>
                <a:t>软硬件</a:t>
              </a:r>
              <a:endParaRPr lang="zh-CN" altLang="en-US" sz="18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800" b="1" dirty="0">
                  <a:latin typeface="微软雅黑" panose="020B0503020204020204" charset="-122"/>
                  <a:ea typeface="微软雅黑" panose="020B0503020204020204" charset="-122"/>
                </a:rPr>
                <a:t>复杂性</a:t>
              </a:r>
              <a:endParaRPr lang="zh-CN" altLang="en-US" sz="18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615658" y="166370"/>
            <a:ext cx="1452142" cy="1219200"/>
            <a:chOff x="4869653" y="1066801"/>
            <a:chExt cx="1719614" cy="1524000"/>
          </a:xfrm>
        </p:grpSpPr>
        <p:sp>
          <p:nvSpPr>
            <p:cNvPr id="8" name="Shape 1456"/>
            <p:cNvSpPr/>
            <p:nvPr/>
          </p:nvSpPr>
          <p:spPr>
            <a:xfrm>
              <a:off x="4869653" y="1066801"/>
              <a:ext cx="1719614" cy="1524000"/>
            </a:xfrm>
            <a:prstGeom prst="roundRect">
              <a:avLst>
                <a:gd name="adj" fmla="val 6924"/>
              </a:avLst>
            </a:prstGeom>
            <a:solidFill>
              <a:srgbClr val="FFFD78"/>
            </a:solidFill>
            <a:ln w="12700">
              <a:solidFill>
                <a:srgbClr val="A6AAA9"/>
              </a:solidFill>
              <a:miter lim="400000"/>
            </a:ln>
          </p:spPr>
          <p:txBody>
            <a:bodyPr lIns="14288" tIns="14288" rIns="14288" bIns="14288" anchor="ctr"/>
            <a:lstStyle/>
            <a:p>
              <a:pPr lvl="0"/>
              <a:endParaRPr sz="13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Shape 1468"/>
            <p:cNvSpPr/>
            <p:nvPr/>
          </p:nvSpPr>
          <p:spPr>
            <a:xfrm>
              <a:off x="5109933" y="1213232"/>
              <a:ext cx="1263266" cy="1263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lvl="0"/>
              <a:endParaRPr sz="13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Text Placeholder 5"/>
            <p:cNvSpPr txBox="1"/>
            <p:nvPr/>
          </p:nvSpPr>
          <p:spPr>
            <a:xfrm>
              <a:off x="5170743" y="1629352"/>
              <a:ext cx="1184986" cy="433415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7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Open Sans" panose="020B0606030504020204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Open Sans" panose="020B0606030504020204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" panose="020B0606030504020204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" panose="020B0606030504020204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800" b="1" dirty="0">
                  <a:latin typeface="微软雅黑" panose="020B0503020204020204" charset="-122"/>
                  <a:ea typeface="微软雅黑" panose="020B0503020204020204" charset="-122"/>
                </a:rPr>
                <a:t>执行</a:t>
              </a:r>
              <a:endParaRPr lang="zh-CN" altLang="en-US" sz="18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800" b="1" dirty="0">
                  <a:latin typeface="微软雅黑" panose="020B0503020204020204" charset="-122"/>
                  <a:ea typeface="微软雅黑" panose="020B0503020204020204" charset="-122"/>
                </a:rPr>
                <a:t>效率</a:t>
              </a:r>
              <a:endParaRPr lang="zh-CN" altLang="en-US" sz="18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629285" y="3374390"/>
          <a:ext cx="3202940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493" name="" r:id="rId1" imgW="7035800" imgH="5753100" progId="Visio.Drawing.11">
                  <p:embed/>
                </p:oleObj>
              </mc:Choice>
              <mc:Fallback>
                <p:oleObj name="" r:id="rId1" imgW="7035800" imgH="5753100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285" y="3374390"/>
                        <a:ext cx="3202940" cy="2613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" y="1259840"/>
            <a:ext cx="3050540" cy="169291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475" y="1661159"/>
            <a:ext cx="2614930" cy="1539269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6415405" y="1660968"/>
            <a:ext cx="2728271" cy="4206432"/>
            <a:chOff x="3581400" y="2340418"/>
            <a:chExt cx="2728271" cy="3976457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6728" y="2340418"/>
              <a:ext cx="2702943" cy="2033562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1400" y="4367994"/>
              <a:ext cx="2707200" cy="1948881"/>
            </a:xfrm>
            <a:prstGeom prst="rect">
              <a:avLst/>
            </a:prstGeom>
          </p:spPr>
        </p:pic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0272" y="3805807"/>
            <a:ext cx="2614930" cy="2061593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988825" y="3241051"/>
            <a:ext cx="1461400" cy="540000"/>
            <a:chOff x="4988825" y="3241051"/>
            <a:chExt cx="1461400" cy="540000"/>
          </a:xfrm>
        </p:grpSpPr>
        <p:sp>
          <p:nvSpPr>
            <p:cNvPr id="5" name="箭头: 下 4"/>
            <p:cNvSpPr/>
            <p:nvPr/>
          </p:nvSpPr>
          <p:spPr>
            <a:xfrm>
              <a:off x="4988825" y="3241051"/>
              <a:ext cx="304800" cy="540000"/>
            </a:xfrm>
            <a:prstGeom prst="down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141225" y="3345996"/>
              <a:ext cx="130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rgbClr val="0000FF"/>
                  </a:solidFill>
                </a:rPr>
                <a:t>方法改进</a:t>
              </a:r>
              <a:endParaRPr kumimoji="1" lang="zh-CN" altLang="en-US" b="1" dirty="0">
                <a:solidFill>
                  <a:srgbClr val="0000FF"/>
                </a:solidFill>
              </a:endParaRPr>
            </a:p>
          </p:txBody>
        </p:sp>
      </p:grpSp>
    </p:spTree>
    <p:custDataLst>
      <p:tags r:id="rId8"/>
    </p:custData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305800" cy="5105400"/>
          </a:xfrm>
        </p:spPr>
        <p:txBody>
          <a:bodyPr/>
          <a:lstStyle/>
          <a:p>
            <a:pPr lvl="1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400" b="1"/>
              <a:t>写方式字和初值（</a:t>
            </a:r>
            <a:r>
              <a:rPr kumimoji="0" lang="zh-CN" altLang="en-US" sz="2400" b="1">
                <a:solidFill>
                  <a:srgbClr val="FF0066"/>
                </a:solidFill>
              </a:rPr>
              <a:t>基本计数过程</a:t>
            </a:r>
            <a:r>
              <a:rPr kumimoji="0" lang="zh-CN" altLang="en-US" sz="2400" b="1"/>
              <a:t>）</a:t>
            </a:r>
            <a:endParaRPr kumimoji="0" lang="en-US" altLang="zh-CN" sz="2400" b="1"/>
          </a:p>
          <a:p>
            <a:pPr lvl="2">
              <a:spcBef>
                <a:spcPct val="0"/>
              </a:spcBef>
              <a:spcAft>
                <a:spcPts val="9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/>
              <a:t>写入</a:t>
            </a:r>
            <a:r>
              <a:rPr kumimoji="0" lang="zh-CN" altLang="en-US" sz="2200" b="1" u="sng">
                <a:solidFill>
                  <a:srgbClr val="0000FF"/>
                </a:solidFill>
              </a:rPr>
              <a:t>方式字</a:t>
            </a:r>
            <a:r>
              <a:rPr kumimoji="0" lang="en-US" altLang="zh-CN" sz="2200"/>
              <a:t>0</a:t>
            </a:r>
            <a:r>
              <a:rPr kumimoji="0" lang="zh-CN" altLang="en-US" sz="2200"/>
              <a:t>后，</a:t>
            </a:r>
            <a:r>
              <a:rPr kumimoji="0" lang="en-US" altLang="zh-CN" sz="2200"/>
              <a:t>WR</a:t>
            </a:r>
            <a:r>
              <a:rPr kumimoji="0" lang="zh-CN" altLang="en-US" sz="2200"/>
              <a:t>的上升沿 </a:t>
            </a:r>
            <a:r>
              <a:rPr kumimoji="0" lang="zh-CN" altLang="en-US" sz="2200">
                <a:latin typeface="Wingdings" panose="05000000000000000000" pitchFamily="2" charset="2"/>
                <a:sym typeface="Wingdings" panose="05000000000000000000" pitchFamily="2" charset="2"/>
              </a:rPr>
              <a:t></a:t>
            </a:r>
            <a:r>
              <a:rPr kumimoji="0" lang="zh-CN" altLang="en-US" sz="2200">
                <a:sym typeface="Wingdings" panose="05000000000000000000" pitchFamily="2" charset="2"/>
              </a:rPr>
              <a:t> </a:t>
            </a:r>
            <a:r>
              <a:rPr kumimoji="0" lang="zh-CN" altLang="en-US" sz="2200"/>
              <a:t>使</a:t>
            </a:r>
            <a:r>
              <a:rPr kumimoji="0" lang="en-US" altLang="zh-CN" sz="2200"/>
              <a:t>OUT</a:t>
            </a:r>
            <a:r>
              <a:rPr kumimoji="0" lang="zh-CN" altLang="en-US" sz="2200"/>
              <a:t>信号变低。</a:t>
            </a:r>
            <a:endParaRPr kumimoji="0" lang="en-US" altLang="zh-CN" sz="2200"/>
          </a:p>
          <a:p>
            <a:pPr lvl="2">
              <a:spcBef>
                <a:spcPct val="0"/>
              </a:spcBef>
              <a:spcAft>
                <a:spcPts val="9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/>
              <a:t>写入</a:t>
            </a:r>
            <a:r>
              <a:rPr kumimoji="0" lang="zh-CN" altLang="en-US" sz="2200" b="1" u="sng">
                <a:solidFill>
                  <a:srgbClr val="0000FF"/>
                </a:solidFill>
              </a:rPr>
              <a:t>计数初值</a:t>
            </a:r>
            <a:r>
              <a:rPr kumimoji="0" lang="zh-CN" altLang="en-US" sz="2200"/>
              <a:t>后，</a:t>
            </a:r>
            <a:r>
              <a:rPr kumimoji="0" lang="en-US" altLang="zh-CN" sz="2200"/>
              <a:t>WR</a:t>
            </a:r>
            <a:r>
              <a:rPr kumimoji="0" lang="zh-CN" altLang="en-US" sz="2200"/>
              <a:t>的 </a:t>
            </a:r>
            <a:r>
              <a:rPr kumimoji="0" lang="zh-CN" altLang="en-US" sz="2200">
                <a:latin typeface="Wingdings" panose="05000000000000000000" pitchFamily="2" charset="2"/>
                <a:sym typeface="Wingdings" panose="05000000000000000000" pitchFamily="2" charset="2"/>
              </a:rPr>
              <a:t></a:t>
            </a:r>
            <a:r>
              <a:rPr kumimoji="0" lang="zh-CN" alt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zh-CN" altLang="en-US" sz="2200"/>
              <a:t>将初值写入初值寄存器，在下一个</a:t>
            </a:r>
            <a:r>
              <a:rPr kumimoji="0" lang="en-US" altLang="zh-CN" sz="2200"/>
              <a:t>CLK</a:t>
            </a:r>
            <a:r>
              <a:rPr kumimoji="0" lang="zh-CN" altLang="en-US" sz="2200"/>
              <a:t> </a:t>
            </a:r>
            <a:r>
              <a:rPr kumimoji="0" lang="zh-CN" altLang="en-US" sz="2200">
                <a:latin typeface="Wingdings" panose="05000000000000000000" pitchFamily="2" charset="2"/>
                <a:sym typeface="Wingdings" panose="05000000000000000000" pitchFamily="2" charset="2"/>
              </a:rPr>
              <a:t></a:t>
            </a:r>
            <a:r>
              <a:rPr kumimoji="0" lang="zh-CN" altLang="en-US" sz="2200"/>
              <a:t>，将计数初值写入减</a:t>
            </a:r>
            <a:r>
              <a:rPr kumimoji="0" lang="en-US" altLang="zh-CN" sz="2200"/>
              <a:t>1</a:t>
            </a:r>
            <a:r>
              <a:rPr kumimoji="0" lang="zh-CN" altLang="en-US" sz="2200"/>
              <a:t>计数器。</a:t>
            </a:r>
            <a:endParaRPr kumimoji="0" lang="en-US" altLang="zh-CN" sz="2200"/>
          </a:p>
          <a:p>
            <a:pPr lvl="2">
              <a:spcBef>
                <a:spcPct val="0"/>
              </a:spcBef>
              <a:spcAft>
                <a:spcPts val="9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/>
              <a:t>之后每个</a:t>
            </a:r>
            <a:r>
              <a:rPr kumimoji="0" lang="en-US" altLang="zh-CN" sz="2200"/>
              <a:t>CLK</a:t>
            </a:r>
            <a:r>
              <a:rPr kumimoji="0" lang="zh-CN" altLang="en-US" sz="2200"/>
              <a:t> </a:t>
            </a:r>
            <a:r>
              <a:rPr kumimoji="0" lang="zh-CN" altLang="en-US" sz="2200">
                <a:latin typeface="Wingdings" panose="05000000000000000000" pitchFamily="2" charset="2"/>
                <a:sym typeface="Wingdings" panose="05000000000000000000" pitchFamily="2" charset="2"/>
              </a:rPr>
              <a:t></a:t>
            </a:r>
            <a:r>
              <a:rPr kumimoji="0" lang="zh-CN" altLang="en-US" sz="2200">
                <a:sym typeface="Symbol" panose="05050102010706020507" pitchFamily="18" charset="2"/>
              </a:rPr>
              <a:t> </a:t>
            </a:r>
            <a:r>
              <a:rPr kumimoji="0" lang="zh-CN" altLang="en-US" sz="2200"/>
              <a:t>，</a:t>
            </a:r>
            <a:r>
              <a:rPr kumimoji="0" lang="zh-CN" altLang="en-US" sz="2200" b="1" u="sng">
                <a:solidFill>
                  <a:srgbClr val="0000FF"/>
                </a:solidFill>
              </a:rPr>
              <a:t>计数减</a:t>
            </a:r>
            <a:r>
              <a:rPr kumimoji="0" lang="en-US" altLang="zh-CN" sz="2200" b="1" u="sng">
                <a:solidFill>
                  <a:srgbClr val="0000FF"/>
                </a:solidFill>
              </a:rPr>
              <a:t>1</a:t>
            </a:r>
            <a:r>
              <a:rPr kumimoji="0" lang="zh-CN" altLang="en-US" sz="2200"/>
              <a:t>。减为</a:t>
            </a:r>
            <a:r>
              <a:rPr kumimoji="0" lang="en-US" altLang="zh-CN" sz="2200"/>
              <a:t>0</a:t>
            </a:r>
            <a:r>
              <a:rPr kumimoji="0" lang="zh-CN" altLang="en-US" sz="2200"/>
              <a:t>时，</a:t>
            </a:r>
            <a:r>
              <a:rPr kumimoji="0" lang="en-US" altLang="zh-CN" sz="2200"/>
              <a:t>OUT</a:t>
            </a:r>
            <a:r>
              <a:rPr kumimoji="0" lang="zh-CN" altLang="en-US" sz="2200"/>
              <a:t>变高。</a:t>
            </a:r>
            <a:endParaRPr kumimoji="0" lang="en-US" altLang="zh-CN" sz="2200"/>
          </a:p>
        </p:txBody>
      </p:sp>
      <p:sp>
        <p:nvSpPr>
          <p:cNvPr id="5427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F46FE7A-1008-4843-B418-C3895C026D33}" type="slidenum">
              <a:rPr lang="en-US" altLang="zh-CN"/>
            </a:fld>
            <a:endParaRPr lang="en-US" altLang="zh-CN"/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(1) </a:t>
            </a:r>
            <a:r>
              <a:rPr lang="zh-CN" altLang="en-US" sz="2800">
                <a:solidFill>
                  <a:srgbClr val="C00000"/>
                </a:solidFill>
                <a:ea typeface="黑体" panose="02010609060101010101" pitchFamily="49" charset="-122"/>
              </a:rPr>
              <a:t>方式</a:t>
            </a:r>
            <a:r>
              <a:rPr lang="en-US" altLang="zh-CN" sz="2800">
                <a:solidFill>
                  <a:srgbClr val="C00000"/>
                </a:solidFill>
                <a:ea typeface="黑体" panose="02010609060101010101" pitchFamily="49" charset="-122"/>
              </a:rPr>
              <a:t>0</a:t>
            </a: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>
                <a:solidFill>
                  <a:srgbClr val="000000"/>
                </a:solidFill>
                <a:ea typeface="黑体" panose="02010609060101010101" pitchFamily="49" charset="-122"/>
              </a:rPr>
              <a:t>计数期间输出低电平</a:t>
            </a:r>
            <a:r>
              <a:rPr lang="en-US" altLang="zh-CN" sz="2400">
                <a:solidFill>
                  <a:srgbClr val="000000"/>
                </a:solidFill>
                <a:ea typeface="黑体" panose="02010609060101010101" pitchFamily="49" charset="-122"/>
              </a:rPr>
              <a:t>(GATE</a:t>
            </a:r>
            <a:r>
              <a:rPr lang="zh-CN" altLang="en-US" sz="24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高电平计数</a:t>
            </a:r>
            <a:r>
              <a:rPr lang="en-US" altLang="zh-CN" sz="2400">
                <a:solidFill>
                  <a:srgbClr val="000000"/>
                </a:solidFill>
                <a:ea typeface="黑体" panose="02010609060101010101" pitchFamily="49" charset="-122"/>
              </a:rPr>
              <a:t>)</a:t>
            </a:r>
            <a:endParaRPr lang="zh-CN" altLang="en-US">
              <a:solidFill>
                <a:srgbClr val="C00000"/>
              </a:solidFill>
            </a:endParaRPr>
          </a:p>
        </p:txBody>
      </p:sp>
      <p:graphicFrame>
        <p:nvGraphicFramePr>
          <p:cNvPr id="72710" name="Object 3"/>
          <p:cNvGraphicFramePr>
            <a:graphicFrameLocks noChangeAspect="1"/>
          </p:cNvGraphicFramePr>
          <p:nvPr/>
        </p:nvGraphicFramePr>
        <p:xfrm>
          <a:off x="1676400" y="3505200"/>
          <a:ext cx="5943600" cy="276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Visio" r:id="rId1" imgW="4048125" imgH="1962150" progId="Visio.Drawing.11">
                  <p:embed/>
                </p:oleObj>
              </mc:Choice>
              <mc:Fallback>
                <p:oleObj name="Visio" r:id="rId1" imgW="4048125" imgH="196215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505200"/>
                        <a:ext cx="5943600" cy="2762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灯片编号占位符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6522C9E-6A6C-43BA-89EC-37E73E7E960B}" type="slidenum">
              <a:rPr lang="en-US" altLang="zh-CN"/>
            </a:fld>
            <a:endParaRPr lang="en-US" altLang="zh-CN"/>
          </a:p>
        </p:txBody>
      </p:sp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内容概要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828800" y="5181600"/>
            <a:ext cx="5562600" cy="914400"/>
          </a:xfrm>
          <a:prstGeom prst="round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Group 233"/>
          <p:cNvGrpSpPr/>
          <p:nvPr/>
        </p:nvGrpSpPr>
        <p:grpSpPr bwMode="auto">
          <a:xfrm>
            <a:off x="2176463" y="4419600"/>
            <a:ext cx="4984750" cy="569913"/>
            <a:chOff x="1248" y="2030"/>
            <a:chExt cx="3140" cy="359"/>
          </a:xfrm>
        </p:grpSpPr>
        <p:sp>
          <p:nvSpPr>
            <p:cNvPr id="270362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0363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70364" name="Text Box 236"/>
            <p:cNvSpPr txBox="1">
              <a:spLocks noChangeArrowheads="1"/>
            </p:cNvSpPr>
            <p:nvPr/>
          </p:nvSpPr>
          <p:spPr bwMode="gray">
            <a:xfrm>
              <a:off x="1776" y="2059"/>
              <a:ext cx="1941" cy="33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 dirty="0">
                  <a:ea typeface="华文新魏" panose="02010800040101010101" pitchFamily="2" charset="-122"/>
                </a:rPr>
                <a:t>8259A</a:t>
              </a:r>
              <a:r>
                <a:rPr lang="zh-CN" altLang="en-US" sz="2800" dirty="0">
                  <a:ea typeface="华文新魏" panose="02010800040101010101" pitchFamily="2" charset="-122"/>
                </a:rPr>
                <a:t>的</a:t>
              </a:r>
              <a:r>
                <a:rPr lang="zh-CN" altLang="en-US" sz="28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应用</a:t>
              </a:r>
              <a:endPara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70365" name="Text Box 237"/>
            <p:cNvSpPr txBox="1">
              <a:spLocks noChangeArrowheads="1"/>
            </p:cNvSpPr>
            <p:nvPr/>
          </p:nvSpPr>
          <p:spPr bwMode="gray">
            <a:xfrm>
              <a:off x="1296" y="20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4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70341" name="Group 238"/>
          <p:cNvGrpSpPr/>
          <p:nvPr/>
        </p:nvGrpSpPr>
        <p:grpSpPr bwMode="auto">
          <a:xfrm>
            <a:off x="2176463" y="2514600"/>
            <a:ext cx="5062537" cy="568325"/>
            <a:chOff x="1248" y="2640"/>
            <a:chExt cx="3189" cy="358"/>
          </a:xfrm>
        </p:grpSpPr>
        <p:sp>
          <p:nvSpPr>
            <p:cNvPr id="270358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0359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70360" name="Text Box 241"/>
            <p:cNvSpPr txBox="1">
              <a:spLocks noChangeArrowheads="1"/>
            </p:cNvSpPr>
            <p:nvPr/>
          </p:nvSpPr>
          <p:spPr bwMode="gray">
            <a:xfrm>
              <a:off x="1776" y="2668"/>
              <a:ext cx="2661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8086/8088 </a:t>
              </a:r>
              <a:r>
                <a:rPr lang="zh-CN" altLang="en-US" sz="2800">
                  <a:ea typeface="华文新魏" panose="02010800040101010101" pitchFamily="2" charset="-122"/>
                </a:rPr>
                <a:t>微机中断系统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70361" name="Text Box 242"/>
            <p:cNvSpPr txBox="1">
              <a:spLocks noChangeArrowheads="1"/>
            </p:cNvSpPr>
            <p:nvPr/>
          </p:nvSpPr>
          <p:spPr bwMode="gray">
            <a:xfrm>
              <a:off x="1296" y="265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2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70342" name="Group 243"/>
          <p:cNvGrpSpPr/>
          <p:nvPr/>
        </p:nvGrpSpPr>
        <p:grpSpPr bwMode="auto">
          <a:xfrm>
            <a:off x="2176463" y="3482975"/>
            <a:ext cx="4986337" cy="561975"/>
            <a:chOff x="1248" y="3230"/>
            <a:chExt cx="3141" cy="354"/>
          </a:xfrm>
        </p:grpSpPr>
        <p:sp>
          <p:nvSpPr>
            <p:cNvPr id="270354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2948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0355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70356" name="Text Box 246"/>
            <p:cNvSpPr txBox="1">
              <a:spLocks noChangeArrowheads="1"/>
            </p:cNvSpPr>
            <p:nvPr/>
          </p:nvSpPr>
          <p:spPr bwMode="gray">
            <a:xfrm>
              <a:off x="1776" y="3254"/>
              <a:ext cx="2592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8259A</a:t>
              </a:r>
              <a:r>
                <a:rPr lang="zh-CN" altLang="en-US" sz="2800">
                  <a:ea typeface="华文新魏" panose="02010800040101010101" pitchFamily="2" charset="-122"/>
                </a:rPr>
                <a:t>可编程中断控制器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70357" name="Text Box 247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3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70343" name="Group 248"/>
          <p:cNvGrpSpPr/>
          <p:nvPr/>
        </p:nvGrpSpPr>
        <p:grpSpPr bwMode="auto">
          <a:xfrm>
            <a:off x="2176463" y="5410200"/>
            <a:ext cx="4986337" cy="555625"/>
            <a:chOff x="1248" y="3230"/>
            <a:chExt cx="3141" cy="350"/>
          </a:xfrm>
        </p:grpSpPr>
        <p:sp>
          <p:nvSpPr>
            <p:cNvPr id="270350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0351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70352" name="Text Box 251"/>
            <p:cNvSpPr txBox="1">
              <a:spLocks noChangeArrowheads="1"/>
            </p:cNvSpPr>
            <p:nvPr/>
          </p:nvSpPr>
          <p:spPr bwMode="gray">
            <a:xfrm>
              <a:off x="1776" y="3244"/>
              <a:ext cx="2613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PC </a:t>
              </a:r>
              <a:r>
                <a:rPr lang="zh-CN" altLang="en-US" sz="2800">
                  <a:ea typeface="华文新魏" panose="02010800040101010101" pitchFamily="2" charset="-122"/>
                </a:rPr>
                <a:t>机中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的中断应用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70353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70344" name="Group 248"/>
          <p:cNvGrpSpPr/>
          <p:nvPr/>
        </p:nvGrpSpPr>
        <p:grpSpPr bwMode="auto">
          <a:xfrm>
            <a:off x="2176463" y="1577975"/>
            <a:ext cx="4984750" cy="574675"/>
            <a:chOff x="1248" y="3230"/>
            <a:chExt cx="3140" cy="362"/>
          </a:xfrm>
        </p:grpSpPr>
        <p:sp>
          <p:nvSpPr>
            <p:cNvPr id="270346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0347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66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70348" name="Text Box 251"/>
            <p:cNvSpPr txBox="1">
              <a:spLocks noChangeArrowheads="1"/>
            </p:cNvSpPr>
            <p:nvPr/>
          </p:nvSpPr>
          <p:spPr bwMode="gray">
            <a:xfrm>
              <a:off x="1776" y="3262"/>
              <a:ext cx="1509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中断技术概述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70349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1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sp>
        <p:nvSpPr>
          <p:cNvPr id="30" name="圆角矩形标注 29"/>
          <p:cNvSpPr>
            <a:spLocks noChangeArrowheads="1"/>
          </p:cNvSpPr>
          <p:nvPr/>
        </p:nvSpPr>
        <p:spPr bwMode="auto">
          <a:xfrm>
            <a:off x="3014663" y="2905125"/>
            <a:ext cx="5748337" cy="1101726"/>
          </a:xfrm>
          <a:prstGeom prst="wedgeRoundRectCallout">
            <a:avLst>
              <a:gd name="adj1" fmla="val -40663"/>
              <a:gd name="adj2" fmla="val 91788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  <a:miter lim="800000"/>
          </a:ln>
        </p:spPr>
        <p:txBody>
          <a:bodyPr anchor="ctr"/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知识点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：主程序、中断服务程序的</a:t>
            </a:r>
            <a:r>
              <a:rPr lang="zh-CN" altLang="en-US" sz="2000" u="sng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分工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与</a:t>
            </a:r>
            <a:r>
              <a:rPr lang="zh-CN" altLang="en-US" sz="2000" u="sng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设计</a:t>
            </a:r>
            <a:endParaRPr lang="en-US" altLang="zh-CN" sz="2000" u="sng" dirty="0">
              <a:solidFill>
                <a:srgbClr val="0000FF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实例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：查询 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</a:rPr>
              <a:t>vs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 中断方式</a:t>
            </a:r>
            <a:endParaRPr lang="en-US" altLang="zh-CN" sz="20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30" grpId="0" bldLvl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066800"/>
            <a:ext cx="7391400" cy="5334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30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en-US" altLang="zh-CN" sz="2400" b="1" dirty="0"/>
              <a:t>(1)  IBM PC/XT</a:t>
            </a:r>
            <a:r>
              <a:rPr kumimoji="0" lang="zh-CN" altLang="en-US" sz="2400" b="1" dirty="0"/>
              <a:t>机：单片</a:t>
            </a:r>
            <a:r>
              <a:rPr kumimoji="0" lang="en-US" altLang="zh-CN" sz="2400" b="1" dirty="0"/>
              <a:t>8259A</a:t>
            </a:r>
            <a:endParaRPr kumimoji="0" lang="en-US" altLang="zh-CN" sz="2400" b="1" dirty="0"/>
          </a:p>
        </p:txBody>
      </p:sp>
      <p:sp>
        <p:nvSpPr>
          <p:cNvPr id="27136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6B1F362-D874-45F3-BC4E-31828004524B}" type="slidenum">
              <a:rPr lang="en-US" altLang="zh-CN"/>
            </a:fld>
            <a:endParaRPr lang="en-US" altLang="zh-CN"/>
          </a:p>
        </p:txBody>
      </p:sp>
      <p:sp>
        <p:nvSpPr>
          <p:cNvPr id="27136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 </a:t>
            </a:r>
            <a:r>
              <a:rPr lang="en-US" altLang="zh-CN">
                <a:solidFill>
                  <a:srgbClr val="C00000"/>
                </a:solidFill>
              </a:rPr>
              <a:t>8.5  PC</a:t>
            </a:r>
            <a:r>
              <a:rPr lang="zh-CN" altLang="en-US">
                <a:solidFill>
                  <a:srgbClr val="C00000"/>
                </a:solidFill>
              </a:rPr>
              <a:t>机中的中断应用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7136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85850" y="5367899"/>
            <a:ext cx="6972300" cy="545638"/>
          </a:xfrm>
          <a:prstGeom prst="rect">
            <a:avLst/>
          </a:prstGeom>
          <a:solidFill>
            <a:srgbClr val="FFFD78"/>
          </a:solidFill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514350" indent="-514350">
              <a:spcAft>
                <a:spcPts val="1800"/>
              </a:spcAft>
              <a:buSzPct val="95000"/>
            </a:pPr>
            <a:r>
              <a:rPr lang="en-US" altLang="zh-CN" dirty="0"/>
              <a:t>8259A</a:t>
            </a:r>
            <a:r>
              <a:rPr lang="zh-CN" altLang="en-US" dirty="0"/>
              <a:t>的端口地址为</a:t>
            </a:r>
            <a:r>
              <a:rPr lang="en-US" altLang="zh-CN" b="1" u="sng" dirty="0">
                <a:solidFill>
                  <a:srgbClr val="0000FF"/>
                </a:solidFill>
              </a:rPr>
              <a:t>20H</a:t>
            </a:r>
            <a:r>
              <a:rPr lang="zh-CN" altLang="en-US" b="1" u="sng" dirty="0">
                <a:solidFill>
                  <a:srgbClr val="0000FF"/>
                </a:solidFill>
              </a:rPr>
              <a:t>和</a:t>
            </a:r>
            <a:r>
              <a:rPr lang="en-US" altLang="zh-CN" b="1" u="sng" dirty="0">
                <a:solidFill>
                  <a:srgbClr val="0000FF"/>
                </a:solidFill>
              </a:rPr>
              <a:t>21H</a:t>
            </a:r>
            <a:r>
              <a:rPr lang="zh-CN" altLang="en-US" dirty="0"/>
              <a:t>，中断源的中断类型码为</a:t>
            </a:r>
            <a:r>
              <a:rPr lang="en-US" altLang="zh-CN" b="1" u="sng" dirty="0">
                <a:solidFill>
                  <a:srgbClr val="0000FF"/>
                </a:solidFill>
              </a:rPr>
              <a:t>08H~0FH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210149" y="1648327"/>
          <a:ext cx="6647501" cy="3477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319" name="" r:id="rId1" imgW="9652000" imgH="4533900" progId="Visio.Drawing.11">
                  <p:embed/>
                </p:oleObj>
              </mc:Choice>
              <mc:Fallback>
                <p:oleObj name="" r:id="rId1" imgW="9652000" imgH="4533900" progId="Visio.Drawing.11">
                  <p:embed/>
                  <p:pic>
                    <p:nvPicPr>
                      <p:cNvPr id="0" name="Object 13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0149" y="1648327"/>
                        <a:ext cx="6647501" cy="34773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椭圆 7"/>
          <p:cNvSpPr/>
          <p:nvPr/>
        </p:nvSpPr>
        <p:spPr>
          <a:xfrm>
            <a:off x="1081839" y="1977190"/>
            <a:ext cx="1524000" cy="4572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505200" y="1524000"/>
            <a:ext cx="2057400" cy="91039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8" grpId="1" bldLvl="0" animBg="1"/>
      <p:bldP spid="9" grpId="0" bldLvl="0" animBg="1"/>
      <p:bldP spid="9" grpId="1" bldLvl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6300" y="233362"/>
            <a:ext cx="7391400" cy="5334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30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en-US" altLang="zh-CN" sz="2400" b="1" dirty="0"/>
              <a:t>(2)  IBM PC/AT</a:t>
            </a:r>
            <a:r>
              <a:rPr kumimoji="0" lang="zh-CN" altLang="en-US" sz="2400" b="1" dirty="0"/>
              <a:t>机：双片</a:t>
            </a:r>
            <a:r>
              <a:rPr kumimoji="0" lang="en-US" altLang="zh-CN" sz="2400" b="1" dirty="0"/>
              <a:t>8259A</a:t>
            </a:r>
            <a:endParaRPr kumimoji="0" lang="en-US" altLang="zh-CN" sz="2400" b="1" dirty="0"/>
          </a:p>
        </p:txBody>
      </p:sp>
      <p:sp>
        <p:nvSpPr>
          <p:cNvPr id="27545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5D66438-17D9-4891-8A9C-4AE18DC93329}" type="slidenum">
              <a:rPr lang="en-US" altLang="zh-CN"/>
            </a:fld>
            <a:endParaRPr lang="en-US" altLang="zh-CN"/>
          </a:p>
        </p:txBody>
      </p:sp>
      <p:sp>
        <p:nvSpPr>
          <p:cNvPr id="2754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75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" name="Rectangle 1355"/>
          <p:cNvSpPr>
            <a:spLocks noChangeArrowheads="1"/>
          </p:cNvSpPr>
          <p:nvPr/>
        </p:nvSpPr>
        <p:spPr bwMode="auto">
          <a:xfrm>
            <a:off x="1892300" y="2133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371600" y="1298970"/>
          <a:ext cx="6493172" cy="3662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43" name="" r:id="rId1" imgW="9334500" imgH="5283200" progId="Visio.Drawing.11">
                  <p:embed/>
                </p:oleObj>
              </mc:Choice>
              <mc:Fallback>
                <p:oleObj name="" r:id="rId1" imgW="9334500" imgH="5283200" progId="Visio.Drawing.11">
                  <p:embed/>
                  <p:pic>
                    <p:nvPicPr>
                      <p:cNvPr id="0" name="Object 13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298970"/>
                        <a:ext cx="6493172" cy="3662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876300" y="5188741"/>
            <a:ext cx="7391400" cy="983459"/>
          </a:xfrm>
          <a:prstGeom prst="rect">
            <a:avLst/>
          </a:prstGeom>
          <a:solidFill>
            <a:srgbClr val="FFD5FF"/>
          </a:solidFill>
          <a:ln w="9525">
            <a:solidFill>
              <a:schemeClr val="tx1"/>
            </a:solidFill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l"/>
              <a:defRPr kumimoji="1" sz="30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5000"/>
              <a:buFont typeface="Arial" panose="020B0604020202020204" pitchFamily="34" charset="0"/>
              <a:buChar char="►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55600" indent="-355600">
              <a:spcBef>
                <a:spcPct val="0"/>
              </a:spcBef>
              <a:spcAft>
                <a:spcPts val="900"/>
              </a:spcAft>
              <a:buClrTx/>
              <a:buSzPct val="95000"/>
            </a:pPr>
            <a:r>
              <a:rPr kumimoji="0" lang="zh-CN" altLang="en-US" sz="2000" kern="0" dirty="0"/>
              <a:t>主片的端口地址为 </a:t>
            </a:r>
            <a:r>
              <a:rPr kumimoji="0" lang="en-US" altLang="zh-CN" sz="2000" b="1" u="sng" kern="0" dirty="0">
                <a:solidFill>
                  <a:srgbClr val="FF0000"/>
                </a:solidFill>
              </a:rPr>
              <a:t>20H</a:t>
            </a:r>
            <a:r>
              <a:rPr kumimoji="0" lang="zh-CN" altLang="en-US" sz="2000" b="1" u="sng" kern="0" dirty="0">
                <a:solidFill>
                  <a:srgbClr val="FF0000"/>
                </a:solidFill>
              </a:rPr>
              <a:t>和</a:t>
            </a:r>
            <a:r>
              <a:rPr kumimoji="0" lang="en-US" altLang="zh-CN" sz="2000" b="1" u="sng" kern="0" dirty="0">
                <a:solidFill>
                  <a:srgbClr val="FF0000"/>
                </a:solidFill>
              </a:rPr>
              <a:t>21H</a:t>
            </a:r>
            <a:r>
              <a:rPr kumimoji="0" lang="zh-CN" altLang="en-US" sz="2000" kern="0" dirty="0"/>
              <a:t>，中断类型号为 </a:t>
            </a:r>
            <a:r>
              <a:rPr kumimoji="0" lang="en-US" altLang="zh-CN" sz="2000" b="1" u="sng" kern="0" dirty="0">
                <a:solidFill>
                  <a:srgbClr val="FF0000"/>
                </a:solidFill>
              </a:rPr>
              <a:t>08H~ 0FH</a:t>
            </a:r>
            <a:r>
              <a:rPr kumimoji="0" lang="zh-CN" altLang="en-US" sz="2000" kern="0" dirty="0"/>
              <a:t>；</a:t>
            </a:r>
            <a:endParaRPr kumimoji="0" lang="en-US" altLang="zh-CN" sz="2000" kern="0" dirty="0"/>
          </a:p>
          <a:p>
            <a:pPr marL="355600" indent="-355600">
              <a:spcBef>
                <a:spcPct val="0"/>
              </a:spcBef>
              <a:spcAft>
                <a:spcPts val="900"/>
              </a:spcAft>
              <a:buClrTx/>
              <a:buSzPct val="95000"/>
            </a:pPr>
            <a:r>
              <a:rPr kumimoji="0" lang="zh-CN" altLang="en-US" sz="2000" kern="0" dirty="0"/>
              <a:t>从片的端口地址为 </a:t>
            </a:r>
            <a:r>
              <a:rPr kumimoji="0" lang="en-US" altLang="zh-CN" sz="2000" b="1" u="sng" kern="0" dirty="0">
                <a:solidFill>
                  <a:srgbClr val="0000FF"/>
                </a:solidFill>
              </a:rPr>
              <a:t>0A0H</a:t>
            </a:r>
            <a:r>
              <a:rPr kumimoji="0" lang="zh-CN" altLang="en-US" sz="2000" b="1" u="sng" kern="0" dirty="0">
                <a:solidFill>
                  <a:srgbClr val="0000FF"/>
                </a:solidFill>
              </a:rPr>
              <a:t>和</a:t>
            </a:r>
            <a:r>
              <a:rPr kumimoji="0" lang="en-US" altLang="zh-CN" sz="2000" b="1" u="sng" kern="0" dirty="0">
                <a:solidFill>
                  <a:srgbClr val="0000FF"/>
                </a:solidFill>
              </a:rPr>
              <a:t>0A1H</a:t>
            </a:r>
            <a:r>
              <a:rPr kumimoji="0" lang="zh-CN" altLang="en-US" sz="2000" kern="0" dirty="0"/>
              <a:t>，中断类型号为 </a:t>
            </a:r>
            <a:r>
              <a:rPr kumimoji="0" lang="en-US" altLang="zh-CN" sz="2000" b="1" u="sng" kern="0" dirty="0">
                <a:solidFill>
                  <a:srgbClr val="0000FF"/>
                </a:solidFill>
              </a:rPr>
              <a:t>70H~77H</a:t>
            </a:r>
            <a:r>
              <a:rPr kumimoji="0" lang="zh-CN" altLang="en-US" sz="2000" kern="0" dirty="0"/>
              <a:t>。</a:t>
            </a:r>
            <a:endParaRPr kumimoji="0" lang="en-US" altLang="zh-CN" sz="2000" kern="0" dirty="0"/>
          </a:p>
        </p:txBody>
      </p:sp>
      <p:sp>
        <p:nvSpPr>
          <p:cNvPr id="10" name="椭圆 9"/>
          <p:cNvSpPr/>
          <p:nvPr/>
        </p:nvSpPr>
        <p:spPr>
          <a:xfrm>
            <a:off x="5486400" y="3093837"/>
            <a:ext cx="1524000" cy="728064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 dirty="0"/>
          </a:p>
        </p:txBody>
      </p:sp>
      <p:sp>
        <p:nvSpPr>
          <p:cNvPr id="11" name="椭圆 10"/>
          <p:cNvSpPr/>
          <p:nvPr/>
        </p:nvSpPr>
        <p:spPr>
          <a:xfrm>
            <a:off x="3657600" y="1737121"/>
            <a:ext cx="2590800" cy="476249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 dirty="0"/>
          </a:p>
        </p:txBody>
      </p:sp>
      <p:sp>
        <p:nvSpPr>
          <p:cNvPr id="12" name="椭圆 11"/>
          <p:cNvSpPr/>
          <p:nvPr/>
        </p:nvSpPr>
        <p:spPr>
          <a:xfrm>
            <a:off x="3429000" y="3048001"/>
            <a:ext cx="1524000" cy="761998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1" bldLvl="0" animBg="1"/>
      <p:bldP spid="11" grpId="0" bldLvl="0" animBg="1"/>
      <p:bldP spid="11" grpId="2" bldLvl="0" animBg="1"/>
      <p:bldP spid="12" grpId="0" bldLvl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0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172200"/>
            <a:ext cx="2286000" cy="549275"/>
          </a:xfrm>
          <a:noFill/>
        </p:spPr>
        <p:txBody>
          <a:bodyPr/>
          <a:lstStyle/>
          <a:p>
            <a:fld id="{EF9B1CD3-98DD-41A1-BBC4-80574F750DC9}" type="slidenum">
              <a:rPr lang="en-US" altLang="zh-CN"/>
            </a:fld>
            <a:endParaRPr lang="en-US" altLang="zh-CN"/>
          </a:p>
        </p:txBody>
      </p:sp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应用举例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47811" name="Rectangle 3"/>
          <p:cNvSpPr txBox="1">
            <a:spLocks noChangeArrowheads="1"/>
          </p:cNvSpPr>
          <p:nvPr/>
        </p:nvSpPr>
        <p:spPr bwMode="auto">
          <a:xfrm>
            <a:off x="685800" y="1371600"/>
            <a:ext cx="7924800" cy="1981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</a:t>
            </a:r>
            <a:r>
              <a:rPr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just">
              <a:lnSpc>
                <a:spcPct val="110000"/>
              </a:lnSpc>
              <a:spcBef>
                <a:spcPts val="1200"/>
              </a:spcBef>
              <a:buClr>
                <a:srgbClr val="C00000"/>
              </a:buClr>
              <a:buSzPct val="80000"/>
            </a:pPr>
            <a:r>
              <a:rPr lang="zh-CN" altLang="en-US" sz="2000" dirty="0"/>
              <a:t>已知：</a:t>
            </a:r>
            <a:endParaRPr lang="en-US" altLang="zh-CN" sz="2000" dirty="0"/>
          </a:p>
          <a:p>
            <a:pPr marL="800100" lvl="1" indent="-342900" algn="just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/>
              <a:t>某 </a:t>
            </a:r>
            <a:r>
              <a:rPr lang="en-US" altLang="zh-CN" sz="2000" dirty="0"/>
              <a:t>PC</a:t>
            </a:r>
            <a:r>
              <a:rPr lang="zh-CN" altLang="en-US" sz="2000" dirty="0"/>
              <a:t> 系统采用双片 </a:t>
            </a:r>
            <a:r>
              <a:rPr lang="en-US" altLang="zh-CN" sz="2000" dirty="0"/>
              <a:t>8259A</a:t>
            </a:r>
            <a:r>
              <a:rPr lang="zh-CN" altLang="en-US" sz="2000" dirty="0"/>
              <a:t> 结构，主片的 </a:t>
            </a:r>
            <a:r>
              <a:rPr lang="en-US" altLang="zh-CN" sz="2000" dirty="0"/>
              <a:t>IR</a:t>
            </a:r>
            <a:r>
              <a:rPr lang="en-US" altLang="zh-CN" sz="2000" baseline="-25000" dirty="0"/>
              <a:t>7</a:t>
            </a:r>
            <a:r>
              <a:rPr lang="zh-CN" altLang="en-US" sz="2000" dirty="0"/>
              <a:t> 开放给外设使用。</a:t>
            </a:r>
            <a:endParaRPr lang="en-US" altLang="zh-CN" sz="2000" dirty="0"/>
          </a:p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000" dirty="0"/>
              <a:t>任务：</a:t>
            </a:r>
            <a:endParaRPr lang="en-US" altLang="zh-CN" sz="2000" dirty="0"/>
          </a:p>
          <a:p>
            <a:pPr marL="800100" lvl="1" indent="-342900" algn="just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000" dirty="0"/>
              <a:t>现有一个硬件脉冲开关，要求每按一次此开关，产生一次中断，显示“</a:t>
            </a: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IR7</a:t>
            </a:r>
            <a:r>
              <a:rPr lang="zh-CN" altLang="en-US" sz="2000" dirty="0"/>
              <a:t> </a:t>
            </a:r>
            <a:r>
              <a:rPr lang="en-US" altLang="zh-CN" sz="2000" dirty="0"/>
              <a:t>interrupt</a:t>
            </a:r>
            <a:r>
              <a:rPr lang="zh-CN" altLang="en-US" sz="2000" dirty="0"/>
              <a:t>！”，</a:t>
            </a:r>
            <a:r>
              <a:rPr lang="en-US" altLang="zh-CN" sz="2000" dirty="0"/>
              <a:t>10</a:t>
            </a:r>
            <a:r>
              <a:rPr lang="zh-CN" altLang="en-US" sz="2000" dirty="0"/>
              <a:t> 次中断后显示“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10</a:t>
            </a:r>
            <a:r>
              <a:rPr lang="zh-CN" altLang="en-US" sz="2000" dirty="0"/>
              <a:t> </a:t>
            </a:r>
            <a:r>
              <a:rPr lang="en-US" altLang="zh-CN" sz="2000" dirty="0"/>
              <a:t>interrupts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over!</a:t>
            </a:r>
            <a:r>
              <a:rPr lang="zh-CN" altLang="en-US" sz="2000" dirty="0"/>
              <a:t>”，并且不再响应。请实现之。</a:t>
            </a:r>
            <a:endParaRPr lang="en-US" altLang="zh-CN" sz="2400" dirty="0"/>
          </a:p>
        </p:txBody>
      </p:sp>
      <p:sp>
        <p:nvSpPr>
          <p:cNvPr id="24781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>
    <p:pull dir="rd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71AB38-E1C3-40D4-A9AB-ABCC98FA0DFB}" type="slidenum">
              <a:rPr lang="en-US" altLang="zh-CN"/>
            </a:fld>
            <a:endParaRPr lang="en-US" altLang="zh-CN"/>
          </a:p>
        </p:txBody>
      </p:sp>
      <p:sp>
        <p:nvSpPr>
          <p:cNvPr id="27955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838200" y="201461"/>
            <a:ext cx="4038599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400" b="1" dirty="0"/>
              <a:t>子任务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：基本设计思路</a:t>
            </a:r>
            <a:endParaRPr lang="en-US" altLang="zh-CN" sz="2400" b="1" dirty="0"/>
          </a:p>
        </p:txBody>
      </p:sp>
      <p:sp>
        <p:nvSpPr>
          <p:cNvPr id="7" name="矩形 6"/>
          <p:cNvSpPr/>
          <p:nvPr/>
        </p:nvSpPr>
        <p:spPr>
          <a:xfrm>
            <a:off x="1066800" y="1142999"/>
            <a:ext cx="7391400" cy="997285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</a:rPr>
              <a:t>每按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sz="1800" dirty="0">
                <a:solidFill>
                  <a:schemeClr val="tx1"/>
                </a:solidFill>
              </a:rPr>
              <a:t>次开关，产生</a:t>
            </a:r>
            <a:r>
              <a:rPr lang="en-US" altLang="zh-CN" sz="1800" dirty="0">
                <a:solidFill>
                  <a:schemeClr val="tx1"/>
                </a:solidFill>
              </a:rPr>
              <a:t>1</a:t>
            </a:r>
            <a:r>
              <a:rPr lang="zh-CN" altLang="en-US" sz="1800" dirty="0">
                <a:solidFill>
                  <a:schemeClr val="tx1"/>
                </a:solidFill>
              </a:rPr>
              <a:t>次中断，显示“</a:t>
            </a:r>
            <a:r>
              <a:rPr lang="en-US" altLang="zh-CN" sz="1800" dirty="0">
                <a:solidFill>
                  <a:schemeClr val="tx1"/>
                </a:solidFill>
              </a:rPr>
              <a:t>This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is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IR7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interrupt</a:t>
            </a:r>
            <a:r>
              <a:rPr lang="zh-CN" altLang="en-US" sz="1800" dirty="0">
                <a:solidFill>
                  <a:schemeClr val="tx1"/>
                </a:solidFill>
              </a:rPr>
              <a:t>！”；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chemeClr val="tx1"/>
                </a:solidFill>
              </a:rPr>
              <a:t>10</a:t>
            </a:r>
            <a:r>
              <a:rPr lang="zh-CN" altLang="en-US" sz="1800" dirty="0">
                <a:solidFill>
                  <a:schemeClr val="tx1"/>
                </a:solidFill>
              </a:rPr>
              <a:t> 次中断后显示“</a:t>
            </a:r>
            <a:r>
              <a:rPr lang="en-US" altLang="zh-CN" sz="1800" dirty="0">
                <a:solidFill>
                  <a:schemeClr val="tx1"/>
                </a:solidFill>
              </a:rPr>
              <a:t>All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the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10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interrupts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are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over!</a:t>
            </a:r>
            <a:r>
              <a:rPr lang="zh-CN" altLang="en-US" sz="1800" dirty="0">
                <a:solidFill>
                  <a:schemeClr val="tx1"/>
                </a:solidFill>
              </a:rPr>
              <a:t>”，然后不再响应。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52945" y="2140285"/>
            <a:ext cx="7391400" cy="1295400"/>
            <a:chOff x="1052945" y="2140285"/>
            <a:chExt cx="7391400" cy="1295400"/>
          </a:xfrm>
        </p:grpSpPr>
        <p:sp>
          <p:nvSpPr>
            <p:cNvPr id="8" name="箭头: 下 7"/>
            <p:cNvSpPr/>
            <p:nvPr/>
          </p:nvSpPr>
          <p:spPr>
            <a:xfrm>
              <a:off x="4572000" y="2140285"/>
              <a:ext cx="304800" cy="286279"/>
            </a:xfrm>
            <a:prstGeom prst="downArrow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52945" y="2438400"/>
              <a:ext cx="7391400" cy="997285"/>
            </a:xfrm>
            <a:prstGeom prst="rect">
              <a:avLst/>
            </a:prstGeom>
            <a:solidFill>
              <a:srgbClr val="76D6FF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lnSpc>
                  <a:spcPct val="150000"/>
                </a:lnSpc>
                <a:spcBef>
                  <a:spcPts val="0"/>
                </a:spcBef>
                <a:buClr>
                  <a:srgbClr val="C00000"/>
                </a:buClr>
                <a:buSzPct val="100000"/>
                <a:buFont typeface="+mj-lt"/>
                <a:buAutoNum type="arabicPeriod"/>
              </a:pPr>
              <a:r>
                <a:rPr lang="zh-CN" altLang="en-US" sz="1800" dirty="0">
                  <a:solidFill>
                    <a:schemeClr val="tx1"/>
                  </a:solidFill>
                </a:rPr>
                <a:t>定义 </a:t>
              </a:r>
              <a:r>
                <a:rPr lang="en-US" altLang="zh-CN" sz="1800" dirty="0">
                  <a:solidFill>
                    <a:schemeClr val="tx1"/>
                  </a:solidFill>
                </a:rPr>
                <a:t>MESS1</a:t>
              </a:r>
              <a:r>
                <a:rPr lang="zh-CN" altLang="en-US" sz="1800" dirty="0">
                  <a:solidFill>
                    <a:schemeClr val="tx1"/>
                  </a:solidFill>
                </a:rPr>
                <a:t> 为 “</a:t>
              </a:r>
              <a:r>
                <a:rPr lang="en-US" altLang="zh-CN" sz="1800" dirty="0">
                  <a:solidFill>
                    <a:schemeClr val="tx1"/>
                  </a:solidFill>
                </a:rPr>
                <a:t>This</a:t>
              </a:r>
              <a:r>
                <a:rPr lang="zh-CN" altLang="en-US" sz="1800" dirty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</a:rPr>
                <a:t>is</a:t>
              </a:r>
              <a:r>
                <a:rPr lang="zh-CN" altLang="en-US" sz="1800" dirty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</a:rPr>
                <a:t>a</a:t>
              </a:r>
              <a:r>
                <a:rPr lang="zh-CN" altLang="en-US" sz="1800" dirty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</a:rPr>
                <a:t>IR7</a:t>
              </a:r>
              <a:r>
                <a:rPr lang="zh-CN" altLang="en-US" sz="1800" dirty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</a:rPr>
                <a:t>interrupt</a:t>
              </a:r>
              <a:r>
                <a:rPr lang="zh-CN" altLang="en-US" sz="1800" dirty="0">
                  <a:solidFill>
                    <a:schemeClr val="tx1"/>
                  </a:solidFill>
                </a:rPr>
                <a:t>！”</a:t>
              </a:r>
              <a:endParaRPr lang="en-US" altLang="zh-CN" sz="1800" dirty="0">
                <a:solidFill>
                  <a:schemeClr val="tx1"/>
                </a:solidFill>
              </a:endParaRPr>
            </a:p>
            <a:p>
              <a:pPr marL="455930" indent="43180">
                <a:lnSpc>
                  <a:spcPct val="150000"/>
                </a:lnSpc>
                <a:spcBef>
                  <a:spcPts val="0"/>
                </a:spcBef>
                <a:buClr>
                  <a:srgbClr val="C00000"/>
                </a:buClr>
                <a:buSzPct val="100000"/>
              </a:pPr>
              <a:r>
                <a:rPr lang="zh-CN" altLang="en-US" sz="1800" dirty="0">
                  <a:solidFill>
                    <a:schemeClr val="tx1"/>
                  </a:solidFill>
                </a:rPr>
                <a:t>定义 </a:t>
              </a:r>
              <a:r>
                <a:rPr lang="en-US" altLang="zh-CN" sz="1800" dirty="0">
                  <a:solidFill>
                    <a:schemeClr val="tx1"/>
                  </a:solidFill>
                </a:rPr>
                <a:t>MESS2</a:t>
              </a:r>
              <a:r>
                <a:rPr lang="zh-CN" altLang="en-US" sz="1800" dirty="0">
                  <a:solidFill>
                    <a:schemeClr val="tx1"/>
                  </a:solidFill>
                </a:rPr>
                <a:t>为 “</a:t>
              </a:r>
              <a:r>
                <a:rPr lang="en-US" altLang="zh-CN" sz="1800" dirty="0">
                  <a:solidFill>
                    <a:schemeClr val="tx1"/>
                  </a:solidFill>
                </a:rPr>
                <a:t>All</a:t>
              </a:r>
              <a:r>
                <a:rPr lang="zh-CN" altLang="en-US" sz="1800" dirty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</a:rPr>
                <a:t>the</a:t>
              </a:r>
              <a:r>
                <a:rPr lang="zh-CN" altLang="en-US" sz="1800" dirty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</a:rPr>
                <a:t>10</a:t>
              </a:r>
              <a:r>
                <a:rPr lang="zh-CN" altLang="en-US" sz="1800" dirty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</a:rPr>
                <a:t>interrupts</a:t>
              </a:r>
              <a:r>
                <a:rPr lang="zh-CN" altLang="en-US" sz="1800" dirty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</a:rPr>
                <a:t>are</a:t>
              </a:r>
              <a:r>
                <a:rPr lang="zh-CN" altLang="en-US" sz="1800" dirty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</a:rPr>
                <a:t>over!</a:t>
              </a:r>
              <a:r>
                <a:rPr lang="zh-CN" altLang="en-US" sz="1800" dirty="0">
                  <a:solidFill>
                    <a:schemeClr val="tx1"/>
                  </a:solidFill>
                </a:rPr>
                <a:t>”</a:t>
              </a:r>
              <a:endParaRPr lang="en-US" altLang="zh-CN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28700" y="3428639"/>
            <a:ext cx="7391400" cy="826364"/>
            <a:chOff x="1028700" y="3428639"/>
            <a:chExt cx="7391400" cy="826364"/>
          </a:xfrm>
        </p:grpSpPr>
        <p:sp>
          <p:nvSpPr>
            <p:cNvPr id="10" name="矩形 9"/>
            <p:cNvSpPr/>
            <p:nvPr/>
          </p:nvSpPr>
          <p:spPr>
            <a:xfrm>
              <a:off x="1028700" y="3714918"/>
              <a:ext cx="7391400" cy="540085"/>
            </a:xfrm>
            <a:prstGeom prst="rect">
              <a:avLst/>
            </a:prstGeom>
            <a:solidFill>
              <a:srgbClr val="FFFD78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C00000"/>
                </a:buClr>
                <a:buSzPct val="100000"/>
                <a:buFont typeface="+mj-lt"/>
                <a:buAutoNum type="arabicPeriod" startAt="2"/>
              </a:pPr>
              <a:r>
                <a:rPr lang="zh-CN" altLang="en-US" sz="1800" dirty="0">
                  <a:solidFill>
                    <a:schemeClr val="tx1"/>
                  </a:solidFill>
                </a:rPr>
                <a:t>设定中断次数为 </a:t>
              </a:r>
              <a:r>
                <a:rPr lang="en-US" altLang="zh-CN" sz="1800" dirty="0">
                  <a:solidFill>
                    <a:schemeClr val="tx1"/>
                  </a:solidFill>
                </a:rPr>
                <a:t>10</a:t>
              </a:r>
              <a:r>
                <a:rPr lang="zh-CN" altLang="en-US" sz="1800" dirty="0">
                  <a:solidFill>
                    <a:schemeClr val="tx1"/>
                  </a:solidFill>
                </a:rPr>
                <a:t>。</a:t>
              </a:r>
              <a:endParaRPr lang="en-US" altLang="zh-CN" sz="1800" dirty="0">
                <a:solidFill>
                  <a:schemeClr val="tx1"/>
                </a:solidFill>
              </a:endParaRPr>
            </a:p>
          </p:txBody>
        </p:sp>
        <p:sp>
          <p:nvSpPr>
            <p:cNvPr id="11" name="箭头: 下 10"/>
            <p:cNvSpPr/>
            <p:nvPr/>
          </p:nvSpPr>
          <p:spPr>
            <a:xfrm>
              <a:off x="4525816" y="3428639"/>
              <a:ext cx="304800" cy="286279"/>
            </a:xfrm>
            <a:prstGeom prst="downArrow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12536" y="4267200"/>
            <a:ext cx="7391400" cy="1752600"/>
            <a:chOff x="1012536" y="4267200"/>
            <a:chExt cx="7391400" cy="1752600"/>
          </a:xfrm>
        </p:grpSpPr>
        <p:sp>
          <p:nvSpPr>
            <p:cNvPr id="93" name="Rectangle 3"/>
            <p:cNvSpPr txBox="1">
              <a:spLocks noChangeArrowheads="1"/>
            </p:cNvSpPr>
            <p:nvPr/>
          </p:nvSpPr>
          <p:spPr bwMode="auto">
            <a:xfrm>
              <a:off x="1012536" y="4572000"/>
              <a:ext cx="7391400" cy="1447800"/>
            </a:xfrm>
            <a:prstGeom prst="rect">
              <a:avLst/>
            </a:prstGeom>
            <a:solidFill>
              <a:srgbClr val="FFD5FF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marL="457200" indent="-457200">
                <a:lnSpc>
                  <a:spcPct val="150000"/>
                </a:lnSpc>
                <a:spcBef>
                  <a:spcPts val="0"/>
                </a:spcBef>
                <a:buClr>
                  <a:srgbClr val="C00000"/>
                </a:buClr>
                <a:buSzPct val="100000"/>
                <a:buFont typeface="+mj-lt"/>
                <a:buAutoNum type="arabicPeriod" startAt="3"/>
              </a:pPr>
              <a:r>
                <a:rPr lang="zh-CN" altLang="en-US" dirty="0"/>
                <a:t>每进一次中断，显示 </a:t>
              </a:r>
              <a:r>
                <a:rPr lang="en-US" altLang="zh-CN" dirty="0"/>
                <a:t>MESS1</a:t>
              </a:r>
              <a:r>
                <a:rPr lang="zh-CN" altLang="en-US" dirty="0"/>
                <a:t>，更新次数，并进行如下判定：</a:t>
              </a:r>
              <a:endParaRPr lang="en-US" altLang="zh-CN" dirty="0"/>
            </a:p>
            <a:p>
              <a:pPr marL="914400" lvl="1" indent="-457200">
                <a:lnSpc>
                  <a:spcPct val="150000"/>
                </a:lnSpc>
                <a:spcBef>
                  <a:spcPts val="0"/>
                </a:spcBef>
                <a:buClr>
                  <a:srgbClr val="C00000"/>
                </a:buClr>
                <a:buSzPct val="100000"/>
                <a:buFont typeface="+mj-ea"/>
                <a:buAutoNum type="circleNumDbPlain"/>
              </a:pPr>
              <a:r>
                <a:rPr lang="zh-CN" altLang="en-US" dirty="0"/>
                <a:t>未达到 </a:t>
              </a:r>
              <a:r>
                <a:rPr lang="en-US" altLang="zh-CN" dirty="0"/>
                <a:t>10</a:t>
              </a:r>
              <a:r>
                <a:rPr lang="zh-CN" altLang="en-US" dirty="0"/>
                <a:t> 次，返回主程序，继续等待下次中断出发；</a:t>
              </a:r>
              <a:endParaRPr lang="en-US" altLang="zh-CN" dirty="0"/>
            </a:p>
            <a:p>
              <a:pPr marL="914400" lvl="1" indent="-457200">
                <a:lnSpc>
                  <a:spcPct val="150000"/>
                </a:lnSpc>
                <a:spcBef>
                  <a:spcPts val="0"/>
                </a:spcBef>
                <a:buClr>
                  <a:srgbClr val="C00000"/>
                </a:buClr>
                <a:buSzPct val="100000"/>
                <a:buFont typeface="+mj-ea"/>
                <a:buAutoNum type="circleNumDbPlain"/>
              </a:pPr>
              <a:r>
                <a:rPr lang="zh-CN" altLang="en-US" dirty="0"/>
                <a:t>达到 </a:t>
              </a:r>
              <a:r>
                <a:rPr lang="en-US" altLang="zh-CN" dirty="0"/>
                <a:t>10</a:t>
              </a:r>
              <a:r>
                <a:rPr lang="zh-CN" altLang="en-US" dirty="0"/>
                <a:t> 次，则显示 </a:t>
              </a:r>
              <a:r>
                <a:rPr lang="en-US" altLang="zh-CN" dirty="0"/>
                <a:t>MESS2</a:t>
              </a:r>
              <a:r>
                <a:rPr lang="zh-CN" altLang="en-US" dirty="0"/>
                <a:t>，</a:t>
              </a:r>
              <a:r>
                <a:rPr lang="zh-CN" altLang="en-US" b="1" u="sng" dirty="0">
                  <a:solidFill>
                    <a:srgbClr val="0000FF"/>
                  </a:solidFill>
                </a:rPr>
                <a:t>屏蔽</a:t>
              </a:r>
              <a:r>
                <a:rPr lang="zh-CN" altLang="en-US" dirty="0"/>
                <a:t>中断不再相应。</a:t>
              </a:r>
              <a:endParaRPr lang="en-US" altLang="zh-CN" dirty="0"/>
            </a:p>
          </p:txBody>
        </p:sp>
        <p:sp>
          <p:nvSpPr>
            <p:cNvPr id="12" name="箭头: 下 11"/>
            <p:cNvSpPr/>
            <p:nvPr/>
          </p:nvSpPr>
          <p:spPr>
            <a:xfrm>
              <a:off x="4535051" y="4267200"/>
              <a:ext cx="304800" cy="286279"/>
            </a:xfrm>
            <a:prstGeom prst="downArrow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71AB38-E1C3-40D4-A9AB-ABCC98FA0DFB}" type="slidenum">
              <a:rPr lang="en-US" altLang="zh-CN"/>
            </a:fld>
            <a:endParaRPr lang="en-US" altLang="zh-CN"/>
          </a:p>
        </p:txBody>
      </p:sp>
      <p:sp>
        <p:nvSpPr>
          <p:cNvPr id="27955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838200" y="201461"/>
            <a:ext cx="4038599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400" b="1" dirty="0"/>
              <a:t>子任务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：硬件电路设计</a:t>
            </a:r>
            <a:endParaRPr lang="en-US" altLang="zh-CN" sz="2400" b="1" dirty="0"/>
          </a:p>
        </p:txBody>
      </p:sp>
      <p:grpSp>
        <p:nvGrpSpPr>
          <p:cNvPr id="37" name="组合 36"/>
          <p:cNvGrpSpPr/>
          <p:nvPr/>
        </p:nvGrpSpPr>
        <p:grpSpPr>
          <a:xfrm>
            <a:off x="838200" y="1981200"/>
            <a:ext cx="1828265" cy="2819399"/>
            <a:chOff x="1449489" y="2247538"/>
            <a:chExt cx="1828265" cy="2819399"/>
          </a:xfrm>
        </p:grpSpPr>
        <p:sp>
          <p:nvSpPr>
            <p:cNvPr id="38" name="矩形 37"/>
            <p:cNvSpPr/>
            <p:nvPr/>
          </p:nvSpPr>
          <p:spPr>
            <a:xfrm>
              <a:off x="1449489" y="2247538"/>
              <a:ext cx="1598436" cy="2819399"/>
            </a:xfrm>
            <a:prstGeom prst="rect">
              <a:avLst/>
            </a:prstGeom>
            <a:solidFill>
              <a:srgbClr val="FFD57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b="1" dirty="0">
                  <a:solidFill>
                    <a:schemeClr val="tx1"/>
                  </a:solidFill>
                </a:rPr>
                <a:t>     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CPU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 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348531" y="259768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DB</a:t>
              </a:r>
              <a:endParaRPr kumimoji="1" lang="zh-CN" altLang="en-US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363354" y="344512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CB</a:t>
              </a:r>
              <a:endParaRPr kumimoji="1" lang="zh-CN" altLang="en-US" dirty="0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363354" y="423031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AB</a:t>
              </a:r>
              <a:endParaRPr kumimoji="1" lang="zh-CN" altLang="en-US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436635" y="2177812"/>
            <a:ext cx="1329277" cy="626158"/>
            <a:chOff x="3047923" y="2444150"/>
            <a:chExt cx="2303384" cy="626158"/>
          </a:xfrm>
        </p:grpSpPr>
        <p:sp>
          <p:nvSpPr>
            <p:cNvPr id="43" name="文本框 42"/>
            <p:cNvSpPr txBox="1"/>
            <p:nvPr/>
          </p:nvSpPr>
          <p:spPr>
            <a:xfrm>
              <a:off x="3343416" y="2444150"/>
              <a:ext cx="1556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D</a:t>
              </a:r>
              <a:r>
                <a:rPr kumimoji="1" lang="en-US" altLang="zh-CN" baseline="-25000" dirty="0"/>
                <a:t>7</a:t>
              </a:r>
              <a:r>
                <a:rPr kumimoji="1" lang="en-US" altLang="zh-CN" dirty="0"/>
                <a:t>~D</a:t>
              </a:r>
              <a:r>
                <a:rPr kumimoji="1" lang="en-US" altLang="zh-CN" baseline="-25000" dirty="0"/>
                <a:t>0</a:t>
              </a:r>
              <a:endParaRPr kumimoji="1" lang="zh-CN" altLang="en-US" baseline="-25000" dirty="0"/>
            </a:p>
          </p:txBody>
        </p:sp>
        <p:sp>
          <p:nvSpPr>
            <p:cNvPr id="44" name="左右箭头 43"/>
            <p:cNvSpPr/>
            <p:nvPr/>
          </p:nvSpPr>
          <p:spPr>
            <a:xfrm>
              <a:off x="3047923" y="2762349"/>
              <a:ext cx="2303384" cy="307959"/>
            </a:xfrm>
            <a:prstGeom prst="leftRightArrow">
              <a:avLst/>
            </a:prstGeom>
            <a:solidFill>
              <a:srgbClr val="A7FF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5" name="左右箭头 44"/>
          <p:cNvSpPr/>
          <p:nvPr/>
        </p:nvSpPr>
        <p:spPr>
          <a:xfrm>
            <a:off x="2436636" y="3235512"/>
            <a:ext cx="1329277" cy="261171"/>
          </a:xfrm>
          <a:prstGeom prst="leftRightArrow">
            <a:avLst/>
          </a:prstGeom>
          <a:solidFill>
            <a:srgbClr val="A7FF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左右箭头 49"/>
          <p:cNvSpPr/>
          <p:nvPr/>
        </p:nvSpPr>
        <p:spPr>
          <a:xfrm>
            <a:off x="2460256" y="3987889"/>
            <a:ext cx="1329277" cy="261171"/>
          </a:xfrm>
          <a:prstGeom prst="leftRightArrow">
            <a:avLst/>
          </a:prstGeom>
          <a:solidFill>
            <a:srgbClr val="A7FF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802171" y="1981200"/>
            <a:ext cx="5144083" cy="2833557"/>
            <a:chOff x="3802171" y="1981200"/>
            <a:chExt cx="5144083" cy="2833557"/>
          </a:xfrm>
        </p:grpSpPr>
        <p:cxnSp>
          <p:nvCxnSpPr>
            <p:cNvPr id="77" name="直线箭头连接符 76"/>
            <p:cNvCxnSpPr/>
            <p:nvPr/>
          </p:nvCxnSpPr>
          <p:spPr>
            <a:xfrm flipH="1">
              <a:off x="5200249" y="3021272"/>
              <a:ext cx="127454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9565" name="组合 279564"/>
            <p:cNvGrpSpPr/>
            <p:nvPr/>
          </p:nvGrpSpPr>
          <p:grpSpPr>
            <a:xfrm>
              <a:off x="3802171" y="1981200"/>
              <a:ext cx="1893225" cy="2819400"/>
              <a:chOff x="3802171" y="1981200"/>
              <a:chExt cx="1893225" cy="2819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3802171" y="1981200"/>
                <a:ext cx="1396627" cy="2819400"/>
              </a:xfrm>
              <a:prstGeom prst="rect">
                <a:avLst/>
              </a:prstGeom>
              <a:solidFill>
                <a:srgbClr val="C1EA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4032000" y="3178783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dirty="0"/>
                  <a:t>主片</a:t>
                </a:r>
                <a:endParaRPr kumimoji="1" lang="zh-CN" altLang="en-US" dirty="0"/>
              </a:p>
            </p:txBody>
          </p:sp>
          <p:cxnSp>
            <p:nvCxnSpPr>
              <p:cNvPr id="75" name="直线箭头连接符 74"/>
              <p:cNvCxnSpPr/>
              <p:nvPr/>
            </p:nvCxnSpPr>
            <p:spPr>
              <a:xfrm flipH="1">
                <a:off x="5205376" y="2479997"/>
                <a:ext cx="489656" cy="2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箭头连接符 75"/>
              <p:cNvCxnSpPr/>
              <p:nvPr/>
            </p:nvCxnSpPr>
            <p:spPr>
              <a:xfrm flipH="1">
                <a:off x="5200249" y="2750495"/>
                <a:ext cx="489656" cy="2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线箭头连接符 77"/>
              <p:cNvCxnSpPr/>
              <p:nvPr/>
            </p:nvCxnSpPr>
            <p:spPr>
              <a:xfrm flipH="1">
                <a:off x="5204800" y="3280643"/>
                <a:ext cx="489656" cy="2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箭头连接符 78"/>
              <p:cNvCxnSpPr/>
              <p:nvPr/>
            </p:nvCxnSpPr>
            <p:spPr>
              <a:xfrm flipH="1">
                <a:off x="5205740" y="3546658"/>
                <a:ext cx="489656" cy="2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箭头连接符 79"/>
              <p:cNvCxnSpPr/>
              <p:nvPr/>
            </p:nvCxnSpPr>
            <p:spPr>
              <a:xfrm flipH="1">
                <a:off x="5195122" y="3817156"/>
                <a:ext cx="489656" cy="2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线箭头连接符 80"/>
              <p:cNvCxnSpPr/>
              <p:nvPr/>
            </p:nvCxnSpPr>
            <p:spPr>
              <a:xfrm flipH="1">
                <a:off x="5195122" y="4087654"/>
                <a:ext cx="489656" cy="2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箭头连接符 81"/>
              <p:cNvCxnSpPr/>
              <p:nvPr/>
            </p:nvCxnSpPr>
            <p:spPr>
              <a:xfrm flipH="1">
                <a:off x="5199673" y="4347304"/>
                <a:ext cx="489656" cy="2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文本框 82"/>
            <p:cNvSpPr txBox="1"/>
            <p:nvPr/>
          </p:nvSpPr>
          <p:spPr>
            <a:xfrm>
              <a:off x="5125163" y="4389425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IR</a:t>
              </a:r>
              <a:r>
                <a:rPr kumimoji="1" lang="en-US" altLang="zh-CN" baseline="-25000" dirty="0"/>
                <a:t>7</a:t>
              </a:r>
              <a:endParaRPr kumimoji="1" lang="zh-CN" altLang="en-US" baseline="-25000" dirty="0"/>
            </a:p>
          </p:txBody>
        </p:sp>
        <p:grpSp>
          <p:nvGrpSpPr>
            <p:cNvPr id="279564" name="组合 279563"/>
            <p:cNvGrpSpPr/>
            <p:nvPr/>
          </p:nvGrpSpPr>
          <p:grpSpPr>
            <a:xfrm>
              <a:off x="6368005" y="1981200"/>
              <a:ext cx="2578249" cy="2833557"/>
              <a:chOff x="6368005" y="1981200"/>
              <a:chExt cx="2578249" cy="2833557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8184254" y="2314218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dirty="0"/>
                  <a:t>IR</a:t>
                </a:r>
                <a:r>
                  <a:rPr kumimoji="1" lang="en-US" altLang="zh-CN" baseline="-25000" dirty="0"/>
                  <a:t>0</a:t>
                </a:r>
                <a:endParaRPr kumimoji="1" lang="zh-CN" altLang="en-US" baseline="-25000" dirty="0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6487442" y="1981200"/>
                <a:ext cx="1355632" cy="2833557"/>
              </a:xfrm>
              <a:prstGeom prst="rect">
                <a:avLst/>
              </a:prstGeom>
              <a:solidFill>
                <a:srgbClr val="C1EA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cxnSp>
            <p:nvCxnSpPr>
              <p:cNvPr id="53" name="直线箭头连接符 52"/>
              <p:cNvCxnSpPr/>
              <p:nvPr/>
            </p:nvCxnSpPr>
            <p:spPr>
              <a:xfrm flipH="1">
                <a:off x="7855355" y="2480276"/>
                <a:ext cx="489656" cy="2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箭头连接符 56"/>
              <p:cNvCxnSpPr/>
              <p:nvPr/>
            </p:nvCxnSpPr>
            <p:spPr>
              <a:xfrm flipH="1">
                <a:off x="7850228" y="2750774"/>
                <a:ext cx="489656" cy="2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箭头连接符 57"/>
              <p:cNvCxnSpPr/>
              <p:nvPr/>
            </p:nvCxnSpPr>
            <p:spPr>
              <a:xfrm flipH="1">
                <a:off x="7850228" y="3021272"/>
                <a:ext cx="489656" cy="2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线箭头连接符 58"/>
              <p:cNvCxnSpPr/>
              <p:nvPr/>
            </p:nvCxnSpPr>
            <p:spPr>
              <a:xfrm flipH="1">
                <a:off x="7854779" y="3280922"/>
                <a:ext cx="489656" cy="2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线箭头连接符 59"/>
              <p:cNvCxnSpPr/>
              <p:nvPr/>
            </p:nvCxnSpPr>
            <p:spPr>
              <a:xfrm flipH="1">
                <a:off x="7855719" y="3546937"/>
                <a:ext cx="489656" cy="2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箭头连接符 60"/>
              <p:cNvCxnSpPr/>
              <p:nvPr/>
            </p:nvCxnSpPr>
            <p:spPr>
              <a:xfrm flipH="1">
                <a:off x="7845101" y="3817435"/>
                <a:ext cx="489656" cy="2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线箭头连接符 61"/>
              <p:cNvCxnSpPr/>
              <p:nvPr/>
            </p:nvCxnSpPr>
            <p:spPr>
              <a:xfrm flipH="1">
                <a:off x="7845101" y="4087933"/>
                <a:ext cx="489656" cy="2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线箭头连接符 62"/>
              <p:cNvCxnSpPr/>
              <p:nvPr/>
            </p:nvCxnSpPr>
            <p:spPr>
              <a:xfrm flipH="1">
                <a:off x="7849652" y="4347583"/>
                <a:ext cx="489656" cy="2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文本框 63"/>
              <p:cNvSpPr txBox="1"/>
              <p:nvPr/>
            </p:nvSpPr>
            <p:spPr>
              <a:xfrm>
                <a:off x="8184254" y="4140161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dirty="0"/>
                  <a:t>IR</a:t>
                </a:r>
                <a:r>
                  <a:rPr kumimoji="1" lang="en-US" altLang="zh-CN" baseline="-25000" dirty="0"/>
                  <a:t>7</a:t>
                </a:r>
                <a:endParaRPr kumimoji="1" lang="zh-CN" altLang="en-US" baseline="-25000" dirty="0"/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6717271" y="3130717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dirty="0"/>
                  <a:t>从片</a:t>
                </a:r>
                <a:endParaRPr kumimoji="1" lang="zh-CN" altLang="en-US" dirty="0"/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6368005" y="281277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dirty="0"/>
                  <a:t>INT</a:t>
                </a:r>
                <a:endParaRPr kumimoji="1" lang="zh-CN" altLang="en-US" dirty="0"/>
              </a:p>
            </p:txBody>
          </p:sp>
        </p:grpSp>
        <p:sp>
          <p:nvSpPr>
            <p:cNvPr id="86" name="文本框 85"/>
            <p:cNvSpPr txBox="1"/>
            <p:nvPr/>
          </p:nvSpPr>
          <p:spPr>
            <a:xfrm>
              <a:off x="5558337" y="2666497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IR</a:t>
              </a:r>
              <a:r>
                <a:rPr kumimoji="1" lang="en-US" altLang="zh-CN" baseline="-25000" dirty="0"/>
                <a:t>2</a:t>
              </a:r>
              <a:endParaRPr kumimoji="1" lang="zh-CN" altLang="en-US" baseline="-25000" dirty="0"/>
            </a:p>
          </p:txBody>
        </p:sp>
      </p:grpSp>
      <p:grpSp>
        <p:nvGrpSpPr>
          <p:cNvPr id="279563" name="组合 279562"/>
          <p:cNvGrpSpPr/>
          <p:nvPr/>
        </p:nvGrpSpPr>
        <p:grpSpPr>
          <a:xfrm>
            <a:off x="5562600" y="4343400"/>
            <a:ext cx="914400" cy="782340"/>
            <a:chOff x="5449628" y="4347304"/>
            <a:chExt cx="914400" cy="782340"/>
          </a:xfrm>
        </p:grpSpPr>
        <p:grpSp>
          <p:nvGrpSpPr>
            <p:cNvPr id="279562" name="组合 279561"/>
            <p:cNvGrpSpPr/>
            <p:nvPr/>
          </p:nvGrpSpPr>
          <p:grpSpPr>
            <a:xfrm>
              <a:off x="5521565" y="4347304"/>
              <a:ext cx="783041" cy="342605"/>
              <a:chOff x="5521565" y="4347304"/>
              <a:chExt cx="783041" cy="342605"/>
            </a:xfrm>
          </p:grpSpPr>
          <p:cxnSp>
            <p:nvCxnSpPr>
              <p:cNvPr id="30" name="直线连接符 29"/>
              <p:cNvCxnSpPr/>
              <p:nvPr/>
            </p:nvCxnSpPr>
            <p:spPr>
              <a:xfrm>
                <a:off x="5521565" y="4347304"/>
                <a:ext cx="251297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符 30"/>
              <p:cNvCxnSpPr/>
              <p:nvPr/>
            </p:nvCxnSpPr>
            <p:spPr>
              <a:xfrm>
                <a:off x="5772862" y="4347304"/>
                <a:ext cx="0" cy="342605"/>
              </a:xfrm>
              <a:prstGeom prst="line">
                <a:avLst/>
              </a:prstGeom>
              <a:ln w="285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31"/>
              <p:cNvCxnSpPr/>
              <p:nvPr/>
            </p:nvCxnSpPr>
            <p:spPr>
              <a:xfrm>
                <a:off x="5772862" y="4689909"/>
                <a:ext cx="2286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32"/>
              <p:cNvCxnSpPr/>
              <p:nvPr/>
            </p:nvCxnSpPr>
            <p:spPr>
              <a:xfrm>
                <a:off x="6001462" y="4347304"/>
                <a:ext cx="0" cy="342605"/>
              </a:xfrm>
              <a:prstGeom prst="line">
                <a:avLst/>
              </a:prstGeom>
              <a:ln w="285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6001462" y="4347304"/>
                <a:ext cx="30314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文本框 88"/>
            <p:cNvSpPr txBox="1"/>
            <p:nvPr/>
          </p:nvSpPr>
          <p:spPr>
            <a:xfrm>
              <a:off x="5449628" y="476031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开关</a:t>
              </a:r>
              <a:endParaRPr kumimoji="1" lang="zh-CN" altLang="en-US" dirty="0"/>
            </a:p>
          </p:txBody>
        </p:sp>
      </p:grp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9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9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50" grpId="0" bldLvl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A908C8-D5E4-493F-88F3-167F5D6450AA}" type="slidenum">
              <a:rPr lang="en-US" altLang="zh-CN"/>
            </a:fld>
            <a:endParaRPr lang="en-US" altLang="zh-CN"/>
          </a:p>
        </p:txBody>
      </p:sp>
      <p:sp>
        <p:nvSpPr>
          <p:cNvPr id="28160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62000" y="201461"/>
            <a:ext cx="4114799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15875" indent="-15875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400" b="1" dirty="0"/>
              <a:t>子任务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：软件设计</a:t>
            </a:r>
            <a:endParaRPr lang="en-US" altLang="zh-CN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2135888" y="1113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/>
              <a:t>主程序</a:t>
            </a:r>
            <a:endParaRPr kumimoji="1" lang="zh-CN" altLang="en-US" b="1" dirty="0"/>
          </a:p>
        </p:txBody>
      </p:sp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21401" y="556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295400" y="1596633"/>
          <a:ext cx="2362200" cy="4744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764" name="" r:id="rId1" imgW="3035300" imgH="6070600" progId="Visio.Drawing.11">
                  <p:embed/>
                </p:oleObj>
              </mc:Choice>
              <mc:Fallback>
                <p:oleObj name="" r:id="rId1" imgW="3035300" imgH="6070600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596633"/>
                        <a:ext cx="2362200" cy="47442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3050288" y="280369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728976" y="1481147"/>
          <a:ext cx="2819400" cy="488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765" name="Visio" r:id="rId3" imgW="1283335" imgH="2214245" progId="Visio.Drawing.11">
                  <p:embed/>
                </p:oleObj>
              </mc:Choice>
              <mc:Fallback>
                <p:oleObj name="Visio" r:id="rId3" imgW="1283335" imgH="2214245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8976" y="1481147"/>
                        <a:ext cx="2819400" cy="4888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5029200" y="1039793"/>
            <a:ext cx="167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/>
              <a:t>中断服务程序</a:t>
            </a:r>
            <a:endParaRPr kumimoji="1" lang="zh-CN" altLang="en-US" b="1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A908C8-D5E4-493F-88F3-167F5D6450AA}" type="slidenum">
              <a:rPr lang="en-US" altLang="zh-CN"/>
            </a:fld>
            <a:endParaRPr lang="en-US" altLang="zh-CN"/>
          </a:p>
        </p:txBody>
      </p:sp>
      <p:sp>
        <p:nvSpPr>
          <p:cNvPr id="28160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800100" y="919940"/>
            <a:ext cx="7696200" cy="563325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pPr>
              <a:lnSpc>
                <a:spcPct val="110000"/>
              </a:lnSpc>
            </a:pPr>
            <a:r>
              <a:rPr lang="en-US" altLang="zh-CN" sz="2000" dirty="0"/>
              <a:t>DATA  SEGMENT</a:t>
            </a:r>
            <a:endParaRPr lang="zh-CN" altLang="en-US" sz="2000" dirty="0"/>
          </a:p>
          <a:p>
            <a:pPr>
              <a:lnSpc>
                <a:spcPct val="110000"/>
              </a:lnSpc>
            </a:pPr>
            <a:r>
              <a:rPr lang="en-US" altLang="zh-CN" sz="2000" dirty="0"/>
              <a:t>       MESS1  DB ‘This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IR7</a:t>
            </a:r>
            <a:r>
              <a:rPr lang="zh-CN" altLang="en-US" sz="2000" dirty="0"/>
              <a:t> </a:t>
            </a:r>
            <a:r>
              <a:rPr lang="en-US" altLang="zh-CN" sz="2000" dirty="0"/>
              <a:t>interrupt</a:t>
            </a:r>
            <a:r>
              <a:rPr lang="zh-CN" altLang="en-US" sz="2000" dirty="0"/>
              <a:t> </a:t>
            </a:r>
            <a:r>
              <a:rPr lang="en-US" altLang="zh-CN" sz="2000" dirty="0"/>
              <a:t>!’, 0AH, 0DH, ‘$’</a:t>
            </a:r>
            <a:endParaRPr lang="en-US" altLang="zh-CN" sz="2000" dirty="0"/>
          </a:p>
          <a:p>
            <a:pPr>
              <a:lnSpc>
                <a:spcPct val="110000"/>
              </a:lnSpc>
            </a:pPr>
            <a:r>
              <a:rPr lang="en-US" altLang="zh-CN" sz="2000" dirty="0"/>
              <a:t>       MESS2  DB ‘All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10</a:t>
            </a:r>
            <a:r>
              <a:rPr lang="zh-CN" altLang="en-US" sz="2000" dirty="0"/>
              <a:t> </a:t>
            </a:r>
            <a:r>
              <a:rPr lang="en-US" altLang="zh-CN" sz="2000" dirty="0"/>
              <a:t>interrupts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over</a:t>
            </a:r>
            <a:r>
              <a:rPr lang="zh-CN" altLang="en-US" sz="2000" dirty="0"/>
              <a:t> </a:t>
            </a:r>
            <a:r>
              <a:rPr lang="en-US" altLang="zh-CN" sz="2000" dirty="0"/>
              <a:t>!’, 0AH, 0DH, ‘$’</a:t>
            </a:r>
            <a:endParaRPr lang="zh-CN" altLang="en-US" sz="2000" dirty="0"/>
          </a:p>
          <a:p>
            <a:pPr>
              <a:lnSpc>
                <a:spcPct val="110000"/>
              </a:lnSpc>
            </a:pPr>
            <a:r>
              <a:rPr lang="en-US" altLang="zh-CN" sz="2000" dirty="0"/>
              <a:t>DATA  ENDS</a:t>
            </a:r>
            <a:endParaRPr lang="zh-CN" altLang="en-US" sz="20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CN" sz="2000" dirty="0"/>
              <a:t>CODE  SEGMENT</a:t>
            </a:r>
            <a:endParaRPr lang="zh-CN" altLang="en-US" sz="2000" dirty="0"/>
          </a:p>
          <a:p>
            <a:pPr>
              <a:lnSpc>
                <a:spcPct val="110000"/>
              </a:lnSpc>
            </a:pPr>
            <a:r>
              <a:rPr lang="en-US" altLang="zh-CN" sz="2000" dirty="0"/>
              <a:t>  	ASSUME CS</a:t>
            </a:r>
            <a:r>
              <a:rPr lang="zh-CN" altLang="en-US" sz="2000" dirty="0"/>
              <a:t>：</a:t>
            </a:r>
            <a:r>
              <a:rPr lang="en-US" altLang="zh-CN" sz="2000" dirty="0"/>
              <a:t>CODE</a:t>
            </a:r>
            <a:r>
              <a:rPr lang="zh-CN" altLang="en-US" sz="2000" dirty="0"/>
              <a:t>，</a:t>
            </a:r>
            <a:r>
              <a:rPr lang="en-US" altLang="zh-CN" sz="2000" dirty="0"/>
              <a:t>DS</a:t>
            </a:r>
            <a:r>
              <a:rPr lang="zh-CN" altLang="en-US" sz="2000" dirty="0"/>
              <a:t>：</a:t>
            </a:r>
            <a:r>
              <a:rPr lang="en-US" altLang="zh-CN" sz="2000" dirty="0"/>
              <a:t>DATA</a:t>
            </a:r>
            <a:endParaRPr lang="zh-CN" altLang="en-US" sz="2000" dirty="0"/>
          </a:p>
          <a:p>
            <a:pPr>
              <a:lnSpc>
                <a:spcPct val="110000"/>
              </a:lnSpc>
            </a:pPr>
            <a:r>
              <a:rPr lang="en-US" altLang="zh-CN" sz="2000" dirty="0"/>
              <a:t>START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>
              <a:lnSpc>
                <a:spcPct val="110000"/>
              </a:lnSpc>
            </a:pPr>
            <a:r>
              <a:rPr lang="en-US" altLang="zh-CN" sz="2000" dirty="0"/>
              <a:t>    CLI 			</a:t>
            </a: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en-US" altLang="zh-CN" sz="2000" dirty="0"/>
              <a:t>    MOV   AL,  11H   	 </a:t>
            </a:r>
            <a:r>
              <a:rPr lang="en-US" altLang="zh-CN" sz="2000" dirty="0">
                <a:solidFill>
                  <a:srgbClr val="0000FF"/>
                </a:solidFill>
              </a:rPr>
              <a:t>; </a:t>
            </a:r>
            <a:r>
              <a:rPr lang="zh-CN" altLang="en-US" sz="2000" dirty="0">
                <a:solidFill>
                  <a:srgbClr val="0000FF"/>
                </a:solidFill>
              </a:rPr>
              <a:t>初始化</a:t>
            </a:r>
            <a:r>
              <a:rPr lang="en-US" altLang="zh-CN" sz="2000" dirty="0">
                <a:solidFill>
                  <a:srgbClr val="0000FF"/>
                </a:solidFill>
              </a:rPr>
              <a:t>8259</a:t>
            </a:r>
            <a:endParaRPr lang="en-US" altLang="zh-CN" sz="2000" dirty="0">
              <a:solidFill>
                <a:srgbClr val="0000FF"/>
              </a:solidFill>
            </a:endParaRPr>
          </a:p>
          <a:p>
            <a:r>
              <a:rPr lang="en-US" altLang="zh-CN" sz="2000" dirty="0"/>
              <a:t>    OUT   20H,  AL</a:t>
            </a: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en-US" altLang="zh-CN" sz="2000" dirty="0"/>
              <a:t>    MOV   AL,  08H</a:t>
            </a:r>
            <a:endParaRPr lang="en-US" altLang="zh-CN" sz="2000" dirty="0"/>
          </a:p>
          <a:p>
            <a:r>
              <a:rPr lang="en-US" altLang="zh-CN" sz="2000" dirty="0"/>
              <a:t>    OUT</a:t>
            </a:r>
            <a:r>
              <a:rPr lang="zh-CN" altLang="en-US" sz="2000" dirty="0"/>
              <a:t>    </a:t>
            </a:r>
            <a:r>
              <a:rPr lang="en-US" altLang="zh-CN" sz="2000" dirty="0"/>
              <a:t>21H,</a:t>
            </a:r>
            <a:r>
              <a:rPr lang="zh-CN" altLang="en-US" sz="2000" dirty="0"/>
              <a:t> </a:t>
            </a:r>
            <a:r>
              <a:rPr lang="en-US" altLang="zh-CN" sz="2000" dirty="0"/>
              <a:t>AL</a:t>
            </a: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zh-CN" altLang="en-US" sz="2000" dirty="0"/>
              <a:t>    </a:t>
            </a:r>
            <a:r>
              <a:rPr lang="en-US" altLang="zh-CN" sz="2000" dirty="0"/>
              <a:t>MOV   AL,</a:t>
            </a:r>
            <a:r>
              <a:rPr lang="zh-CN" altLang="en-US" sz="2000" dirty="0"/>
              <a:t> </a:t>
            </a:r>
            <a:r>
              <a:rPr lang="en-US" altLang="zh-CN" sz="2000" dirty="0"/>
              <a:t>04H</a:t>
            </a:r>
            <a:endParaRPr lang="en-US" altLang="zh-CN" sz="2000" dirty="0"/>
          </a:p>
          <a:p>
            <a:r>
              <a:rPr lang="zh-CN" altLang="en-US" sz="2000" dirty="0"/>
              <a:t>    </a:t>
            </a:r>
            <a:r>
              <a:rPr lang="en-US" altLang="zh-CN" sz="2000" dirty="0"/>
              <a:t>OUT</a:t>
            </a:r>
            <a:r>
              <a:rPr lang="zh-CN" altLang="en-US" sz="2000" dirty="0"/>
              <a:t>    </a:t>
            </a:r>
            <a:r>
              <a:rPr lang="en-US" altLang="zh-CN" sz="2000" dirty="0"/>
              <a:t>21H,</a:t>
            </a:r>
            <a:r>
              <a:rPr lang="zh-CN" altLang="en-US" sz="2000" dirty="0"/>
              <a:t> </a:t>
            </a:r>
            <a:r>
              <a:rPr lang="en-US" altLang="zh-CN" sz="2000" dirty="0"/>
              <a:t>AL</a:t>
            </a: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zh-CN" altLang="en-US" sz="2000" dirty="0"/>
              <a:t>    </a:t>
            </a:r>
            <a:r>
              <a:rPr lang="en-US" altLang="zh-CN" sz="2000" dirty="0"/>
              <a:t>MOV</a:t>
            </a:r>
            <a:r>
              <a:rPr lang="zh-CN" altLang="en-US" sz="2000" dirty="0"/>
              <a:t>   </a:t>
            </a:r>
            <a:r>
              <a:rPr lang="en-US" altLang="zh-CN" sz="2000" dirty="0"/>
              <a:t>AL,</a:t>
            </a:r>
            <a:r>
              <a:rPr lang="zh-CN" altLang="en-US" sz="2000" dirty="0"/>
              <a:t> </a:t>
            </a:r>
            <a:r>
              <a:rPr lang="en-US" altLang="zh-CN" sz="2000" dirty="0"/>
              <a:t>01H</a:t>
            </a:r>
            <a:endParaRPr lang="en-US" altLang="zh-CN" sz="2000" dirty="0"/>
          </a:p>
          <a:p>
            <a:r>
              <a:rPr lang="zh-CN" altLang="en-US" sz="2000" dirty="0"/>
              <a:t>    </a:t>
            </a:r>
            <a:r>
              <a:rPr lang="en-US" altLang="zh-CN" sz="2000" dirty="0"/>
              <a:t>OUT</a:t>
            </a:r>
            <a:r>
              <a:rPr lang="zh-CN" altLang="en-US" sz="2000" dirty="0"/>
              <a:t>    </a:t>
            </a:r>
            <a:r>
              <a:rPr lang="en-US" altLang="zh-CN" sz="2000" dirty="0"/>
              <a:t>21H,</a:t>
            </a:r>
            <a:r>
              <a:rPr lang="zh-CN" altLang="en-US" sz="2000" dirty="0"/>
              <a:t> </a:t>
            </a:r>
            <a:r>
              <a:rPr lang="en-US" altLang="zh-CN" sz="2000" dirty="0"/>
              <a:t>AL	 </a:t>
            </a:r>
            <a:endParaRPr lang="en-US" altLang="zh-CN" sz="20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800100" y="231371"/>
            <a:ext cx="44577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400" b="1" dirty="0"/>
              <a:t>子任务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：软件设计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主程序</a:t>
            </a:r>
            <a:endParaRPr lang="en-US" altLang="zh-CN" sz="2400" b="1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477000" y="0"/>
          <a:ext cx="2362200" cy="4744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465" name="" r:id="rId1" imgW="3035300" imgH="6070600" progId="Visio.Drawing.11">
                  <p:embed/>
                </p:oleObj>
              </mc:Choice>
              <mc:Fallback>
                <p:oleObj name="" r:id="rId1" imgW="3035300" imgH="6070600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0"/>
                        <a:ext cx="2362200" cy="47442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A908C8-D5E4-493F-88F3-167F5D6450AA}" type="slidenum">
              <a:rPr lang="en-US" altLang="zh-CN"/>
            </a:fld>
            <a:endParaRPr lang="en-US" altLang="zh-CN"/>
          </a:p>
        </p:txBody>
      </p:sp>
      <p:sp>
        <p:nvSpPr>
          <p:cNvPr id="28160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800100" y="919940"/>
            <a:ext cx="7696200" cy="563325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t" anchorCtr="0"/>
          <a:lstStyle/>
          <a:p>
            <a:pPr>
              <a:lnSpc>
                <a:spcPct val="110000"/>
              </a:lnSpc>
            </a:pPr>
            <a:r>
              <a:rPr lang="en-US" altLang="zh-CN" sz="2000" dirty="0"/>
              <a:t>	MOV   AX,  0   	      	</a:t>
            </a:r>
            <a:r>
              <a:rPr lang="en-US" altLang="zh-CN" sz="2000" b="1" dirty="0">
                <a:solidFill>
                  <a:srgbClr val="0000FF"/>
                </a:solidFill>
              </a:rPr>
              <a:t>; </a:t>
            </a:r>
            <a:r>
              <a:rPr lang="zh-CN" altLang="en-US" sz="2000" b="1" dirty="0">
                <a:solidFill>
                  <a:srgbClr val="0000FF"/>
                </a:solidFill>
              </a:rPr>
              <a:t>设置中断向量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lvl="2"/>
            <a:r>
              <a:rPr lang="en-US" altLang="zh-CN" sz="2000" dirty="0"/>
              <a:t>MOV   DS,  AX</a:t>
            </a:r>
            <a:endParaRPr lang="en-US" altLang="zh-CN" sz="2000" dirty="0"/>
          </a:p>
          <a:p>
            <a:pPr lvl="2">
              <a:spcBef>
                <a:spcPts val="600"/>
              </a:spcBef>
            </a:pPr>
            <a:r>
              <a:rPr lang="en-US" altLang="zh-CN" sz="2000" dirty="0"/>
              <a:t>MOV   AX,  OFFSET</a:t>
            </a:r>
            <a:r>
              <a:rPr lang="en-US" altLang="zh-CN" sz="2000" b="1" dirty="0">
                <a:solidFill>
                  <a:srgbClr val="0000FF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M_IR7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lvl="2"/>
            <a:r>
              <a:rPr lang="en-US" altLang="zh-CN" sz="2000" dirty="0"/>
              <a:t>MOV   SI,  </a:t>
            </a:r>
            <a:r>
              <a:rPr lang="en-US" altLang="zh-CN" sz="2000" dirty="0">
                <a:solidFill>
                  <a:srgbClr val="0000FF"/>
                </a:solidFill>
              </a:rPr>
              <a:t>003CH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lvl="2"/>
            <a:r>
              <a:rPr lang="en-US" altLang="zh-CN" sz="2000" dirty="0"/>
              <a:t>MOV</a:t>
            </a:r>
            <a:r>
              <a:rPr lang="zh-CN" altLang="en-US" sz="2000" dirty="0"/>
              <a:t>   </a:t>
            </a:r>
            <a:r>
              <a:rPr lang="en-US" altLang="zh-CN" sz="2000" dirty="0"/>
              <a:t>[SI],</a:t>
            </a:r>
            <a:r>
              <a:rPr lang="zh-CN" altLang="en-US" sz="2000" dirty="0"/>
              <a:t> </a:t>
            </a:r>
            <a:r>
              <a:rPr lang="en-US" altLang="zh-CN" sz="2000" dirty="0"/>
              <a:t>AX</a:t>
            </a:r>
            <a:endParaRPr lang="en-US" altLang="zh-CN" sz="2000" dirty="0"/>
          </a:p>
          <a:p>
            <a:pPr lvl="2">
              <a:spcBef>
                <a:spcPts val="600"/>
              </a:spcBef>
            </a:pPr>
            <a:r>
              <a:rPr lang="en-US" altLang="zh-CN" sz="2000" dirty="0"/>
              <a:t>MOV   AX,  SEG</a:t>
            </a:r>
            <a:r>
              <a:rPr lang="en-US" altLang="zh-CN" sz="2000" b="1" dirty="0">
                <a:solidFill>
                  <a:srgbClr val="0000FF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M_IR7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lvl="2"/>
            <a:r>
              <a:rPr lang="en-US" altLang="zh-CN" sz="2000" dirty="0"/>
              <a:t>MOV   SI,  </a:t>
            </a:r>
            <a:r>
              <a:rPr lang="en-US" altLang="zh-CN" sz="2000" dirty="0">
                <a:solidFill>
                  <a:srgbClr val="0000FF"/>
                </a:solidFill>
              </a:rPr>
              <a:t>003EH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lvl="2"/>
            <a:r>
              <a:rPr lang="en-US" altLang="zh-CN" sz="2000" dirty="0"/>
              <a:t>MOV</a:t>
            </a:r>
            <a:r>
              <a:rPr lang="zh-CN" altLang="en-US" sz="2000" dirty="0"/>
              <a:t>   </a:t>
            </a:r>
            <a:r>
              <a:rPr lang="en-US" altLang="zh-CN" sz="2000" dirty="0"/>
              <a:t>[SI],</a:t>
            </a:r>
            <a:r>
              <a:rPr lang="zh-CN" altLang="en-US" sz="2000" dirty="0"/>
              <a:t> </a:t>
            </a:r>
            <a:r>
              <a:rPr lang="en-US" altLang="zh-CN" sz="2000" dirty="0"/>
              <a:t>AX</a:t>
            </a:r>
            <a:endParaRPr lang="en-US" altLang="zh-CN" sz="2000" dirty="0"/>
          </a:p>
          <a:p>
            <a:pPr lvl="2">
              <a:spcBef>
                <a:spcPts val="600"/>
              </a:spcBef>
            </a:pPr>
            <a:r>
              <a:rPr lang="en-US" altLang="zh-CN" sz="2000" b="1" dirty="0">
                <a:solidFill>
                  <a:srgbClr val="FF0000"/>
                </a:solidFill>
              </a:rPr>
              <a:t>MOV</a:t>
            </a:r>
            <a:r>
              <a:rPr lang="zh-CN" altLang="en-US" sz="2000" b="1" dirty="0">
                <a:solidFill>
                  <a:srgbClr val="FF0000"/>
                </a:solidFill>
              </a:rPr>
              <a:t>   </a:t>
            </a:r>
            <a:r>
              <a:rPr lang="en-US" altLang="zh-CN" sz="2000" b="1" dirty="0">
                <a:solidFill>
                  <a:srgbClr val="FF0000"/>
                </a:solidFill>
              </a:rPr>
              <a:t>AL,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6FH</a:t>
            </a:r>
            <a:r>
              <a:rPr lang="en-US" altLang="zh-CN" sz="2000" dirty="0"/>
              <a:t>		</a:t>
            </a:r>
            <a:r>
              <a:rPr lang="en-US" altLang="zh-CN" sz="2000" b="1" dirty="0">
                <a:solidFill>
                  <a:srgbClr val="0000FF"/>
                </a:solidFill>
              </a:rPr>
              <a:t>;</a:t>
            </a:r>
            <a:r>
              <a:rPr lang="zh-CN" altLang="en-US" sz="2000" b="1" dirty="0">
                <a:solidFill>
                  <a:srgbClr val="0000FF"/>
                </a:solidFill>
              </a:rPr>
              <a:t> 设置</a:t>
            </a:r>
            <a:r>
              <a:rPr lang="en-US" altLang="zh-CN" sz="2000" b="1" dirty="0">
                <a:solidFill>
                  <a:srgbClr val="0000FF"/>
                </a:solidFill>
              </a:rPr>
              <a:t>IMR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lvl="2"/>
            <a:r>
              <a:rPr lang="en-US" altLang="zh-CN" sz="2000" dirty="0"/>
              <a:t>OUT</a:t>
            </a:r>
            <a:r>
              <a:rPr lang="zh-CN" altLang="en-US" sz="2000" dirty="0"/>
              <a:t>   </a:t>
            </a:r>
            <a:r>
              <a:rPr lang="en-US" altLang="zh-CN" sz="2000" dirty="0"/>
              <a:t>21H,</a:t>
            </a:r>
            <a:r>
              <a:rPr lang="zh-CN" altLang="en-US" sz="2000" dirty="0"/>
              <a:t> </a:t>
            </a:r>
            <a:r>
              <a:rPr lang="en-US" altLang="zh-CN" sz="2000" dirty="0"/>
              <a:t>AL</a:t>
            </a:r>
            <a:endParaRPr lang="en-US" altLang="zh-CN" sz="2000" dirty="0"/>
          </a:p>
          <a:p>
            <a:pPr lvl="2">
              <a:spcBef>
                <a:spcPts val="600"/>
              </a:spcBef>
            </a:pPr>
            <a:r>
              <a:rPr lang="en-US" altLang="zh-CN" sz="2000" dirty="0">
                <a:solidFill>
                  <a:srgbClr val="0000FF"/>
                </a:solidFill>
              </a:rPr>
              <a:t>MOV</a:t>
            </a:r>
            <a:r>
              <a:rPr lang="zh-CN" altLang="en-US" sz="2000" dirty="0">
                <a:solidFill>
                  <a:srgbClr val="0000FF"/>
                </a:solidFill>
              </a:rPr>
              <a:t>  </a:t>
            </a:r>
            <a:r>
              <a:rPr lang="en-US" altLang="zh-CN" sz="2000" dirty="0">
                <a:solidFill>
                  <a:srgbClr val="0000FF"/>
                </a:solidFill>
              </a:rPr>
              <a:t>AX,</a:t>
            </a:r>
            <a:r>
              <a:rPr lang="zh-CN" altLang="en-US" sz="2000" dirty="0">
                <a:solidFill>
                  <a:srgbClr val="0000FF"/>
                </a:solidFill>
              </a:rPr>
              <a:t> </a:t>
            </a:r>
            <a:r>
              <a:rPr lang="en-US" altLang="zh-CN" sz="2000" dirty="0">
                <a:solidFill>
                  <a:srgbClr val="0000FF"/>
                </a:solidFill>
              </a:rPr>
              <a:t>DATA</a:t>
            </a:r>
            <a:r>
              <a:rPr lang="en-US" altLang="zh-CN" sz="2000" dirty="0"/>
              <a:t>	;</a:t>
            </a:r>
            <a:r>
              <a:rPr lang="zh-CN" altLang="en-US" sz="2000" dirty="0"/>
              <a:t> 初始化</a:t>
            </a:r>
            <a:r>
              <a:rPr lang="en-US" altLang="zh-CN" sz="2000" dirty="0"/>
              <a:t>ISR</a:t>
            </a:r>
            <a:endParaRPr lang="en-US" altLang="zh-CN" sz="2000" dirty="0"/>
          </a:p>
          <a:p>
            <a:pPr lvl="2"/>
            <a:r>
              <a:rPr lang="en-US" altLang="zh-CN" sz="2000" dirty="0">
                <a:solidFill>
                  <a:srgbClr val="0000FF"/>
                </a:solidFill>
              </a:rPr>
              <a:t>MOV</a:t>
            </a:r>
            <a:r>
              <a:rPr lang="zh-CN" altLang="en-US" sz="2000" dirty="0">
                <a:solidFill>
                  <a:srgbClr val="0000FF"/>
                </a:solidFill>
              </a:rPr>
              <a:t>  </a:t>
            </a:r>
            <a:r>
              <a:rPr lang="en-US" altLang="zh-CN" sz="2000" dirty="0">
                <a:solidFill>
                  <a:srgbClr val="0000FF"/>
                </a:solidFill>
              </a:rPr>
              <a:t>DS,</a:t>
            </a:r>
            <a:r>
              <a:rPr lang="zh-CN" altLang="en-US" sz="2000" dirty="0">
                <a:solidFill>
                  <a:srgbClr val="0000FF"/>
                </a:solidFill>
              </a:rPr>
              <a:t> </a:t>
            </a:r>
            <a:r>
              <a:rPr lang="en-US" altLang="zh-CN" sz="2000" dirty="0">
                <a:solidFill>
                  <a:srgbClr val="0000FF"/>
                </a:solidFill>
              </a:rPr>
              <a:t>AX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altLang="zh-CN" sz="2000" dirty="0"/>
              <a:t>MOV</a:t>
            </a:r>
            <a:r>
              <a:rPr lang="zh-CN" altLang="en-US" sz="2000" dirty="0"/>
              <a:t>  </a:t>
            </a:r>
            <a:r>
              <a:rPr lang="en-US" altLang="zh-CN" sz="2000" dirty="0"/>
              <a:t>BX,</a:t>
            </a:r>
            <a:r>
              <a:rPr lang="zh-CN" altLang="en-US" sz="2000" dirty="0"/>
              <a:t> </a:t>
            </a:r>
            <a:r>
              <a:rPr lang="en-US" altLang="zh-CN" sz="2000" dirty="0"/>
              <a:t>10</a:t>
            </a:r>
            <a:endParaRPr lang="en-US" altLang="zh-CN" sz="2000" dirty="0"/>
          </a:p>
          <a:p>
            <a:pPr lvl="2"/>
            <a:r>
              <a:rPr lang="en-US" altLang="zh-CN" sz="2000" dirty="0"/>
              <a:t>STI	</a:t>
            </a: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en-US" altLang="zh-CN" sz="2000" dirty="0"/>
              <a:t>AA1:</a:t>
            </a:r>
            <a:r>
              <a:rPr lang="zh-CN" altLang="en-US" sz="2000" dirty="0"/>
              <a:t>  </a:t>
            </a:r>
            <a:r>
              <a:rPr lang="en-US" altLang="zh-CN" sz="2000" dirty="0"/>
              <a:t>	NOP</a:t>
            </a:r>
            <a:endParaRPr lang="en-US" altLang="zh-CN" sz="2000" dirty="0"/>
          </a:p>
          <a:p>
            <a:r>
              <a:rPr lang="en-US" altLang="zh-CN" sz="2000" dirty="0"/>
              <a:t>	JMP</a:t>
            </a:r>
            <a:r>
              <a:rPr lang="zh-CN" altLang="en-US" sz="2000" dirty="0"/>
              <a:t>  </a:t>
            </a:r>
            <a:r>
              <a:rPr lang="en-US" altLang="zh-CN" sz="2000" dirty="0"/>
              <a:t>AA1	 </a:t>
            </a:r>
            <a:endParaRPr lang="en-US" altLang="zh-CN" sz="20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800100" y="231371"/>
            <a:ext cx="4355981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342900" indent="-342900" algn="ctr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400" b="1" dirty="0"/>
              <a:t>子任务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：软件设计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主程序</a:t>
            </a:r>
            <a:endParaRPr lang="en-US" altLang="zh-CN" sz="2400" b="1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477000" y="0"/>
          <a:ext cx="2362200" cy="4744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12" name="" r:id="rId1" imgW="3035300" imgH="6070600" progId="Visio.Drawing.11">
                  <p:embed/>
                </p:oleObj>
              </mc:Choice>
              <mc:Fallback>
                <p:oleObj name="" r:id="rId1" imgW="3035300" imgH="6070600" progId="Visio.Drawing.11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0"/>
                        <a:ext cx="2362200" cy="47442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034D2CD-D0C2-4069-AF07-2E790B3BB6D6}" type="slidenum">
              <a:rPr lang="en-US" altLang="zh-CN"/>
            </a:fld>
            <a:endParaRPr lang="en-US" altLang="zh-CN"/>
          </a:p>
        </p:txBody>
      </p:sp>
      <p:sp>
        <p:nvSpPr>
          <p:cNvPr id="28569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00595" y="919941"/>
            <a:ext cx="7391400" cy="5633259"/>
          </a:xfrm>
          <a:prstGeom prst="rect">
            <a:avLst/>
          </a:prstGeom>
          <a:solidFill>
            <a:srgbClr val="D4FCC9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pPr>
              <a:spcAft>
                <a:spcPts val="600"/>
              </a:spcAft>
            </a:pPr>
            <a:r>
              <a:rPr lang="en-US" altLang="zh-CN" dirty="0"/>
              <a:t>M_IR7</a:t>
            </a:r>
            <a:r>
              <a:rPr lang="zh-CN" altLang="en-US" dirty="0"/>
              <a:t>：</a:t>
            </a:r>
            <a:r>
              <a:rPr lang="en-US" altLang="zh-CN" dirty="0"/>
              <a:t>	STI</a:t>
            </a:r>
            <a:endParaRPr lang="en-US" altLang="zh-CN" dirty="0"/>
          </a:p>
          <a:p>
            <a:r>
              <a:rPr lang="zh-CN" altLang="en-US" dirty="0"/>
              <a:t>       </a:t>
            </a:r>
            <a:r>
              <a:rPr lang="en-US" altLang="zh-CN" dirty="0"/>
              <a:t>	MOV    DX,  OFFSET  MESS1	; </a:t>
            </a:r>
            <a:r>
              <a:rPr lang="zh-CN" altLang="en-US" dirty="0"/>
              <a:t>显示 </a:t>
            </a:r>
            <a:r>
              <a:rPr lang="en-US" altLang="zh-CN" dirty="0"/>
              <a:t>MESS1</a:t>
            </a:r>
            <a:endParaRPr lang="en-US" altLang="zh-CN" dirty="0"/>
          </a:p>
          <a:p>
            <a:r>
              <a:rPr lang="en-US" altLang="zh-CN" dirty="0"/>
              <a:t>      	MOV    AH,  9</a:t>
            </a:r>
            <a:endParaRPr lang="en-US" altLang="zh-CN" dirty="0"/>
          </a:p>
          <a:p>
            <a:r>
              <a:rPr lang="en-US" altLang="zh-CN" dirty="0"/>
              <a:t>       	INT      21H </a:t>
            </a:r>
            <a:endParaRPr lang="en-US" altLang="zh-CN" dirty="0"/>
          </a:p>
          <a:p>
            <a:pPr>
              <a:spcBef>
                <a:spcPts val="600"/>
              </a:spcBef>
            </a:pPr>
            <a:r>
              <a:rPr lang="en-US" altLang="zh-CN" dirty="0"/>
              <a:t>       	</a:t>
            </a:r>
            <a:r>
              <a:rPr lang="en-US" altLang="zh-CN" b="1" dirty="0">
                <a:solidFill>
                  <a:srgbClr val="C00000"/>
                </a:solidFill>
              </a:rPr>
              <a:t>MOV    AL,  20H		; EOI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en-US" altLang="zh-CN" b="1" dirty="0">
                <a:solidFill>
                  <a:srgbClr val="C00000"/>
                </a:solidFill>
              </a:rPr>
              <a:t>       	OUT    20H, AL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CN" dirty="0"/>
              <a:t>      	DEC    BX</a:t>
            </a:r>
            <a:endParaRPr lang="en-US" altLang="zh-CN" dirty="0"/>
          </a:p>
          <a:p>
            <a:r>
              <a:rPr lang="en-US" altLang="zh-CN" dirty="0"/>
              <a:t>       	JNZ     NEXT		; 10</a:t>
            </a:r>
            <a:r>
              <a:rPr lang="zh-CN" altLang="en-US" dirty="0"/>
              <a:t>次未到</a:t>
            </a:r>
            <a:endParaRPr lang="en-US" altLang="zh-CN" dirty="0"/>
          </a:p>
          <a:p>
            <a:pPr>
              <a:spcBef>
                <a:spcPts val="600"/>
              </a:spcBef>
            </a:pPr>
            <a:r>
              <a:rPr lang="en-US" altLang="zh-CN" b="1" dirty="0">
                <a:solidFill>
                  <a:srgbClr val="C00000"/>
                </a:solidFill>
              </a:rPr>
              <a:t>       	</a:t>
            </a:r>
            <a:r>
              <a:rPr lang="en-US" altLang="zh-CN" b="1" dirty="0">
                <a:solidFill>
                  <a:srgbClr val="0000FF"/>
                </a:solidFill>
              </a:rPr>
              <a:t>IN        AL, 21H		; 10</a:t>
            </a:r>
            <a:r>
              <a:rPr lang="zh-CN" altLang="en-US" b="1" dirty="0">
                <a:solidFill>
                  <a:srgbClr val="0000FF"/>
                </a:solidFill>
              </a:rPr>
              <a:t>次已到，屏蔽</a:t>
            </a:r>
            <a:endParaRPr lang="en-US" altLang="zh-CN" b="1" baseline="-25000" dirty="0">
              <a:solidFill>
                <a:srgbClr val="0000FF"/>
              </a:solidFill>
            </a:endParaRPr>
          </a:p>
          <a:p>
            <a:r>
              <a:rPr lang="en-US" altLang="zh-CN" b="1" dirty="0">
                <a:solidFill>
                  <a:srgbClr val="0000FF"/>
                </a:solidFill>
              </a:rPr>
              <a:t>       	</a:t>
            </a:r>
            <a:r>
              <a:rPr lang="en-US" altLang="zh-CN" b="1" dirty="0">
                <a:solidFill>
                  <a:srgbClr val="FF0000"/>
                </a:solidFill>
              </a:rPr>
              <a:t>OR</a:t>
            </a:r>
            <a:r>
              <a:rPr lang="en-US" altLang="zh-CN" b="1" dirty="0">
                <a:solidFill>
                  <a:srgbClr val="0000FF"/>
                </a:solidFill>
              </a:rPr>
              <a:t>      AL, 80H</a:t>
            </a:r>
            <a:endParaRPr lang="en-US" altLang="zh-CN" b="1" dirty="0">
              <a:solidFill>
                <a:srgbClr val="0000FF"/>
              </a:solidFill>
            </a:endParaRPr>
          </a:p>
          <a:p>
            <a:r>
              <a:rPr lang="en-US" altLang="zh-CN" b="1" dirty="0">
                <a:solidFill>
                  <a:srgbClr val="0000FF"/>
                </a:solidFill>
              </a:rPr>
              <a:t>       	OUT    21H, AL</a:t>
            </a:r>
            <a:endParaRPr lang="en-US" altLang="zh-CN" b="1" dirty="0">
              <a:solidFill>
                <a:srgbClr val="0000FF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CN" dirty="0"/>
              <a:t>	MOV   DX,  OFFSET  MESS2	; </a:t>
            </a:r>
            <a:r>
              <a:rPr lang="zh-CN" altLang="en-US" dirty="0"/>
              <a:t>显示 </a:t>
            </a:r>
            <a:r>
              <a:rPr lang="en-US" altLang="zh-CN" dirty="0"/>
              <a:t>MESS2</a:t>
            </a:r>
            <a:endParaRPr lang="en-US" altLang="zh-CN" dirty="0"/>
          </a:p>
          <a:p>
            <a:r>
              <a:rPr lang="en-US" altLang="zh-CN" dirty="0"/>
              <a:t>	MOV   AH,  9</a:t>
            </a:r>
            <a:endParaRPr lang="en-US" altLang="zh-CN" dirty="0"/>
          </a:p>
          <a:p>
            <a:pPr>
              <a:spcAft>
                <a:spcPts val="1200"/>
              </a:spcAft>
            </a:pPr>
            <a:r>
              <a:rPr lang="en-US" altLang="zh-CN" dirty="0"/>
              <a:t>	INT     21H</a:t>
            </a:r>
            <a:endParaRPr lang="en-US" altLang="zh-CN" dirty="0"/>
          </a:p>
          <a:p>
            <a:pPr>
              <a:spcAft>
                <a:spcPts val="1200"/>
              </a:spcAft>
            </a:pPr>
            <a:r>
              <a:rPr lang="en-US" altLang="zh-CN" dirty="0"/>
              <a:t>NEXT</a:t>
            </a:r>
            <a:r>
              <a:rPr lang="zh-CN" altLang="en-US" dirty="0"/>
              <a:t>：</a:t>
            </a:r>
            <a:r>
              <a:rPr lang="en-US" altLang="zh-CN" dirty="0"/>
              <a:t>IRET			</a:t>
            </a:r>
            <a:endParaRPr lang="en-US" altLang="zh-CN" dirty="0"/>
          </a:p>
          <a:p>
            <a:pPr>
              <a:spcAft>
                <a:spcPts val="600"/>
              </a:spcAft>
            </a:pPr>
            <a:r>
              <a:rPr lang="en-US" altLang="zh-CN" dirty="0"/>
              <a:t>CODE  ENDS</a:t>
            </a:r>
            <a:endParaRPr lang="en-US" altLang="zh-CN" dirty="0"/>
          </a:p>
          <a:p>
            <a:pPr>
              <a:spcAft>
                <a:spcPts val="600"/>
              </a:spcAft>
            </a:pPr>
            <a:r>
              <a:rPr lang="en-US" altLang="zh-CN" dirty="0"/>
              <a:t>END  START</a:t>
            </a:r>
            <a:endParaRPr lang="zh-CN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800100" y="231371"/>
            <a:ext cx="55245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342900" indent="-342900" algn="ctr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400" b="1" dirty="0"/>
              <a:t>子任务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：软件设计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中断服务程序</a:t>
            </a:r>
            <a:endParaRPr lang="en-US" altLang="zh-CN" sz="2400" b="1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582295" y="380999"/>
          <a:ext cx="2561705" cy="4650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45" name="Visio" r:id="rId1" imgW="1283335" imgH="2214245" progId="Visio.Drawing.11">
                  <p:embed/>
                </p:oleObj>
              </mc:Choice>
              <mc:Fallback>
                <p:oleObj name="Visio" r:id="rId1" imgW="1283335" imgH="2214245" progId="Visio.Drawing.11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2295" y="380999"/>
                        <a:ext cx="2561705" cy="46500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458200" cy="5029200"/>
          </a:xfrm>
        </p:spPr>
        <p:txBody>
          <a:bodyPr/>
          <a:lstStyle/>
          <a:p>
            <a:pPr lvl="1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400" b="1" dirty="0"/>
              <a:t>门控信号</a:t>
            </a:r>
            <a:endParaRPr kumimoji="0" lang="en-US" altLang="zh-CN" sz="2400" b="1" dirty="0"/>
          </a:p>
          <a:p>
            <a:pPr lvl="2">
              <a:spcBef>
                <a:spcPct val="0"/>
              </a:spcBef>
              <a:spcAft>
                <a:spcPts val="12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en-US" altLang="zh-CN" sz="2200" dirty="0"/>
              <a:t>GATE</a:t>
            </a:r>
            <a:r>
              <a:rPr kumimoji="0" lang="zh-CN" altLang="en-US" sz="2200" dirty="0"/>
              <a:t>为高时允许计数；为低时</a:t>
            </a:r>
            <a:r>
              <a:rPr kumimoji="0" lang="zh-CN" altLang="en-US" sz="2200" b="1" u="sng" dirty="0">
                <a:solidFill>
                  <a:srgbClr val="FF0066"/>
                </a:solidFill>
              </a:rPr>
              <a:t>暂停</a:t>
            </a:r>
            <a:r>
              <a:rPr kumimoji="0" lang="zh-CN" altLang="en-US" sz="2200" dirty="0"/>
              <a:t>计数，其计数值保持。当</a:t>
            </a:r>
            <a:r>
              <a:rPr kumimoji="0" lang="en-US" altLang="zh-CN" sz="2200" dirty="0"/>
              <a:t>GATE</a:t>
            </a:r>
            <a:r>
              <a:rPr kumimoji="0" lang="zh-CN" altLang="en-US" sz="2200" dirty="0"/>
              <a:t>再次变高时，计数器从暂停处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继续</a:t>
            </a:r>
            <a:r>
              <a:rPr kumimoji="0" lang="zh-CN" altLang="en-US" sz="2200" dirty="0"/>
              <a:t>计数。</a:t>
            </a:r>
            <a:endParaRPr kumimoji="0" lang="en-US" altLang="zh-CN" sz="2200" dirty="0"/>
          </a:p>
          <a:p>
            <a:pPr lvl="2">
              <a:spcBef>
                <a:spcPct val="0"/>
              </a:spcBef>
              <a:spcAft>
                <a:spcPts val="12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en-US" altLang="zh-CN" sz="2200" dirty="0"/>
              <a:t>GATE</a:t>
            </a:r>
            <a:r>
              <a:rPr kumimoji="0" lang="zh-CN" altLang="en-US" sz="2200" dirty="0"/>
              <a:t>信号的变化不影响</a:t>
            </a:r>
            <a:r>
              <a:rPr kumimoji="0" lang="en-US" altLang="zh-CN" sz="2200" dirty="0"/>
              <a:t>OUT</a:t>
            </a:r>
            <a:r>
              <a:rPr kumimoji="0" lang="zh-CN" altLang="en-US" sz="2200" dirty="0"/>
              <a:t>信号的状态。</a:t>
            </a:r>
            <a:endParaRPr kumimoji="0" lang="en-US" altLang="zh-CN" sz="2200" dirty="0"/>
          </a:p>
        </p:txBody>
      </p:sp>
      <p:sp>
        <p:nvSpPr>
          <p:cNvPr id="5632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511CB24-F53E-40BB-B1F1-CC1CADC4C42C}" type="slidenum">
              <a:rPr lang="en-US" altLang="zh-CN"/>
            </a:fld>
            <a:endParaRPr lang="en-US" altLang="zh-CN"/>
          </a:p>
        </p:txBody>
      </p:sp>
      <p:graphicFrame>
        <p:nvGraphicFramePr>
          <p:cNvPr id="67586" name="Object 1"/>
          <p:cNvGraphicFramePr>
            <a:graphicFrameLocks noChangeAspect="1"/>
          </p:cNvGraphicFramePr>
          <p:nvPr/>
        </p:nvGraphicFramePr>
        <p:xfrm>
          <a:off x="1219200" y="3352800"/>
          <a:ext cx="6586538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Visio" r:id="rId1" imgW="4419600" imgH="1952625" progId="Visio.Drawing.11">
                  <p:embed/>
                </p:oleObj>
              </mc:Choice>
              <mc:Fallback>
                <p:oleObj name="Visio" r:id="rId1" imgW="4419600" imgH="195262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352800"/>
                        <a:ext cx="6586538" cy="289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AD9B6FF-CCBE-4A59-84E8-9CE9ABCDDCC9}" type="slidenum">
              <a:rPr lang="en-US" altLang="zh-CN"/>
            </a:fld>
            <a:endParaRPr lang="en-US" altLang="zh-CN" dirty="0"/>
          </a:p>
        </p:txBody>
      </p:sp>
      <p:sp>
        <p:nvSpPr>
          <p:cNvPr id="2877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09600" y="231371"/>
            <a:ext cx="571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400" b="1" dirty="0"/>
              <a:t>任务拓展与启发</a:t>
            </a:r>
            <a:endParaRPr lang="en-US" altLang="zh-CN" sz="2400" b="1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62000" y="1066800"/>
            <a:ext cx="7924800" cy="1899285"/>
          </a:xfrm>
          <a:prstGeom prst="rect">
            <a:avLst/>
          </a:prstGeom>
          <a:solidFill>
            <a:srgbClr val="FFD5FF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tIns="108000" bIns="108000"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拓展一：</a:t>
            </a:r>
            <a:endParaRPr lang="en-US" altLang="zh-CN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just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400" dirty="0"/>
              <a:t>    </a:t>
            </a:r>
            <a:r>
              <a:rPr lang="zh-CN" altLang="en-US" sz="2000" dirty="0"/>
              <a:t>要求：对中断进行计数，第 </a:t>
            </a:r>
            <a:r>
              <a:rPr lang="en-US" altLang="zh-CN" sz="2000" dirty="0" err="1"/>
              <a:t>i</a:t>
            </a:r>
            <a:r>
              <a:rPr lang="zh-CN" altLang="en-US" sz="2000" dirty="0"/>
              <a:t> 次进中断，精确显示是第几次进入（例如，显示 </a:t>
            </a: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 err="1"/>
              <a:t>ith</a:t>
            </a:r>
            <a:r>
              <a:rPr lang="en-US" altLang="zh-CN" sz="2000" dirty="0"/>
              <a:t>/1st/2nd/3rd</a:t>
            </a:r>
            <a:r>
              <a:rPr lang="zh-CN" altLang="en-US" sz="2000" dirty="0"/>
              <a:t> </a:t>
            </a:r>
            <a:r>
              <a:rPr lang="en-US" altLang="zh-CN" sz="2000" dirty="0"/>
              <a:t>interrupt</a:t>
            </a:r>
            <a:r>
              <a:rPr lang="zh-CN" altLang="en-US" sz="2000" dirty="0"/>
              <a:t>！，</a:t>
            </a:r>
            <a:r>
              <a:rPr lang="en-US" altLang="zh-CN" sz="2000" dirty="0"/>
              <a:t>100</a:t>
            </a:r>
            <a:r>
              <a:rPr lang="zh-CN" altLang="en-US" sz="2000" dirty="0"/>
              <a:t> 次中断后显示“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interrupts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over!</a:t>
            </a:r>
            <a:r>
              <a:rPr lang="zh-CN" altLang="en-US" sz="2000" dirty="0"/>
              <a:t>”，并且不再响应。</a:t>
            </a:r>
            <a:endParaRPr lang="en-US" altLang="zh-CN" sz="24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62000" y="3200473"/>
            <a:ext cx="7924800" cy="3113405"/>
          </a:xfrm>
          <a:prstGeom prst="rect">
            <a:avLst/>
          </a:prstGeom>
          <a:solidFill>
            <a:srgbClr val="C1EAFF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tIns="108000" bIns="108000"/>
          <a:lstStyle/>
          <a:p>
            <a:pPr marL="342900" indent="-342900">
              <a:lnSpc>
                <a:spcPct val="110000"/>
              </a:lnSpc>
              <a:spcBef>
                <a:spcPts val="1200"/>
              </a:spcBef>
              <a:buClr>
                <a:srgbClr val="C00000"/>
              </a:buClr>
              <a:buSzPct val="80000"/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拓展二：</a:t>
            </a:r>
            <a:endParaRPr lang="en-US" altLang="zh-CN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just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400" dirty="0"/>
              <a:t>    </a:t>
            </a:r>
            <a:r>
              <a:rPr lang="zh-CN" altLang="en-US" sz="2000" dirty="0"/>
              <a:t>在 </a:t>
            </a:r>
            <a:r>
              <a:rPr lang="en-US" altLang="zh-CN" sz="2000" dirty="0"/>
              <a:t>PC</a:t>
            </a:r>
            <a:r>
              <a:rPr lang="zh-CN" altLang="en-US" sz="2000" dirty="0"/>
              <a:t> 系统中，主片的 </a:t>
            </a:r>
            <a:r>
              <a:rPr lang="en-US" altLang="zh-CN" sz="2000" dirty="0"/>
              <a:t>IR</a:t>
            </a:r>
            <a:r>
              <a:rPr lang="en-US" altLang="zh-CN" sz="2000" baseline="-25000" dirty="0"/>
              <a:t>7</a:t>
            </a:r>
            <a:r>
              <a:rPr lang="zh-CN" altLang="en-US" sz="2000" dirty="0"/>
              <a:t> 和从片的 </a:t>
            </a:r>
            <a:r>
              <a:rPr lang="en-US" altLang="zh-CN" sz="2000" dirty="0"/>
              <a:t>IR</a:t>
            </a:r>
            <a:r>
              <a:rPr lang="en-US" altLang="zh-CN" sz="2000" baseline="-25000" dirty="0"/>
              <a:t>1</a:t>
            </a:r>
            <a:r>
              <a:rPr lang="zh-CN" altLang="en-US" sz="2000" dirty="0"/>
              <a:t>（设类型号 </a:t>
            </a:r>
            <a:r>
              <a:rPr lang="en-US" altLang="zh-CN" sz="2000" dirty="0"/>
              <a:t>30H~37H</a:t>
            </a:r>
            <a:r>
              <a:rPr lang="zh-CN" altLang="en-US" sz="2000" dirty="0"/>
              <a:t>）分别接脉冲开关 </a:t>
            </a:r>
            <a:r>
              <a:rPr lang="en-US" altLang="zh-CN" sz="2000" dirty="0"/>
              <a:t>K1</a:t>
            </a:r>
            <a:r>
              <a:rPr lang="zh-CN" altLang="en-US" sz="2000" dirty="0"/>
              <a:t> 和 </a:t>
            </a:r>
            <a:r>
              <a:rPr lang="en-US" altLang="zh-CN" sz="2000" dirty="0"/>
              <a:t>K2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342900" indent="-342900" algn="just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000" dirty="0"/>
              <a:t>     要求： </a:t>
            </a:r>
            <a:r>
              <a:rPr lang="en-US" altLang="zh-CN" sz="2000" dirty="0"/>
              <a:t>(1)</a:t>
            </a:r>
            <a:r>
              <a:rPr lang="zh-CN" altLang="en-US" sz="2000" dirty="0"/>
              <a:t> 按不同的开关，进入不同的 </a:t>
            </a:r>
            <a:r>
              <a:rPr lang="en-US" altLang="zh-CN" sz="2000" dirty="0"/>
              <a:t>ISR</a:t>
            </a:r>
            <a:r>
              <a:rPr lang="zh-CN" altLang="en-US" sz="2000" dirty="0"/>
              <a:t>，有不同的相应。</a:t>
            </a:r>
            <a:endParaRPr lang="en-US" altLang="zh-CN" sz="2000" dirty="0"/>
          </a:p>
          <a:p>
            <a:pPr marL="342900" indent="-342900" algn="just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000" dirty="0"/>
              <a:t>                          按</a:t>
            </a:r>
            <a:r>
              <a:rPr lang="en-US" altLang="zh-CN" sz="2000" dirty="0"/>
              <a:t>K1</a:t>
            </a:r>
            <a:r>
              <a:rPr lang="zh-CN" altLang="en-US" sz="2000" dirty="0"/>
              <a:t>时，显示 </a:t>
            </a:r>
            <a:r>
              <a:rPr lang="en-US" altLang="zh-CN" sz="2000" dirty="0"/>
              <a:t>“M7”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“This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a Master</a:t>
            </a:r>
            <a:r>
              <a:rPr lang="zh-CN" altLang="en-US" sz="2000" dirty="0"/>
              <a:t> </a:t>
            </a:r>
            <a:r>
              <a:rPr lang="en-US" altLang="zh-CN" sz="2000" dirty="0"/>
              <a:t>IR7</a:t>
            </a:r>
            <a:r>
              <a:rPr lang="zh-CN" altLang="en-US" sz="2000" dirty="0"/>
              <a:t>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”</a:t>
            </a:r>
            <a:endParaRPr lang="en-US" altLang="zh-CN" sz="2000" dirty="0"/>
          </a:p>
          <a:p>
            <a:pPr marL="342900" indent="-342900" algn="just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000" dirty="0"/>
              <a:t>                          按</a:t>
            </a:r>
            <a:r>
              <a:rPr lang="en-US" altLang="zh-CN" sz="2000" dirty="0"/>
              <a:t>K2</a:t>
            </a:r>
            <a:r>
              <a:rPr lang="zh-CN" altLang="en-US" sz="2000" dirty="0"/>
              <a:t>时，显示 </a:t>
            </a:r>
            <a:r>
              <a:rPr lang="en-US" altLang="zh-CN" sz="2000" dirty="0"/>
              <a:t>“S1”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“This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Slave</a:t>
            </a:r>
            <a:r>
              <a:rPr lang="zh-CN" altLang="en-US" sz="2000" dirty="0"/>
              <a:t> </a:t>
            </a:r>
            <a:r>
              <a:rPr lang="en-US" altLang="zh-CN" sz="2000" dirty="0"/>
              <a:t>IR1</a:t>
            </a:r>
            <a:r>
              <a:rPr lang="zh-CN" altLang="en-US" sz="2000" dirty="0"/>
              <a:t>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”</a:t>
            </a:r>
            <a:endParaRPr lang="en-US" altLang="zh-CN" sz="2000" dirty="0"/>
          </a:p>
          <a:p>
            <a:pPr marL="342900" indent="-342900" algn="just">
              <a:lnSpc>
                <a:spcPct val="110000"/>
              </a:lnSpc>
              <a:spcBef>
                <a:spcPct val="20000"/>
              </a:spcBef>
              <a:buClr>
                <a:srgbClr val="C00000"/>
              </a:buClr>
              <a:buSzPct val="80000"/>
            </a:pPr>
            <a:r>
              <a:rPr lang="zh-CN" altLang="en-US" sz="2000" dirty="0"/>
              <a:t>                 </a:t>
            </a:r>
            <a:r>
              <a:rPr lang="en-US" altLang="zh-CN" sz="2000" dirty="0"/>
              <a:t>(2)</a:t>
            </a:r>
            <a:r>
              <a:rPr lang="zh-CN" altLang="en-US" sz="2000" dirty="0"/>
              <a:t> 尝试同时按 </a:t>
            </a:r>
            <a:r>
              <a:rPr lang="en-US" altLang="zh-CN" sz="2000" dirty="0"/>
              <a:t>K1</a:t>
            </a:r>
            <a:r>
              <a:rPr lang="zh-CN" altLang="en-US" sz="2000" dirty="0"/>
              <a:t> 和 </a:t>
            </a:r>
            <a:r>
              <a:rPr lang="en-US" altLang="zh-CN" sz="2000" dirty="0"/>
              <a:t>K2</a:t>
            </a:r>
            <a:r>
              <a:rPr lang="zh-CN" altLang="en-US" sz="2000" dirty="0"/>
              <a:t>，</a:t>
            </a:r>
            <a:r>
              <a:rPr lang="zh-CN" altLang="en-US" sz="2000" b="1" u="sng" dirty="0">
                <a:solidFill>
                  <a:srgbClr val="C00000"/>
                </a:solidFill>
              </a:rPr>
              <a:t>辨别</a:t>
            </a:r>
            <a:r>
              <a:rPr lang="zh-CN" altLang="en-US" sz="2000" dirty="0"/>
              <a:t>这两个中断的优先级。</a:t>
            </a:r>
            <a:endParaRPr lang="en-US" altLang="zh-CN" sz="2000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001000" cy="4876800"/>
          </a:xfrm>
        </p:spPr>
        <p:txBody>
          <a:bodyPr/>
          <a:lstStyle/>
          <a:p>
            <a:pPr lvl="1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400" b="1"/>
              <a:t>重新计数</a:t>
            </a:r>
            <a:endParaRPr kumimoji="0" lang="en-US" altLang="zh-CN" sz="2400" b="1"/>
          </a:p>
          <a:p>
            <a:pPr lvl="2">
              <a:spcBef>
                <a:spcPct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zh-CN" altLang="en-US" sz="2000">
                <a:latin typeface="宋体" panose="02010600030101010101" pitchFamily="2" charset="-122"/>
              </a:rPr>
              <a:t>  </a:t>
            </a:r>
            <a:r>
              <a:rPr kumimoji="0" lang="zh-CN" altLang="en-US" sz="2200">
                <a:latin typeface="宋体" panose="02010600030101010101" pitchFamily="2" charset="-122"/>
              </a:rPr>
              <a:t>计数期间，若再次写入计数初值，则计数器</a:t>
            </a:r>
            <a:r>
              <a:rPr kumimoji="0" lang="zh-CN" altLang="en-US" sz="2200" b="1" u="sng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立即</a:t>
            </a:r>
            <a:r>
              <a:rPr kumimoji="0" lang="zh-CN" altLang="en-US" sz="2200">
                <a:latin typeface="宋体" panose="02010600030101010101" pitchFamily="2" charset="-122"/>
              </a:rPr>
              <a:t>按</a:t>
            </a:r>
            <a:r>
              <a:rPr kumimoji="0" lang="zh-CN" altLang="en-US" sz="2200" b="1" u="sng">
                <a:solidFill>
                  <a:srgbClr val="0000FF"/>
                </a:solidFill>
                <a:latin typeface="宋体" panose="02010600030101010101" pitchFamily="2" charset="-122"/>
              </a:rPr>
              <a:t>新的初值</a:t>
            </a:r>
            <a:r>
              <a:rPr kumimoji="0" lang="zh-CN" altLang="en-US" sz="2200">
                <a:latin typeface="宋体" panose="02010600030101010101" pitchFamily="2" charset="-122"/>
              </a:rPr>
              <a:t>重新计数</a:t>
            </a:r>
            <a:r>
              <a:rPr kumimoji="0" lang="zh-CN" altLang="en-US" sz="2200"/>
              <a:t>。</a:t>
            </a:r>
            <a:endParaRPr kumimoji="0" lang="en-US" altLang="zh-CN" sz="2200"/>
          </a:p>
        </p:txBody>
      </p:sp>
      <p:sp>
        <p:nvSpPr>
          <p:cNvPr id="5837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C81971A-2CF3-476F-A744-674F41EE7039}" type="slidenum">
              <a:rPr lang="en-US" altLang="zh-CN"/>
            </a:fld>
            <a:endParaRPr lang="en-US" altLang="zh-CN"/>
          </a:p>
        </p:txBody>
      </p:sp>
      <p:graphicFrame>
        <p:nvGraphicFramePr>
          <p:cNvPr id="68611" name="Object 3"/>
          <p:cNvGraphicFramePr>
            <a:graphicFrameLocks noChangeAspect="1"/>
          </p:cNvGraphicFramePr>
          <p:nvPr/>
        </p:nvGraphicFramePr>
        <p:xfrm>
          <a:off x="1295400" y="2895600"/>
          <a:ext cx="6705600" cy="270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Visio" r:id="rId1" imgW="4419600" imgH="1666875" progId="Visio.Drawing.11">
                  <p:embed/>
                </p:oleObj>
              </mc:Choice>
              <mc:Fallback>
                <p:oleObj name="Visio" r:id="rId1" imgW="4419600" imgH="166687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895600"/>
                        <a:ext cx="6705600" cy="2700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066800"/>
            <a:ext cx="8686800" cy="5105400"/>
          </a:xfrm>
        </p:spPr>
        <p:txBody>
          <a:bodyPr/>
          <a:lstStyle/>
          <a:p>
            <a:pPr lvl="1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400" b="1" dirty="0"/>
              <a:t>写方式字和初值</a:t>
            </a:r>
            <a:endParaRPr kumimoji="0" lang="en-US" altLang="zh-CN" sz="2400" b="1" dirty="0"/>
          </a:p>
          <a:p>
            <a:pPr lvl="2">
              <a:spcBef>
                <a:spcPct val="0"/>
              </a:spcBef>
              <a:spcAft>
                <a:spcPts val="12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 dirty="0"/>
              <a:t>写入方式字</a:t>
            </a:r>
            <a:r>
              <a:rPr kumimoji="0" lang="en-US" altLang="zh-CN" sz="2200" dirty="0"/>
              <a:t>2</a:t>
            </a:r>
            <a:r>
              <a:rPr kumimoji="0" lang="zh-CN" altLang="en-US" sz="2200" dirty="0"/>
              <a:t>后，</a:t>
            </a:r>
            <a:r>
              <a:rPr kumimoji="0" lang="en-US" altLang="zh-CN" sz="2200" dirty="0"/>
              <a:t>WR</a:t>
            </a:r>
            <a:r>
              <a:rPr kumimoji="0" lang="zh-CN" altLang="en-US" sz="2200" dirty="0"/>
              <a:t>的 </a:t>
            </a:r>
            <a:r>
              <a:rPr kumimoji="0" lang="zh-CN" altLang="en-US" sz="2200" dirty="0">
                <a:latin typeface="Wingdings" panose="05000000000000000000" pitchFamily="2" charset="2"/>
                <a:sym typeface="Wingdings" panose="05000000000000000000" pitchFamily="2" charset="2"/>
              </a:rPr>
              <a:t></a:t>
            </a:r>
            <a:r>
              <a:rPr kumimoji="0" lang="zh-CN" altLang="en-US" sz="2200" dirty="0"/>
              <a:t> 使</a:t>
            </a:r>
            <a:r>
              <a:rPr kumimoji="0" lang="en-US" altLang="zh-CN" sz="2200" dirty="0"/>
              <a:t>OUT</a:t>
            </a:r>
            <a:r>
              <a:rPr kumimoji="0" lang="zh-CN" altLang="en-US" sz="2200" dirty="0"/>
              <a:t>信号变高。</a:t>
            </a:r>
            <a:endParaRPr kumimoji="0" lang="en-US" altLang="zh-CN" sz="2200" dirty="0"/>
          </a:p>
          <a:p>
            <a:pPr lvl="2">
              <a:spcBef>
                <a:spcPct val="0"/>
              </a:spcBef>
              <a:spcAft>
                <a:spcPts val="12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 dirty="0"/>
              <a:t>写入初值后，在</a:t>
            </a:r>
            <a:r>
              <a:rPr kumimoji="0" lang="en-US" altLang="zh-CN" sz="2200" dirty="0"/>
              <a:t>CLK</a:t>
            </a:r>
            <a:r>
              <a:rPr kumimoji="0" lang="zh-CN" altLang="en-US" sz="2200" dirty="0"/>
              <a:t> </a:t>
            </a:r>
            <a:r>
              <a:rPr kumimoji="0" lang="zh-CN" altLang="en-US" sz="2200" dirty="0">
                <a:latin typeface="Wingdings" panose="05000000000000000000" pitchFamily="2" charset="2"/>
                <a:sym typeface="Wingdings" panose="05000000000000000000" pitchFamily="2" charset="2"/>
              </a:rPr>
              <a:t></a:t>
            </a:r>
            <a:r>
              <a:rPr kumimoji="0" lang="zh-CN" altLang="en-US" sz="2200" dirty="0"/>
              <a:t> 进行减</a:t>
            </a:r>
            <a:r>
              <a:rPr kumimoji="0" lang="en-US" altLang="zh-CN" sz="2200" dirty="0"/>
              <a:t>1</a:t>
            </a:r>
            <a:r>
              <a:rPr kumimoji="0" lang="zh-CN" altLang="en-US" sz="2200" dirty="0"/>
              <a:t>计数。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减为</a:t>
            </a:r>
            <a:r>
              <a:rPr kumimoji="0" lang="en-US" altLang="zh-CN" sz="2200" b="1" u="sng" dirty="0">
                <a:solidFill>
                  <a:srgbClr val="0000FF"/>
                </a:solidFill>
              </a:rPr>
              <a:t>1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时，</a:t>
            </a:r>
            <a:r>
              <a:rPr kumimoji="0" lang="en-US" altLang="zh-CN" sz="2200" b="1" u="sng" dirty="0">
                <a:solidFill>
                  <a:srgbClr val="0000FF"/>
                </a:solidFill>
              </a:rPr>
              <a:t>OUT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变低并维持一个周期</a:t>
            </a:r>
            <a:r>
              <a:rPr kumimoji="0" lang="zh-CN" altLang="en-US" sz="2200" dirty="0"/>
              <a:t>，然后又变高，并</a:t>
            </a:r>
            <a:r>
              <a:rPr kumimoji="0" lang="zh-CN" altLang="en-US" sz="2200" b="1" u="sng" dirty="0">
                <a:solidFill>
                  <a:srgbClr val="FF0066"/>
                </a:solidFill>
              </a:rPr>
              <a:t>自动装入初值</a:t>
            </a:r>
            <a:r>
              <a:rPr kumimoji="0" lang="zh-CN" altLang="en-US" sz="2200" dirty="0"/>
              <a:t>重新计数。</a:t>
            </a:r>
            <a:endParaRPr kumimoji="0" lang="en-US" altLang="zh-CN" sz="2200" dirty="0"/>
          </a:p>
        </p:txBody>
      </p:sp>
      <p:sp>
        <p:nvSpPr>
          <p:cNvPr id="6656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B8E29C-E46A-42E1-B0BB-6CA83D71ABC7}" type="slidenum">
              <a:rPr lang="en-US" altLang="zh-CN"/>
            </a:fld>
            <a:endParaRPr lang="en-US" altLang="zh-CN"/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(3) </a:t>
            </a:r>
            <a:r>
              <a:rPr lang="zh-CN" altLang="en-US" sz="2800">
                <a:solidFill>
                  <a:srgbClr val="C00000"/>
                </a:solidFill>
                <a:ea typeface="黑体" panose="02010609060101010101" pitchFamily="49" charset="-122"/>
              </a:rPr>
              <a:t>方式</a:t>
            </a:r>
            <a:r>
              <a:rPr lang="en-US" altLang="zh-CN" sz="2800">
                <a:solidFill>
                  <a:srgbClr val="C00000"/>
                </a:solidFill>
                <a:ea typeface="黑体" panose="02010609060101010101" pitchFamily="49" charset="-122"/>
              </a:rPr>
              <a:t>2</a:t>
            </a: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周期性输出负脉冲</a:t>
            </a:r>
            <a:endParaRPr lang="zh-CN" altLang="en-US" sz="4000">
              <a:solidFill>
                <a:srgbClr val="C00000"/>
              </a:solidFill>
            </a:endParaRPr>
          </a:p>
        </p:txBody>
      </p:sp>
      <p:graphicFrame>
        <p:nvGraphicFramePr>
          <p:cNvPr id="74758" name="Object 1"/>
          <p:cNvGraphicFramePr>
            <a:graphicFrameLocks noChangeAspect="1"/>
          </p:cNvGraphicFramePr>
          <p:nvPr/>
        </p:nvGraphicFramePr>
        <p:xfrm>
          <a:off x="1198563" y="3276600"/>
          <a:ext cx="6802437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Visio" r:id="rId1" imgW="5124450" imgH="2314575" progId="Visio.Drawing.11">
                  <p:embed/>
                </p:oleObj>
              </mc:Choice>
              <mc:Fallback>
                <p:oleObj name="Visio" r:id="rId1" imgW="5124450" imgH="231457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8563" y="3276600"/>
                        <a:ext cx="6802437" cy="274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圆角矩形标注 6"/>
          <p:cNvSpPr/>
          <p:nvPr/>
        </p:nvSpPr>
        <p:spPr>
          <a:xfrm>
            <a:off x="2438400" y="3962400"/>
            <a:ext cx="5562600" cy="1066800"/>
          </a:xfrm>
          <a:prstGeom prst="wedgeRoundRectCallout">
            <a:avLst>
              <a:gd name="adj1" fmla="val 1184"/>
              <a:gd name="adj2" fmla="val 88487"/>
              <a:gd name="adj3" fmla="val 16667"/>
            </a:avLst>
          </a:prstGeom>
          <a:solidFill>
            <a:srgbClr val="FFCC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sz="2200" b="1">
                <a:solidFill>
                  <a:schemeClr val="tx1"/>
                </a:solidFill>
              </a:rPr>
              <a:t>该方式能连续工作，且输出固定频率的脉冲，因此称之为</a:t>
            </a:r>
            <a:r>
              <a:rPr lang="zh-CN" altLang="en-US" sz="2200" b="1" u="sng">
                <a:solidFill>
                  <a:srgbClr val="0000FF"/>
                </a:solidFill>
              </a:rPr>
              <a:t>频率发生器</a:t>
            </a:r>
            <a:r>
              <a:rPr lang="zh-CN" altLang="en-US" sz="2200" b="1">
                <a:solidFill>
                  <a:schemeClr val="tx1"/>
                </a:solidFill>
              </a:rPr>
              <a:t>或</a:t>
            </a:r>
            <a:r>
              <a:rPr lang="zh-CN" altLang="en-US" sz="2200" b="1" u="sng">
                <a:solidFill>
                  <a:srgbClr val="0000FF"/>
                </a:solidFill>
              </a:rPr>
              <a:t>分频器</a:t>
            </a:r>
            <a:r>
              <a:rPr lang="zh-CN" altLang="en-US" sz="2200" b="1">
                <a:solidFill>
                  <a:schemeClr val="tx1"/>
                </a:solidFill>
              </a:rPr>
              <a:t>。</a:t>
            </a:r>
            <a:endParaRPr lang="zh-CN" altLang="en-US" sz="22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001000" cy="4953000"/>
          </a:xfrm>
        </p:spPr>
        <p:txBody>
          <a:bodyPr/>
          <a:lstStyle/>
          <a:p>
            <a:pPr lvl="1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400" b="1"/>
              <a:t>门控信号</a:t>
            </a:r>
            <a:endParaRPr kumimoji="0" lang="en-US" altLang="zh-CN" sz="2400" b="1"/>
          </a:p>
          <a:p>
            <a:pPr lvl="2">
              <a:spcBef>
                <a:spcPct val="0"/>
              </a:spcBef>
              <a:spcAft>
                <a:spcPts val="12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en-US" altLang="zh-CN" sz="2200"/>
              <a:t>GATE</a:t>
            </a:r>
            <a:r>
              <a:rPr kumimoji="0" lang="zh-CN" altLang="en-US" sz="2200"/>
              <a:t>为高，允许计数；为低，</a:t>
            </a:r>
            <a:r>
              <a:rPr kumimoji="0" lang="zh-CN" altLang="en-US" sz="2200" b="1" u="sng">
                <a:solidFill>
                  <a:srgbClr val="FF0066"/>
                </a:solidFill>
              </a:rPr>
              <a:t>终止计数</a:t>
            </a:r>
            <a:r>
              <a:rPr kumimoji="0" lang="zh-CN" altLang="en-US" sz="2200"/>
              <a:t>。待</a:t>
            </a:r>
            <a:r>
              <a:rPr kumimoji="0" lang="en-US" altLang="zh-CN" sz="2200"/>
              <a:t>GATE</a:t>
            </a:r>
            <a:r>
              <a:rPr kumimoji="0" lang="zh-CN" altLang="en-US" sz="2200"/>
              <a:t>恢复为高后，计数器将</a:t>
            </a:r>
            <a:r>
              <a:rPr kumimoji="0" lang="zh-CN" altLang="en-US" sz="2200" b="1" u="sng">
                <a:solidFill>
                  <a:srgbClr val="0000FF"/>
                </a:solidFill>
              </a:rPr>
              <a:t>从初值重新</a:t>
            </a:r>
            <a:r>
              <a:rPr kumimoji="0" lang="zh-CN" altLang="en-US" sz="2200"/>
              <a:t>计数。</a:t>
            </a:r>
            <a:endParaRPr kumimoji="0" lang="en-US" altLang="zh-CN" sz="2200"/>
          </a:p>
        </p:txBody>
      </p:sp>
      <p:sp>
        <p:nvSpPr>
          <p:cNvPr id="6861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A424FE6-5210-4121-863C-E57AD503B497}" type="slidenum">
              <a:rPr lang="en-US" altLang="zh-CN"/>
            </a:fld>
            <a:endParaRPr lang="en-US" altLang="zh-CN"/>
          </a:p>
        </p:txBody>
      </p:sp>
      <p:sp>
        <p:nvSpPr>
          <p:cNvPr id="6861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9218" name="Object 5"/>
          <p:cNvGraphicFramePr>
            <a:graphicFrameLocks noChangeAspect="1"/>
          </p:cNvGraphicFramePr>
          <p:nvPr/>
        </p:nvGraphicFramePr>
        <p:xfrm>
          <a:off x="1066800" y="3048000"/>
          <a:ext cx="737552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Visio" r:id="rId1" imgW="4981575" imgH="1447800" progId="Visio.Drawing.11">
                  <p:embed/>
                </p:oleObj>
              </mc:Choice>
              <mc:Fallback>
                <p:oleObj name="Visio" r:id="rId1" imgW="4981575" imgH="144780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048000"/>
                        <a:ext cx="7375525" cy="213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灯片编号占位符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C7FD390-85CD-4212-978F-0DE4EF7EF141}" type="slidenum">
              <a:rPr lang="en-US" altLang="zh-CN"/>
            </a:fld>
            <a:endParaRPr lang="en-US" altLang="zh-CN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 第七章  定时</a:t>
            </a:r>
            <a:r>
              <a:rPr lang="en-US" altLang="zh-CN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计数技术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828800" y="1371600"/>
            <a:ext cx="5562600" cy="914400"/>
          </a:xfrm>
          <a:prstGeom prst="round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0484" name="Group 233"/>
          <p:cNvGrpSpPr/>
          <p:nvPr/>
        </p:nvGrpSpPr>
        <p:grpSpPr bwMode="auto">
          <a:xfrm>
            <a:off x="2176463" y="4419600"/>
            <a:ext cx="4984750" cy="555625"/>
            <a:chOff x="1248" y="2030"/>
            <a:chExt cx="3140" cy="350"/>
          </a:xfrm>
        </p:grpSpPr>
        <p:sp>
          <p:nvSpPr>
            <p:cNvPr id="20505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6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0507" name="Text Box 236"/>
            <p:cNvSpPr txBox="1">
              <a:spLocks noChangeArrowheads="1"/>
            </p:cNvSpPr>
            <p:nvPr/>
          </p:nvSpPr>
          <p:spPr bwMode="gray">
            <a:xfrm>
              <a:off x="1776" y="2050"/>
              <a:ext cx="2517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8253/8254 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编程与应用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0508" name="Text Box 237"/>
            <p:cNvSpPr txBox="1">
              <a:spLocks noChangeArrowheads="1"/>
            </p:cNvSpPr>
            <p:nvPr/>
          </p:nvSpPr>
          <p:spPr bwMode="gray">
            <a:xfrm>
              <a:off x="1296" y="20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4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0485" name="Group 238"/>
          <p:cNvGrpSpPr/>
          <p:nvPr/>
        </p:nvGrpSpPr>
        <p:grpSpPr bwMode="auto">
          <a:xfrm>
            <a:off x="2176463" y="2514600"/>
            <a:ext cx="4984750" cy="555625"/>
            <a:chOff x="1248" y="2640"/>
            <a:chExt cx="3140" cy="350"/>
          </a:xfrm>
        </p:grpSpPr>
        <p:sp>
          <p:nvSpPr>
            <p:cNvPr id="20501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2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0503" name="Text Box 241"/>
            <p:cNvSpPr txBox="1">
              <a:spLocks noChangeArrowheads="1"/>
            </p:cNvSpPr>
            <p:nvPr/>
          </p:nvSpPr>
          <p:spPr bwMode="gray">
            <a:xfrm>
              <a:off x="1776" y="2650"/>
              <a:ext cx="2565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8253/8254 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定时</a:t>
              </a:r>
              <a:r>
                <a:rPr lang="en-US" altLang="zh-CN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/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计数器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0504" name="Text Box 242"/>
            <p:cNvSpPr txBox="1">
              <a:spLocks noChangeArrowheads="1"/>
            </p:cNvSpPr>
            <p:nvPr/>
          </p:nvSpPr>
          <p:spPr bwMode="gray">
            <a:xfrm>
              <a:off x="1296" y="265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2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0486" name="Group 243"/>
          <p:cNvGrpSpPr/>
          <p:nvPr/>
        </p:nvGrpSpPr>
        <p:grpSpPr bwMode="auto">
          <a:xfrm>
            <a:off x="2176463" y="3482975"/>
            <a:ext cx="4986337" cy="555625"/>
            <a:chOff x="1248" y="3230"/>
            <a:chExt cx="3141" cy="350"/>
          </a:xfrm>
        </p:grpSpPr>
        <p:sp>
          <p:nvSpPr>
            <p:cNvPr id="20497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2948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8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0499" name="Text Box 246"/>
            <p:cNvSpPr txBox="1">
              <a:spLocks noChangeArrowheads="1"/>
            </p:cNvSpPr>
            <p:nvPr/>
          </p:nvSpPr>
          <p:spPr bwMode="gray">
            <a:xfrm>
              <a:off x="1776" y="3236"/>
              <a:ext cx="2592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8253/8254 </a:t>
              </a:r>
              <a:r>
                <a:rPr lang="zh-CN" altLang="en-US" sz="2800">
                  <a:ea typeface="华文新魏" panose="02010800040101010101" pitchFamily="2" charset="-122"/>
                </a:rPr>
                <a:t>工作方式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0500" name="Text Box 247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3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0487" name="Group 248"/>
          <p:cNvGrpSpPr/>
          <p:nvPr/>
        </p:nvGrpSpPr>
        <p:grpSpPr bwMode="auto">
          <a:xfrm>
            <a:off x="2176463" y="5410200"/>
            <a:ext cx="4986337" cy="555625"/>
            <a:chOff x="1248" y="3230"/>
            <a:chExt cx="3141" cy="350"/>
          </a:xfrm>
        </p:grpSpPr>
        <p:sp>
          <p:nvSpPr>
            <p:cNvPr id="20493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4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0495" name="Text Box 251"/>
            <p:cNvSpPr txBox="1">
              <a:spLocks noChangeArrowheads="1"/>
            </p:cNvSpPr>
            <p:nvPr/>
          </p:nvSpPr>
          <p:spPr bwMode="gray">
            <a:xfrm>
              <a:off x="1776" y="3244"/>
              <a:ext cx="2613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PC </a:t>
              </a:r>
              <a:r>
                <a:rPr lang="zh-CN" altLang="en-US" sz="2800">
                  <a:ea typeface="华文新魏" panose="02010800040101010101" pitchFamily="2" charset="-122"/>
                </a:rPr>
                <a:t>机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的定时</a:t>
              </a:r>
              <a:r>
                <a:rPr lang="en-US" altLang="zh-CN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/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计数器应用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0496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0488" name="Group 248"/>
          <p:cNvGrpSpPr/>
          <p:nvPr/>
        </p:nvGrpSpPr>
        <p:grpSpPr bwMode="auto">
          <a:xfrm>
            <a:off x="2176463" y="1577975"/>
            <a:ext cx="4984750" cy="555625"/>
            <a:chOff x="1248" y="3230"/>
            <a:chExt cx="3140" cy="350"/>
          </a:xfrm>
        </p:grpSpPr>
        <p:sp>
          <p:nvSpPr>
            <p:cNvPr id="20489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0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66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0491" name="Text Box 251"/>
            <p:cNvSpPr txBox="1">
              <a:spLocks noChangeArrowheads="1"/>
            </p:cNvSpPr>
            <p:nvPr/>
          </p:nvSpPr>
          <p:spPr bwMode="gray">
            <a:xfrm>
              <a:off x="1776" y="3244"/>
              <a:ext cx="2208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定时</a:t>
              </a:r>
              <a:r>
                <a:rPr lang="en-US" altLang="zh-CN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/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计数基本概念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0492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1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82000" cy="1981200"/>
          </a:xfrm>
        </p:spPr>
        <p:txBody>
          <a:bodyPr/>
          <a:lstStyle/>
          <a:p>
            <a:pPr lvl="1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400" b="1" dirty="0"/>
              <a:t>重新计数</a:t>
            </a:r>
            <a:endParaRPr kumimoji="0" lang="en-US" altLang="zh-CN" sz="2400" b="1" dirty="0"/>
          </a:p>
          <a:p>
            <a:pPr lvl="2">
              <a:spcBef>
                <a:spcPct val="0"/>
              </a:spcBef>
              <a:spcAft>
                <a:spcPts val="12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 dirty="0"/>
              <a:t>计数期间，若重新写入初值，则不影响正在进行的计数过程，必须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等到计数器减到</a:t>
            </a:r>
            <a:r>
              <a:rPr kumimoji="0" lang="en-US" altLang="zh-CN" sz="2200" b="1" u="sng" dirty="0">
                <a:solidFill>
                  <a:srgbClr val="0000FF"/>
                </a:solidFill>
              </a:rPr>
              <a:t>1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之后，才</a:t>
            </a:r>
            <a:r>
              <a:rPr kumimoji="0" lang="en-US" altLang="en-US" sz="2200" b="1" u="sng" dirty="0">
                <a:solidFill>
                  <a:srgbClr val="0000FF"/>
                </a:solidFill>
              </a:rPr>
              <a:t>自动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装入新的初值</a:t>
            </a:r>
            <a:r>
              <a:rPr kumimoji="0" lang="zh-CN" altLang="en-US" sz="2200" dirty="0"/>
              <a:t>，并按照新的初值进行计数。</a:t>
            </a:r>
            <a:endParaRPr kumimoji="0" lang="en-US" altLang="zh-CN" sz="2200" dirty="0"/>
          </a:p>
        </p:txBody>
      </p:sp>
      <p:sp>
        <p:nvSpPr>
          <p:cNvPr id="7065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3144F24-5D6B-47BF-AA4A-6549E5ED5059}" type="slidenum">
              <a:rPr lang="en-US" altLang="zh-CN"/>
            </a:fld>
            <a:endParaRPr lang="en-US" altLang="zh-CN"/>
          </a:p>
        </p:txBody>
      </p:sp>
      <p:sp>
        <p:nvSpPr>
          <p:cNvPr id="7065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4517" name="Object 5"/>
          <p:cNvGraphicFramePr>
            <a:graphicFrameLocks noChangeAspect="1"/>
          </p:cNvGraphicFramePr>
          <p:nvPr/>
        </p:nvGraphicFramePr>
        <p:xfrm>
          <a:off x="1068388" y="3429000"/>
          <a:ext cx="7389812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Visio" r:id="rId1" imgW="5114925" imgH="1428750" progId="Visio.Drawing.11">
                  <p:embed/>
                </p:oleObj>
              </mc:Choice>
              <mc:Fallback>
                <p:oleObj name="Visio" r:id="rId1" imgW="5114925" imgH="142875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3429000"/>
                        <a:ext cx="7389812" cy="205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447800" y="5119946"/>
          <a:ext cx="5867400" cy="1712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Visio" r:id="rId1" imgW="5067300" imgH="1485900" progId="Visio.Drawing.11">
                  <p:embed/>
                </p:oleObj>
              </mc:Choice>
              <mc:Fallback>
                <p:oleObj name="Visio" r:id="rId1" imgW="5067300" imgH="1485900" progId="Visio.Drawing.11">
                  <p:embed/>
                  <p:pic>
                    <p:nvPicPr>
                      <p:cNvPr id="0" name="图片 730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119946"/>
                        <a:ext cx="5867400" cy="1712654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534400" cy="51816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200"/>
              </a:spcAft>
              <a:buSzPct val="95000"/>
              <a:buFont typeface="Wingdings" panose="05000000000000000000" pitchFamily="2" charset="2"/>
              <a:buNone/>
            </a:pPr>
            <a:r>
              <a:rPr kumimoji="0" lang="zh-CN" altLang="en-US" sz="2200" dirty="0"/>
              <a:t>  与方式</a:t>
            </a:r>
            <a:r>
              <a:rPr kumimoji="0" lang="en-US" altLang="zh-CN" sz="2200" dirty="0"/>
              <a:t>2</a:t>
            </a:r>
            <a:r>
              <a:rPr kumimoji="0" lang="zh-CN" altLang="en-US" sz="2200" dirty="0"/>
              <a:t>类似，都具有</a:t>
            </a:r>
            <a:r>
              <a:rPr kumimoji="0" lang="zh-CN" altLang="en-US" sz="2200" b="1" u="sng" dirty="0">
                <a:solidFill>
                  <a:srgbClr val="FF0066"/>
                </a:solidFill>
              </a:rPr>
              <a:t>自动装入初值</a:t>
            </a:r>
            <a:r>
              <a:rPr kumimoji="0" lang="zh-CN" altLang="en-US" sz="2200" dirty="0"/>
              <a:t>、</a:t>
            </a:r>
            <a:r>
              <a:rPr kumimoji="0" lang="zh-CN" altLang="en-US" sz="2200" b="1" u="sng" dirty="0">
                <a:solidFill>
                  <a:srgbClr val="FF0066"/>
                </a:solidFill>
              </a:rPr>
              <a:t>连续计数</a:t>
            </a:r>
            <a:r>
              <a:rPr kumimoji="0" lang="zh-CN" altLang="en-US" sz="2200" dirty="0"/>
              <a:t>的功能。</a:t>
            </a:r>
            <a:endParaRPr kumimoji="0" lang="en-US" altLang="zh-CN" sz="2200" dirty="0"/>
          </a:p>
          <a:p>
            <a:pPr>
              <a:spcBef>
                <a:spcPct val="0"/>
              </a:spcBef>
              <a:spcAft>
                <a:spcPts val="1200"/>
              </a:spcAft>
              <a:buSzPct val="95000"/>
              <a:buFont typeface="Wingdings" panose="05000000000000000000" pitchFamily="2" charset="2"/>
              <a:buNone/>
            </a:pPr>
            <a:r>
              <a:rPr kumimoji="0" lang="zh-CN" altLang="zh-CN" sz="2200" dirty="0"/>
              <a:t> </a:t>
            </a:r>
            <a:r>
              <a:rPr kumimoji="0" lang="zh-CN" altLang="en-US" sz="2200" dirty="0"/>
              <a:t>  </a:t>
            </a:r>
            <a:r>
              <a:rPr kumimoji="0"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相同点：</a:t>
            </a:r>
            <a:endParaRPr kumimoji="0" lang="en-US" altLang="zh-CN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>
              <a:spcBef>
                <a:spcPct val="0"/>
              </a:spcBef>
              <a:spcAft>
                <a:spcPts val="3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000" dirty="0"/>
              <a:t>写入方式字后，</a:t>
            </a:r>
            <a:r>
              <a:rPr kumimoji="0" lang="en-US" altLang="zh-CN" sz="2000" dirty="0"/>
              <a:t>OUT</a:t>
            </a:r>
            <a:r>
              <a:rPr kumimoji="0" lang="zh-CN" altLang="en-US" sz="2000" dirty="0"/>
              <a:t>变高。写入初值后，进行减</a:t>
            </a:r>
            <a:r>
              <a:rPr kumimoji="0" lang="en-US" altLang="zh-CN" sz="2000" dirty="0"/>
              <a:t>1</a:t>
            </a:r>
            <a:r>
              <a:rPr kumimoji="0" lang="zh-CN" altLang="en-US" sz="2000" dirty="0"/>
              <a:t>计数。</a:t>
            </a:r>
            <a:endParaRPr kumimoji="0" lang="en-US" altLang="zh-CN" sz="2000" dirty="0"/>
          </a:p>
          <a:p>
            <a:pPr lvl="2">
              <a:spcBef>
                <a:spcPct val="0"/>
              </a:spcBef>
              <a:spcAft>
                <a:spcPts val="6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en-US" altLang="zh-CN" sz="2000" u="sng" dirty="0">
                <a:solidFill>
                  <a:srgbClr val="0000FF"/>
                </a:solidFill>
              </a:rPr>
              <a:t>GATE</a:t>
            </a:r>
            <a:r>
              <a:rPr kumimoji="0" lang="zh-CN" altLang="en-US" sz="2000" dirty="0"/>
              <a:t>：高时计数；低时停止；恢复为高后重新计数。</a:t>
            </a:r>
            <a:endParaRPr kumimoji="0" lang="en-US" altLang="zh-CN" sz="2000" dirty="0"/>
          </a:p>
          <a:p>
            <a:pPr lvl="2">
              <a:spcBef>
                <a:spcPct val="0"/>
              </a:spcBef>
              <a:spcAft>
                <a:spcPts val="9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000" u="sng" dirty="0">
                <a:solidFill>
                  <a:srgbClr val="0000FF"/>
                </a:solidFill>
              </a:rPr>
              <a:t>重装初值</a:t>
            </a:r>
            <a:r>
              <a:rPr kumimoji="0" lang="zh-CN" altLang="en-US" sz="2000" dirty="0"/>
              <a:t>后，</a:t>
            </a:r>
            <a:r>
              <a:rPr kumimoji="0" lang="zh-CN" altLang="en-US" sz="2000" u="sng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须等</a:t>
            </a:r>
            <a:r>
              <a:rPr kumimoji="0" lang="zh-CN" altLang="en-US" sz="2000" dirty="0"/>
              <a:t>上轮计数完成后再按新的初值计数。</a:t>
            </a:r>
            <a:endParaRPr kumimoji="0" lang="en-US" altLang="zh-CN" sz="2000" dirty="0"/>
          </a:p>
          <a:p>
            <a:pPr marL="342900" lvl="1" indent="-342900">
              <a:spcBef>
                <a:spcPct val="0"/>
              </a:spcBef>
              <a:spcAft>
                <a:spcPts val="1200"/>
              </a:spcAft>
              <a:buSzPct val="95000"/>
              <a:buFont typeface="Arial" panose="020B0604020202020204" pitchFamily="34" charset="0"/>
              <a:buNone/>
            </a:pPr>
            <a:r>
              <a:rPr kumimoji="0" lang="zh-CN" altLang="en-US" sz="2200" dirty="0"/>
              <a:t>   </a:t>
            </a:r>
            <a:endParaRPr kumimoji="0" lang="en-US" altLang="zh-CN" sz="2200" dirty="0"/>
          </a:p>
          <a:p>
            <a:pPr marL="342900" lvl="1" indent="-342900">
              <a:spcBef>
                <a:spcPct val="0"/>
              </a:spcBef>
              <a:spcAft>
                <a:spcPts val="1200"/>
              </a:spcAft>
              <a:buSzPct val="95000"/>
              <a:buFont typeface="Arial" panose="020B0604020202020204" pitchFamily="34" charset="0"/>
              <a:buNone/>
            </a:pPr>
            <a:endParaRPr kumimoji="0" lang="en-US" altLang="zh-CN" sz="2200" dirty="0"/>
          </a:p>
          <a:p>
            <a:pPr marL="342900" lvl="1" indent="-342900">
              <a:spcBef>
                <a:spcPct val="0"/>
              </a:spcBef>
              <a:spcAft>
                <a:spcPts val="1200"/>
              </a:spcAft>
              <a:buSzPct val="95000"/>
              <a:buFont typeface="Arial" panose="020B0604020202020204" pitchFamily="34" charset="0"/>
              <a:buNone/>
            </a:pPr>
            <a:endParaRPr kumimoji="0" lang="en-US" altLang="zh-CN" sz="2200" dirty="0"/>
          </a:p>
          <a:p>
            <a:pPr marL="342900" lvl="1" indent="-342900">
              <a:spcBef>
                <a:spcPct val="0"/>
              </a:spcBef>
              <a:spcAft>
                <a:spcPts val="1200"/>
              </a:spcAft>
              <a:buSzPct val="95000"/>
              <a:buFont typeface="Arial" panose="020B0604020202020204" pitchFamily="34" charset="0"/>
              <a:buNone/>
            </a:pPr>
            <a:r>
              <a:rPr kumimoji="0" lang="zh-CN" altLang="zh-CN" sz="2200" dirty="0"/>
              <a:t> </a:t>
            </a:r>
            <a:r>
              <a:rPr kumimoji="0" lang="zh-CN" altLang="en-US" sz="2200" dirty="0"/>
              <a:t> </a:t>
            </a:r>
            <a:r>
              <a:rPr kumimoji="0"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kumimoji="0" lang="en-US" altLang="zh-CN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1" indent="-342900">
              <a:spcBef>
                <a:spcPct val="0"/>
              </a:spcBef>
              <a:spcAft>
                <a:spcPts val="1200"/>
              </a:spcAft>
              <a:buSzPct val="95000"/>
              <a:buFont typeface="Arial" panose="020B0604020202020204" pitchFamily="34" charset="0"/>
              <a:buNone/>
            </a:pPr>
            <a:r>
              <a:rPr kumimoji="0" lang="zh-CN" altLang="zh-CN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kumimoji="0" lang="en-US" altLang="zh-CN" sz="2000" dirty="0"/>
          </a:p>
        </p:txBody>
      </p:sp>
      <p:sp>
        <p:nvSpPr>
          <p:cNvPr id="7270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FD899F4-759E-4C44-AF5F-93159F3D1E43}" type="slidenum">
              <a:rPr lang="en-US" altLang="zh-CN"/>
            </a:fld>
            <a:endParaRPr lang="en-US" altLang="zh-CN" dirty="0"/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(4) </a:t>
            </a:r>
            <a:r>
              <a:rPr lang="zh-CN" altLang="en-US" sz="2800">
                <a:solidFill>
                  <a:srgbClr val="C00000"/>
                </a:solidFill>
                <a:ea typeface="黑体" panose="02010609060101010101" pitchFamily="49" charset="-122"/>
              </a:rPr>
              <a:t>方式</a:t>
            </a:r>
            <a:r>
              <a:rPr lang="en-US" altLang="zh-CN" sz="2800">
                <a:solidFill>
                  <a:srgbClr val="C00000"/>
                </a:solidFill>
                <a:ea typeface="黑体" panose="02010609060101010101" pitchFamily="49" charset="-122"/>
              </a:rPr>
              <a:t>3</a:t>
            </a: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周期性输出方波</a:t>
            </a:r>
            <a:endParaRPr lang="zh-CN" altLang="en-US" sz="4000">
              <a:solidFill>
                <a:srgbClr val="C00000"/>
              </a:solidFill>
            </a:endParaRPr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/>
        </p:nvGraphicFramePr>
        <p:xfrm>
          <a:off x="1752600" y="3200400"/>
          <a:ext cx="54102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Visio" r:id="rId3" imgW="5124450" imgH="2314575" progId="Visio.Drawing.11">
                  <p:embed/>
                </p:oleObj>
              </mc:Choice>
              <mc:Fallback>
                <p:oleObj name="Visio" r:id="rId3" imgW="5124450" imgH="231457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200400"/>
                        <a:ext cx="5410200" cy="190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295400" y="1524000"/>
            <a:ext cx="7239000" cy="1508105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1200"/>
              </a:spcAft>
              <a:buSzPct val="95000"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差别：</a:t>
            </a:r>
            <a:endParaRPr lang="en-US" altLang="zh-CN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spcAft>
                <a:spcPts val="900"/>
              </a:spcAft>
              <a:buSzPct val="90000"/>
            </a:pPr>
            <a:r>
              <a:rPr lang="zh-CN" altLang="en-US" sz="2000" dirty="0"/>
              <a:t>方式</a:t>
            </a:r>
            <a:r>
              <a:rPr lang="en-US" altLang="zh-CN" sz="2000" dirty="0"/>
              <a:t>3</a:t>
            </a:r>
            <a:r>
              <a:rPr lang="zh-CN" altLang="en-US" sz="2000" dirty="0"/>
              <a:t>不等到减为</a:t>
            </a:r>
            <a:r>
              <a:rPr lang="zh-CN" altLang="zh-CN" sz="2000" dirty="0">
                <a:cs typeface="Arial" panose="020B0604020202020204" pitchFamily="34" charset="0"/>
              </a:rPr>
              <a:t>1</a:t>
            </a:r>
            <a:r>
              <a:rPr lang="zh-CN" altLang="en-US" sz="2000" dirty="0"/>
              <a:t>，而是减到约初值的一半，保持低电平；减到</a:t>
            </a:r>
            <a:r>
              <a:rPr lang="en-US" altLang="zh-CN" sz="2000" dirty="0"/>
              <a:t>0</a:t>
            </a:r>
            <a:r>
              <a:rPr lang="zh-CN" altLang="en-US" sz="2000" dirty="0"/>
              <a:t>时再变高，如此反复。因此，可输出连续方波，故称为</a:t>
            </a:r>
            <a:r>
              <a:rPr lang="zh-CN" altLang="en-US" sz="2000" b="1" u="sng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方波发生器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382000" cy="1828800"/>
          </a:xfrm>
        </p:spPr>
        <p:txBody>
          <a:bodyPr/>
          <a:lstStyle/>
          <a:p>
            <a:pPr lvl="1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400" b="1"/>
              <a:t>初值为</a:t>
            </a:r>
            <a:r>
              <a:rPr kumimoji="0" lang="zh-CN" altLang="en-US" sz="2400" b="1" u="sng">
                <a:solidFill>
                  <a:srgbClr val="FF0066"/>
                </a:solidFill>
              </a:rPr>
              <a:t>偶数</a:t>
            </a:r>
            <a:r>
              <a:rPr kumimoji="0" lang="zh-CN" altLang="en-US" sz="2400" b="1"/>
              <a:t>时</a:t>
            </a:r>
            <a:endParaRPr kumimoji="0" lang="en-US" altLang="zh-CN" sz="2400" b="1"/>
          </a:p>
          <a:p>
            <a:pPr lvl="2">
              <a:spcBef>
                <a:spcPct val="0"/>
              </a:spcBef>
              <a:spcAft>
                <a:spcPts val="9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/>
              <a:t>写入方式字后，</a:t>
            </a:r>
            <a:r>
              <a:rPr kumimoji="0" lang="en-US" altLang="zh-CN" sz="2200"/>
              <a:t>OUT</a:t>
            </a:r>
            <a:r>
              <a:rPr kumimoji="0" lang="zh-CN" altLang="en-US" sz="2200"/>
              <a:t>信号变高。</a:t>
            </a:r>
            <a:endParaRPr kumimoji="0" lang="en-US" altLang="zh-CN" sz="2200"/>
          </a:p>
          <a:p>
            <a:pPr lvl="2">
              <a:spcBef>
                <a:spcPct val="0"/>
              </a:spcBef>
              <a:spcAft>
                <a:spcPts val="12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/>
              <a:t>写入初值后开始减</a:t>
            </a:r>
            <a:r>
              <a:rPr kumimoji="0" lang="en-US" altLang="zh-CN" sz="2200"/>
              <a:t>1</a:t>
            </a:r>
            <a:r>
              <a:rPr kumimoji="0" lang="zh-CN" altLang="en-US" sz="2200"/>
              <a:t>计数；减到 </a:t>
            </a:r>
            <a:r>
              <a:rPr kumimoji="0" lang="en-US" altLang="zh-CN" sz="2200"/>
              <a:t>n/2 </a:t>
            </a:r>
            <a:r>
              <a:rPr kumimoji="0" lang="zh-CN" altLang="en-US" sz="2200"/>
              <a:t>时，</a:t>
            </a:r>
            <a:r>
              <a:rPr kumimoji="0" lang="en-US" altLang="zh-CN" sz="2200"/>
              <a:t>OUT</a:t>
            </a:r>
            <a:r>
              <a:rPr kumimoji="0" lang="zh-CN" altLang="en-US" sz="2200"/>
              <a:t>变低继续计数；减到</a:t>
            </a:r>
            <a:r>
              <a:rPr kumimoji="0" lang="en-US" altLang="zh-CN" sz="2200"/>
              <a:t>0</a:t>
            </a:r>
            <a:r>
              <a:rPr kumimoji="0" lang="zh-CN" altLang="en-US" sz="2200"/>
              <a:t>时，</a:t>
            </a:r>
            <a:r>
              <a:rPr kumimoji="0" lang="en-US" altLang="zh-CN" sz="2200"/>
              <a:t>OUT</a:t>
            </a:r>
            <a:r>
              <a:rPr kumimoji="0" lang="zh-CN" altLang="en-US" sz="2200"/>
              <a:t>变高，并自动装入初值重新计数。</a:t>
            </a:r>
            <a:endParaRPr kumimoji="0" lang="en-US" altLang="zh-CN" sz="2200"/>
          </a:p>
        </p:txBody>
      </p:sp>
      <p:sp>
        <p:nvSpPr>
          <p:cNvPr id="7475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6F2ACFE-DE56-4106-B345-7B8DA5CE255B}" type="slidenum">
              <a:rPr lang="en-US" altLang="zh-CN"/>
            </a:fld>
            <a:endParaRPr lang="en-US" altLang="zh-CN"/>
          </a:p>
        </p:txBody>
      </p:sp>
      <p:sp>
        <p:nvSpPr>
          <p:cNvPr id="747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1371600" y="3059112"/>
          <a:ext cx="7010400" cy="204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Visio" r:id="rId1" imgW="5067300" imgH="1485900" progId="Visio.Drawing.11">
                  <p:embed/>
                </p:oleObj>
              </mc:Choice>
              <mc:Fallback>
                <p:oleObj name="Visio" r:id="rId1" imgW="5067300" imgH="1485900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059112"/>
                        <a:ext cx="7010400" cy="2046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圆角矩形标注 7"/>
          <p:cNvSpPr/>
          <p:nvPr/>
        </p:nvSpPr>
        <p:spPr>
          <a:xfrm>
            <a:off x="2514600" y="5257800"/>
            <a:ext cx="5562600" cy="1295400"/>
          </a:xfrm>
          <a:prstGeom prst="wedgeRoundRectCallout">
            <a:avLst>
              <a:gd name="adj1" fmla="val 1173"/>
              <a:gd name="adj2" fmla="val -89538"/>
              <a:gd name="adj3" fmla="val 16667"/>
            </a:avLst>
          </a:prstGeom>
          <a:solidFill>
            <a:schemeClr val="accent1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OUT </a:t>
            </a:r>
            <a:r>
              <a:rPr lang="zh-CN" altLang="en-US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端连续输出</a:t>
            </a:r>
            <a:r>
              <a:rPr lang="zh-CN" altLang="en-US" b="1" u="sng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占空比</a:t>
            </a:r>
            <a:r>
              <a:rPr lang="zh-CN" altLang="en-US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为</a:t>
            </a:r>
            <a:r>
              <a:rPr lang="en-US" altLang="zh-CN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1/2</a:t>
            </a:r>
            <a:r>
              <a:rPr lang="zh-CN" altLang="en-US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的方波。</a:t>
            </a:r>
            <a:endParaRPr lang="en-US" altLang="zh-CN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u="sng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占空比（</a:t>
            </a:r>
            <a:r>
              <a:rPr lang="en-US" altLang="zh-CN" b="1" u="sng" dirty="0" err="1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Ducty</a:t>
            </a:r>
            <a:r>
              <a:rPr lang="zh-CN" altLang="en-US" b="1" u="sng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 </a:t>
            </a:r>
            <a:r>
              <a:rPr lang="en-US" altLang="zh-CN" b="1" u="sng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Cycle</a:t>
            </a:r>
            <a:r>
              <a:rPr lang="zh-CN" altLang="en-US" b="1" u="sng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）</a:t>
            </a:r>
            <a:r>
              <a:rPr lang="zh-CN" altLang="en-US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：脉冲序列中，正脉冲的持续时间与脉冲总周期的比值。</a:t>
            </a:r>
            <a:endParaRPr lang="en-US" altLang="zh-CN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313" y="1219200"/>
            <a:ext cx="8534400" cy="1676400"/>
          </a:xfrm>
        </p:spPr>
        <p:txBody>
          <a:bodyPr/>
          <a:lstStyle/>
          <a:p>
            <a:pPr lvl="1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400" b="1"/>
              <a:t>初值为</a:t>
            </a:r>
            <a:r>
              <a:rPr kumimoji="0" lang="zh-CN" altLang="en-US" sz="2400" b="1" u="sng">
                <a:solidFill>
                  <a:srgbClr val="FF0066"/>
                </a:solidFill>
              </a:rPr>
              <a:t>奇数</a:t>
            </a:r>
            <a:r>
              <a:rPr kumimoji="0" lang="zh-CN" altLang="en-US" sz="2400" b="1"/>
              <a:t>时</a:t>
            </a:r>
            <a:endParaRPr kumimoji="0" lang="en-US" altLang="zh-CN" sz="2400" b="1"/>
          </a:p>
          <a:p>
            <a:pPr lvl="2">
              <a:spcBef>
                <a:spcPct val="0"/>
              </a:spcBef>
              <a:spcAft>
                <a:spcPts val="9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/>
              <a:t>写入方式字后，</a:t>
            </a:r>
            <a:r>
              <a:rPr kumimoji="0" lang="en-US" altLang="zh-CN" sz="2200"/>
              <a:t>OUT</a:t>
            </a:r>
            <a:r>
              <a:rPr kumimoji="0" lang="zh-CN" altLang="en-US" sz="2200"/>
              <a:t>信号变高。</a:t>
            </a:r>
            <a:endParaRPr kumimoji="0" lang="en-US" altLang="zh-CN" sz="2200"/>
          </a:p>
          <a:p>
            <a:pPr lvl="2">
              <a:spcBef>
                <a:spcPct val="0"/>
              </a:spcBef>
              <a:spcAft>
                <a:spcPts val="12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/>
              <a:t>写入初值后开始减</a:t>
            </a:r>
            <a:r>
              <a:rPr kumimoji="0" lang="en-US" altLang="zh-CN" sz="2200"/>
              <a:t>1</a:t>
            </a:r>
            <a:r>
              <a:rPr kumimoji="0" lang="zh-CN" altLang="en-US" sz="2200"/>
              <a:t>计数；减到 </a:t>
            </a:r>
            <a:r>
              <a:rPr kumimoji="0" lang="en-US" altLang="zh-CN" sz="2200"/>
              <a:t>(n-1)/2 </a:t>
            </a:r>
            <a:r>
              <a:rPr kumimoji="0" lang="zh-CN" altLang="en-US" sz="2200"/>
              <a:t>时，</a:t>
            </a:r>
            <a:r>
              <a:rPr kumimoji="0" lang="en-US" altLang="zh-CN" sz="2200"/>
              <a:t>OUT</a:t>
            </a:r>
            <a:r>
              <a:rPr kumimoji="0" lang="zh-CN" altLang="en-US" sz="2200"/>
              <a:t>变低继续计数；减到</a:t>
            </a:r>
            <a:r>
              <a:rPr kumimoji="0" lang="en-US" altLang="zh-CN" sz="2200"/>
              <a:t>0</a:t>
            </a:r>
            <a:r>
              <a:rPr kumimoji="0" lang="zh-CN" altLang="en-US" sz="2200"/>
              <a:t>时，</a:t>
            </a:r>
            <a:r>
              <a:rPr kumimoji="0" lang="en-US" altLang="zh-CN" sz="2200"/>
              <a:t>OUT</a:t>
            </a:r>
            <a:r>
              <a:rPr kumimoji="0" lang="zh-CN" altLang="en-US" sz="2200"/>
              <a:t>变高并自动装入初值，重新计数。</a:t>
            </a:r>
            <a:endParaRPr kumimoji="0" lang="en-US" altLang="zh-CN" sz="2200"/>
          </a:p>
        </p:txBody>
      </p:sp>
      <p:sp>
        <p:nvSpPr>
          <p:cNvPr id="7680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0D6AF9-8E0D-42CB-9C02-67E62CDC56D8}" type="slidenum">
              <a:rPr lang="en-US" altLang="zh-CN"/>
            </a:fld>
            <a:endParaRPr lang="en-US" altLang="zh-CN"/>
          </a:p>
        </p:txBody>
      </p:sp>
      <p:sp>
        <p:nvSpPr>
          <p:cNvPr id="7680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290" name="Object 5"/>
          <p:cNvGraphicFramePr>
            <a:graphicFrameLocks noChangeAspect="1"/>
          </p:cNvGraphicFramePr>
          <p:nvPr/>
        </p:nvGraphicFramePr>
        <p:xfrm>
          <a:off x="838200" y="3581400"/>
          <a:ext cx="7570788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Visio" r:id="rId1" imgW="5067300" imgH="1485900" progId="Visio.Drawing.11">
                  <p:embed/>
                </p:oleObj>
              </mc:Choice>
              <mc:Fallback>
                <p:oleObj name="Visio" r:id="rId1" imgW="5067300" imgH="148590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581400"/>
                        <a:ext cx="7570788" cy="220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001000" cy="4648200"/>
          </a:xfrm>
        </p:spPr>
        <p:txBody>
          <a:bodyPr/>
          <a:lstStyle/>
          <a:p>
            <a:pPr lvl="1">
              <a:spcBef>
                <a:spcPct val="0"/>
              </a:spcBef>
              <a:spcAft>
                <a:spcPts val="24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600" b="1" u="sng">
                <a:solidFill>
                  <a:srgbClr val="FF0066"/>
                </a:solidFill>
              </a:rPr>
              <a:t>方式</a:t>
            </a:r>
            <a:r>
              <a:rPr kumimoji="0" lang="en-US" altLang="zh-CN" sz="2600" b="1" u="sng">
                <a:solidFill>
                  <a:srgbClr val="FF0066"/>
                </a:solidFill>
              </a:rPr>
              <a:t>2(</a:t>
            </a:r>
            <a:r>
              <a:rPr kumimoji="0" lang="zh-CN" altLang="en-US" sz="2600" b="1" u="sng">
                <a:solidFill>
                  <a:srgbClr val="FF0066"/>
                </a:solidFill>
              </a:rPr>
              <a:t>分频器</a:t>
            </a:r>
            <a:r>
              <a:rPr kumimoji="0" lang="en-US" altLang="zh-CN" sz="2600" b="1" u="sng">
                <a:solidFill>
                  <a:srgbClr val="FF0066"/>
                </a:solidFill>
              </a:rPr>
              <a:t>) </a:t>
            </a:r>
            <a:r>
              <a:rPr kumimoji="0" lang="zh-CN" altLang="en-US" sz="2600" b="1"/>
              <a:t>与</a:t>
            </a:r>
            <a:r>
              <a:rPr kumimoji="0" lang="zh-CN" altLang="en-US" sz="2600" b="1" u="sng">
                <a:solidFill>
                  <a:srgbClr val="FF0066"/>
                </a:solidFill>
              </a:rPr>
              <a:t>方式</a:t>
            </a:r>
            <a:r>
              <a:rPr kumimoji="0" lang="en-US" altLang="zh-CN" sz="2600" b="1" u="sng">
                <a:solidFill>
                  <a:srgbClr val="FF0066"/>
                </a:solidFill>
              </a:rPr>
              <a:t>3(</a:t>
            </a:r>
            <a:r>
              <a:rPr kumimoji="0" lang="zh-CN" altLang="en-US" sz="2600" b="1" u="sng">
                <a:solidFill>
                  <a:srgbClr val="FF0066"/>
                </a:solidFill>
              </a:rPr>
              <a:t>方波发生器</a:t>
            </a:r>
            <a:r>
              <a:rPr kumimoji="0" lang="en-US" altLang="zh-CN" sz="2600" b="1" u="sng">
                <a:solidFill>
                  <a:srgbClr val="FF0066"/>
                </a:solidFill>
              </a:rPr>
              <a:t>) </a:t>
            </a:r>
            <a:r>
              <a:rPr kumimoji="0" lang="zh-CN" altLang="en-US" sz="2600" b="1"/>
              <a:t>比较</a:t>
            </a:r>
            <a:endParaRPr kumimoji="0" lang="en-US" altLang="zh-CN" sz="2600" b="1"/>
          </a:p>
          <a:p>
            <a:pPr lvl="1">
              <a:spcBef>
                <a:spcPct val="0"/>
              </a:spcBef>
              <a:spcAft>
                <a:spcPts val="12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 b="1"/>
              <a:t>相似点</a:t>
            </a:r>
            <a:endParaRPr kumimoji="0" lang="en-US" altLang="zh-CN" sz="2200" b="1"/>
          </a:p>
          <a:p>
            <a:pPr lvl="2"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Ø"/>
            </a:pPr>
            <a:r>
              <a:rPr kumimoji="0" lang="zh-CN" altLang="en-US" sz="2000"/>
              <a:t>均具有</a:t>
            </a:r>
            <a:r>
              <a:rPr kumimoji="0" lang="zh-CN" altLang="en-US" sz="2000" b="1" u="sng">
                <a:solidFill>
                  <a:srgbClr val="0000FF"/>
                </a:solidFill>
              </a:rPr>
              <a:t>自动装载</a:t>
            </a:r>
            <a:r>
              <a:rPr kumimoji="0" lang="zh-CN" altLang="en-US" sz="2000"/>
              <a:t>能力，</a:t>
            </a:r>
            <a:r>
              <a:rPr kumimoji="0" lang="en-US" altLang="zh-CN" sz="2000"/>
              <a:t>OUT </a:t>
            </a:r>
            <a:r>
              <a:rPr kumimoji="0" lang="zh-CN" altLang="en-US" sz="2000"/>
              <a:t>端均可输出</a:t>
            </a:r>
            <a:r>
              <a:rPr kumimoji="0" lang="zh-CN" altLang="en-US" sz="2000" b="1" u="sng">
                <a:solidFill>
                  <a:srgbClr val="0000FF"/>
                </a:solidFill>
              </a:rPr>
              <a:t>连续波形</a:t>
            </a:r>
            <a:r>
              <a:rPr kumimoji="0" lang="zh-CN" altLang="en-US" sz="2000"/>
              <a:t>。</a:t>
            </a:r>
            <a:endParaRPr kumimoji="0" lang="en-US" altLang="zh-CN" sz="2000"/>
          </a:p>
          <a:p>
            <a:pPr lvl="2">
              <a:spcBef>
                <a:spcPct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Ø"/>
            </a:pPr>
            <a:r>
              <a:rPr kumimoji="0" lang="zh-CN" altLang="en-US" sz="2000"/>
              <a:t>输出信号的频率相同，均为 </a:t>
            </a:r>
            <a:r>
              <a:rPr kumimoji="0" lang="en-US" altLang="zh-CN" sz="2000"/>
              <a:t>f</a:t>
            </a:r>
            <a:r>
              <a:rPr kumimoji="0" lang="en-US" altLang="zh-CN" sz="2000" baseline="-25000"/>
              <a:t>clk</a:t>
            </a:r>
            <a:r>
              <a:rPr kumimoji="0" lang="en-US" altLang="zh-CN" sz="2000"/>
              <a:t> / </a:t>
            </a:r>
            <a:r>
              <a:rPr kumimoji="0" lang="zh-CN" altLang="en-US" sz="2000"/>
              <a:t>初值。</a:t>
            </a:r>
            <a:endParaRPr kumimoji="0" lang="en-US" altLang="zh-CN" sz="2000"/>
          </a:p>
          <a:p>
            <a:pPr lvl="1">
              <a:spcBef>
                <a:spcPts val="1200"/>
              </a:spcBef>
              <a:spcAft>
                <a:spcPts val="12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400" b="1"/>
              <a:t>不同点</a:t>
            </a:r>
            <a:endParaRPr kumimoji="0" lang="en-US" altLang="zh-CN" sz="2400" b="1"/>
          </a:p>
          <a:p>
            <a:pPr lvl="2">
              <a:spcBef>
                <a:spcPct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Ø"/>
            </a:pPr>
            <a:r>
              <a:rPr kumimoji="0" lang="zh-CN" altLang="en-US" sz="2000"/>
              <a:t>方式</a:t>
            </a:r>
            <a:r>
              <a:rPr kumimoji="0" lang="en-US" altLang="zh-CN" sz="2000"/>
              <a:t>2</a:t>
            </a:r>
            <a:r>
              <a:rPr kumimoji="0" lang="zh-CN" altLang="en-US" sz="2000"/>
              <a:t>：计数过程中</a:t>
            </a:r>
            <a:r>
              <a:rPr kumimoji="0" lang="en-US" altLang="zh-CN" sz="2000"/>
              <a:t>OUT</a:t>
            </a:r>
            <a:r>
              <a:rPr kumimoji="0" lang="zh-CN" altLang="en-US" sz="2000"/>
              <a:t>端输出高电平，计数减为</a:t>
            </a:r>
            <a:r>
              <a:rPr kumimoji="0" lang="en-US" altLang="zh-CN" sz="2000"/>
              <a:t>1</a:t>
            </a:r>
            <a:r>
              <a:rPr kumimoji="0" lang="zh-CN" altLang="en-US" sz="2000"/>
              <a:t>时输出一个</a:t>
            </a:r>
            <a:r>
              <a:rPr kumimoji="0" lang="en-US" altLang="zh-CN" sz="2000"/>
              <a:t>CLK</a:t>
            </a:r>
            <a:r>
              <a:rPr kumimoji="0" lang="zh-CN" altLang="en-US" sz="2000"/>
              <a:t>周期的负脉冲。</a:t>
            </a:r>
            <a:endParaRPr kumimoji="0" lang="en-US" altLang="zh-CN" sz="2000"/>
          </a:p>
          <a:p>
            <a:pPr lvl="2">
              <a:spcBef>
                <a:spcPct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Ø"/>
            </a:pPr>
            <a:r>
              <a:rPr kumimoji="0" lang="zh-CN" altLang="en-US" sz="2000"/>
              <a:t>方式</a:t>
            </a:r>
            <a:r>
              <a:rPr kumimoji="0" lang="en-US" altLang="zh-CN" sz="2000"/>
              <a:t>3</a:t>
            </a:r>
            <a:r>
              <a:rPr kumimoji="0" lang="zh-CN" altLang="en-US" sz="2000"/>
              <a:t>：计数过程中，</a:t>
            </a:r>
            <a:r>
              <a:rPr kumimoji="0" lang="en-US" altLang="zh-CN" sz="2000"/>
              <a:t>OUT</a:t>
            </a:r>
            <a:r>
              <a:rPr kumimoji="0" lang="zh-CN" altLang="en-US" sz="2000"/>
              <a:t>端输出比例为</a:t>
            </a:r>
            <a:r>
              <a:rPr kumimoji="0" lang="en-US" altLang="zh-CN" sz="2000"/>
              <a:t>1:1 (</a:t>
            </a:r>
            <a:r>
              <a:rPr kumimoji="0" lang="zh-CN" altLang="en-US" sz="2000"/>
              <a:t>初值为偶数</a:t>
            </a:r>
            <a:r>
              <a:rPr kumimoji="0" lang="en-US" altLang="zh-CN" sz="2000"/>
              <a:t>) </a:t>
            </a:r>
            <a:r>
              <a:rPr kumimoji="0" lang="zh-CN" altLang="en-US" sz="2000"/>
              <a:t>或近似</a:t>
            </a:r>
            <a:r>
              <a:rPr kumimoji="0" lang="en-US" altLang="zh-CN" sz="2000"/>
              <a:t>1:1 (</a:t>
            </a:r>
            <a:r>
              <a:rPr kumimoji="0" lang="zh-CN" altLang="en-US" sz="2000"/>
              <a:t>初值为奇数</a:t>
            </a:r>
            <a:r>
              <a:rPr kumimoji="0" lang="en-US" altLang="zh-CN" sz="2000"/>
              <a:t>) </a:t>
            </a:r>
            <a:r>
              <a:rPr kumimoji="0" lang="zh-CN" altLang="en-US" sz="2000"/>
              <a:t>的方波。</a:t>
            </a:r>
            <a:endParaRPr kumimoji="0" lang="en-US" altLang="zh-CN" sz="2000"/>
          </a:p>
        </p:txBody>
      </p:sp>
      <p:sp>
        <p:nvSpPr>
          <p:cNvPr id="9523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9D57E8C-0ACE-48C2-8E45-8DF92F6C682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56D55EB-B105-4941-81B3-FD4C92A0FBE4}" type="slidenum">
              <a:rPr lang="en-US" altLang="zh-CN"/>
            </a:fld>
            <a:endParaRPr lang="en-US" altLang="zh-CN"/>
          </a:p>
        </p:txBody>
      </p:sp>
      <p:grpSp>
        <p:nvGrpSpPr>
          <p:cNvPr id="2" name="组合 12"/>
          <p:cNvGrpSpPr/>
          <p:nvPr/>
        </p:nvGrpSpPr>
        <p:grpSpPr bwMode="auto">
          <a:xfrm>
            <a:off x="1143000" y="1143000"/>
            <a:ext cx="7543800" cy="2514600"/>
            <a:chOff x="1143000" y="990600"/>
            <a:chExt cx="7543800" cy="2514600"/>
          </a:xfrm>
        </p:grpSpPr>
        <p:sp>
          <p:nvSpPr>
            <p:cNvPr id="11" name="云形标注 10"/>
            <p:cNvSpPr/>
            <p:nvPr/>
          </p:nvSpPr>
          <p:spPr>
            <a:xfrm>
              <a:off x="7391400" y="1524000"/>
              <a:ext cx="1295400" cy="685800"/>
            </a:xfrm>
            <a:prstGeom prst="cloudCallout">
              <a:avLst>
                <a:gd name="adj1" fmla="val -55431"/>
                <a:gd name="adj2" fmla="val 97917"/>
              </a:avLst>
            </a:prstGeom>
            <a:solidFill>
              <a:srgbClr val="ABD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b="1">
                  <a:solidFill>
                    <a:schemeClr val="tx1"/>
                  </a:solidFill>
                </a:rPr>
                <a:t>方式</a:t>
              </a:r>
              <a:r>
                <a:rPr lang="en-US" altLang="zh-CN" b="1">
                  <a:solidFill>
                    <a:schemeClr val="tx1"/>
                  </a:solidFill>
                </a:rPr>
                <a:t>2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graphicFrame>
          <p:nvGraphicFramePr>
            <p:cNvPr id="97287" name="Object 1"/>
            <p:cNvGraphicFramePr>
              <a:graphicFrameLocks noChangeAspect="1"/>
            </p:cNvGraphicFramePr>
            <p:nvPr/>
          </p:nvGraphicFramePr>
          <p:xfrm>
            <a:off x="1143000" y="990600"/>
            <a:ext cx="5971484" cy="2514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3" name="Visio" r:id="rId1" imgW="5124450" imgH="2314575" progId="Visio.Drawing.11">
                    <p:embed/>
                  </p:oleObj>
                </mc:Choice>
                <mc:Fallback>
                  <p:oleObj name="Visio" r:id="rId1" imgW="5124450" imgH="2314575" progId="Visio.Drawing.11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000" y="990600"/>
                          <a:ext cx="5971484" cy="2514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9"/>
          <p:cNvGrpSpPr/>
          <p:nvPr/>
        </p:nvGrpSpPr>
        <p:grpSpPr bwMode="auto">
          <a:xfrm>
            <a:off x="852488" y="4114800"/>
            <a:ext cx="7924800" cy="1905000"/>
            <a:chOff x="838200" y="4114800"/>
            <a:chExt cx="7924800" cy="1905000"/>
          </a:xfrm>
        </p:grpSpPr>
        <p:sp>
          <p:nvSpPr>
            <p:cNvPr id="12" name="云形标注 11"/>
            <p:cNvSpPr/>
            <p:nvPr/>
          </p:nvSpPr>
          <p:spPr bwMode="auto">
            <a:xfrm>
              <a:off x="7467600" y="4191000"/>
              <a:ext cx="1295400" cy="685800"/>
            </a:xfrm>
            <a:prstGeom prst="cloudCallout">
              <a:avLst>
                <a:gd name="adj1" fmla="val -55431"/>
                <a:gd name="adj2" fmla="val 97917"/>
              </a:avLst>
            </a:prstGeom>
            <a:solidFill>
              <a:srgbClr val="ABD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b="1">
                  <a:solidFill>
                    <a:schemeClr val="tx1"/>
                  </a:solidFill>
                </a:rPr>
                <a:t>方式</a:t>
              </a:r>
              <a:r>
                <a:rPr lang="en-US" altLang="zh-CN" b="1">
                  <a:solidFill>
                    <a:schemeClr val="tx1"/>
                  </a:solidFill>
                </a:rPr>
                <a:t>3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graphicFrame>
          <p:nvGraphicFramePr>
            <p:cNvPr id="97285" name="Object 9"/>
            <p:cNvGraphicFramePr>
              <a:graphicFrameLocks noChangeAspect="1"/>
            </p:cNvGraphicFramePr>
            <p:nvPr/>
          </p:nvGraphicFramePr>
          <p:xfrm>
            <a:off x="838200" y="4114800"/>
            <a:ext cx="6450470" cy="1905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4" name="Visio" r:id="rId3" imgW="5067300" imgH="1485900" progId="Visio.Drawing.11">
                    <p:embed/>
                  </p:oleObj>
                </mc:Choice>
                <mc:Fallback>
                  <p:oleObj name="Visio" r:id="rId3" imgW="5067300" imgH="1485900" progId="Visio.Drawing.11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200" y="4114800"/>
                          <a:ext cx="6450470" cy="1905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696200" cy="12954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en-US" altLang="zh-CN" sz="2400"/>
              <a:t>【3-2】</a:t>
            </a:r>
            <a:r>
              <a:rPr kumimoji="0" lang="zh-CN" altLang="en-US" sz="2400"/>
              <a:t>如图所示，计数器</a:t>
            </a:r>
            <a:r>
              <a:rPr kumimoji="0" lang="en-US" altLang="zh-CN" sz="2400"/>
              <a:t>1</a:t>
            </a:r>
            <a:r>
              <a:rPr kumimoji="0" lang="zh-CN" altLang="en-US" sz="2400"/>
              <a:t>工作在方式</a:t>
            </a:r>
            <a:r>
              <a:rPr kumimoji="0" lang="en-US" altLang="zh-CN" sz="2400"/>
              <a:t>3</a:t>
            </a:r>
            <a:r>
              <a:rPr kumimoji="0" lang="zh-CN" altLang="en-US" sz="2400"/>
              <a:t>，计数初值为</a:t>
            </a:r>
            <a:r>
              <a:rPr kumimoji="0" lang="en-US" altLang="zh-CN" sz="2400"/>
              <a:t>15</a:t>
            </a:r>
            <a:r>
              <a:rPr kumimoji="0" lang="zh-CN" altLang="en-US" sz="2400"/>
              <a:t>。请详细刻画 </a:t>
            </a:r>
            <a:r>
              <a:rPr kumimoji="0" lang="en-US" altLang="zh-CN" sz="2400"/>
              <a:t>OUT1</a:t>
            </a:r>
            <a:r>
              <a:rPr kumimoji="0" lang="zh-CN" altLang="en-US" sz="2400"/>
              <a:t>上的输出波形特性。</a:t>
            </a:r>
            <a:endParaRPr kumimoji="0" lang="en-US" altLang="zh-CN" sz="2400"/>
          </a:p>
        </p:txBody>
      </p:sp>
      <p:sp>
        <p:nvSpPr>
          <p:cNvPr id="10957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FAF773C-D36A-4D51-A95C-D26C91718E70}" type="slidenum">
              <a:rPr lang="en-US" altLang="zh-CN"/>
            </a:fld>
            <a:endParaRPr lang="en-US" altLang="zh-CN"/>
          </a:p>
        </p:txBody>
      </p:sp>
      <p:graphicFrame>
        <p:nvGraphicFramePr>
          <p:cNvPr id="109571" name="Object 4"/>
          <p:cNvGraphicFramePr>
            <a:graphicFrameLocks noChangeAspect="1"/>
          </p:cNvGraphicFramePr>
          <p:nvPr/>
        </p:nvGraphicFramePr>
        <p:xfrm>
          <a:off x="1600200" y="2819400"/>
          <a:ext cx="6015038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Visio" r:id="rId1" imgW="5219700" imgH="2057400" progId="Visio.Drawing.11">
                  <p:embed/>
                </p:oleObj>
              </mc:Choice>
              <mc:Fallback>
                <p:oleObj name="Visio" r:id="rId1" imgW="5219700" imgH="20574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819400"/>
                        <a:ext cx="6015038" cy="2362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924800" cy="495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zh-CN" altLang="en-US" sz="2600" b="1"/>
              <a:t>解：</a:t>
            </a:r>
            <a:endParaRPr kumimoji="0" lang="en-US" altLang="zh-CN" sz="2600" b="1"/>
          </a:p>
          <a:p>
            <a:pPr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en-US" altLang="zh-CN" sz="2200"/>
              <a:t>    </a:t>
            </a:r>
            <a:r>
              <a:rPr kumimoji="0" lang="zh-CN" altLang="en-US" sz="2200"/>
              <a:t>计数初值 </a:t>
            </a:r>
            <a:r>
              <a:rPr kumimoji="0" lang="en-US" altLang="zh-CN" sz="2200"/>
              <a:t>n =15 </a:t>
            </a:r>
            <a:r>
              <a:rPr kumimoji="0" lang="zh-CN" altLang="en-US" sz="2200"/>
              <a:t>为奇数，故输出波形的一个周期中，高电平的持续时间为 </a:t>
            </a:r>
            <a:r>
              <a:rPr kumimoji="0" lang="en-US" altLang="zh-CN" sz="2200"/>
              <a:t>(n+1)/2 </a:t>
            </a:r>
            <a:r>
              <a:rPr kumimoji="0" lang="zh-CN" altLang="en-US" sz="2200"/>
              <a:t>个</a:t>
            </a:r>
            <a:r>
              <a:rPr kumimoji="0" lang="en-US" altLang="zh-CN" sz="2200"/>
              <a:t>CLK</a:t>
            </a:r>
            <a:r>
              <a:rPr kumimoji="0" lang="zh-CN" altLang="en-US" sz="2200"/>
              <a:t>，低电平的持续时间为 </a:t>
            </a:r>
            <a:r>
              <a:rPr kumimoji="0" lang="en-US" altLang="zh-CN" sz="2200"/>
              <a:t>(n-1)/2 </a:t>
            </a:r>
            <a:r>
              <a:rPr kumimoji="0" lang="zh-CN" altLang="en-US" sz="2200"/>
              <a:t>个</a:t>
            </a:r>
            <a:r>
              <a:rPr kumimoji="0" lang="en-US" altLang="zh-CN" sz="2200"/>
              <a:t>CLK</a:t>
            </a:r>
            <a:r>
              <a:rPr kumimoji="0" lang="zh-CN" altLang="en-US" sz="2200"/>
              <a:t>。所以有：</a:t>
            </a:r>
            <a:endParaRPr kumimoji="0" lang="en-US" altLang="zh-CN" sz="2200"/>
          </a:p>
          <a:p>
            <a:pPr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en-US" altLang="zh-CN" sz="2000"/>
              <a:t>              </a:t>
            </a:r>
            <a:r>
              <a:rPr kumimoji="0" lang="en-US" altLang="zh-CN" sz="2200"/>
              <a:t>T</a:t>
            </a:r>
            <a:r>
              <a:rPr kumimoji="0" lang="en-US" altLang="zh-CN" sz="2200" baseline="-25000"/>
              <a:t>clk1</a:t>
            </a:r>
            <a:r>
              <a:rPr kumimoji="0" lang="en-US" altLang="zh-CN" sz="2200"/>
              <a:t> = 1/2MHz = 0.5 μs</a:t>
            </a:r>
            <a:endParaRPr kumimoji="0" lang="en-US" altLang="zh-CN" sz="2200"/>
          </a:p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en-US" altLang="zh-CN" sz="2200"/>
              <a:t>             T</a:t>
            </a:r>
            <a:r>
              <a:rPr kumimoji="0" lang="en-US" altLang="zh-CN" sz="2200" baseline="-25000"/>
              <a:t>1</a:t>
            </a:r>
            <a:r>
              <a:rPr kumimoji="0" lang="en-US" altLang="zh-CN" sz="2200"/>
              <a:t> = (n+1) / 2 × </a:t>
            </a:r>
            <a:r>
              <a:rPr kumimoji="0" lang="en-US" altLang="zh-CN" sz="2200">
                <a:ea typeface="华文楷体" panose="02010600040101010101" pitchFamily="2" charset="-122"/>
              </a:rPr>
              <a:t>T</a:t>
            </a:r>
            <a:r>
              <a:rPr kumimoji="0" lang="en-US" altLang="zh-CN" sz="2200" baseline="-25000">
                <a:ea typeface="华文楷体" panose="02010600040101010101" pitchFamily="2" charset="-122"/>
              </a:rPr>
              <a:t>clk1</a:t>
            </a:r>
            <a:r>
              <a:rPr kumimoji="0" lang="en-US" altLang="zh-CN" sz="2200"/>
              <a:t> = 8 × 0.5 = 4 μs</a:t>
            </a:r>
            <a:endParaRPr kumimoji="0" lang="en-US" altLang="zh-CN" sz="2200"/>
          </a:p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en-US" altLang="zh-CN" sz="2200"/>
              <a:t>             T</a:t>
            </a:r>
            <a:r>
              <a:rPr kumimoji="0" lang="en-US" altLang="zh-CN" sz="2200" baseline="-25000"/>
              <a:t>2</a:t>
            </a:r>
            <a:r>
              <a:rPr kumimoji="0" lang="en-US" altLang="zh-CN" sz="2200"/>
              <a:t> = (n-1) / 2 × </a:t>
            </a:r>
            <a:r>
              <a:rPr kumimoji="0" lang="en-US" altLang="zh-CN" sz="2200">
                <a:ea typeface="华文楷体" panose="02010600040101010101" pitchFamily="2" charset="-122"/>
              </a:rPr>
              <a:t>T</a:t>
            </a:r>
            <a:r>
              <a:rPr kumimoji="0" lang="en-US" altLang="zh-CN" sz="2200" baseline="-25000">
                <a:ea typeface="华文楷体" panose="02010600040101010101" pitchFamily="2" charset="-122"/>
              </a:rPr>
              <a:t>clk1</a:t>
            </a:r>
            <a:r>
              <a:rPr kumimoji="0" lang="en-US" altLang="zh-CN" sz="2200"/>
              <a:t> = 7 × 0.5 = 3.5 μs</a:t>
            </a:r>
            <a:endParaRPr kumimoji="0" lang="en-US" altLang="zh-CN" sz="2200"/>
          </a:p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en-US" altLang="zh-CN" sz="2200"/>
              <a:t>             T = T</a:t>
            </a:r>
            <a:r>
              <a:rPr kumimoji="0" lang="en-US" altLang="zh-CN" sz="2200" baseline="-25000"/>
              <a:t>1</a:t>
            </a:r>
            <a:r>
              <a:rPr kumimoji="0" lang="en-US" altLang="zh-CN" sz="2200"/>
              <a:t> + T</a:t>
            </a:r>
            <a:r>
              <a:rPr kumimoji="0" lang="en-US" altLang="zh-CN" sz="2200" baseline="-25000"/>
              <a:t>2</a:t>
            </a:r>
            <a:r>
              <a:rPr kumimoji="0" lang="en-US" altLang="zh-CN" sz="2200"/>
              <a:t> = 4 + 3.5 = 7.5 μs</a:t>
            </a:r>
            <a:endParaRPr kumimoji="0" lang="en-US" altLang="zh-CN" sz="2200"/>
          </a:p>
          <a:p>
            <a:pPr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en-US" altLang="zh-CN" sz="2200"/>
              <a:t>     </a:t>
            </a:r>
            <a:r>
              <a:rPr kumimoji="0" lang="zh-CN" altLang="en-US" sz="2200"/>
              <a:t>故输出波形的特性为：输出</a:t>
            </a:r>
            <a:r>
              <a:rPr kumimoji="0" lang="zh-CN" altLang="en-US" sz="2200" b="1" u="sng">
                <a:solidFill>
                  <a:srgbClr val="0000FF"/>
                </a:solidFill>
              </a:rPr>
              <a:t>总周期</a:t>
            </a:r>
            <a:r>
              <a:rPr kumimoji="0" lang="zh-CN" altLang="en-US" sz="2200"/>
              <a:t>约为</a:t>
            </a:r>
            <a:r>
              <a:rPr kumimoji="0" lang="en-US" altLang="zh-CN" sz="2200"/>
              <a:t>7.5 μs</a:t>
            </a:r>
            <a:r>
              <a:rPr kumimoji="0" lang="zh-CN" altLang="en-US" sz="2200"/>
              <a:t>的方波，其中一个周期中</a:t>
            </a:r>
            <a:r>
              <a:rPr kumimoji="0" lang="zh-CN" altLang="en-US" sz="2200" b="1" u="sng">
                <a:solidFill>
                  <a:srgbClr val="0000FF"/>
                </a:solidFill>
              </a:rPr>
              <a:t>高电平</a:t>
            </a:r>
            <a:r>
              <a:rPr kumimoji="0" lang="zh-CN" altLang="en-US" sz="2200"/>
              <a:t>的持续时间约为 </a:t>
            </a:r>
            <a:r>
              <a:rPr kumimoji="0" lang="en-US" altLang="zh-CN" sz="2200"/>
              <a:t>4 μs</a:t>
            </a:r>
            <a:r>
              <a:rPr kumimoji="0" lang="zh-CN" altLang="en-US" sz="2200"/>
              <a:t>，</a:t>
            </a:r>
            <a:r>
              <a:rPr kumimoji="0" lang="zh-CN" altLang="en-US" sz="2200" b="1" u="sng">
                <a:solidFill>
                  <a:srgbClr val="0000FF"/>
                </a:solidFill>
              </a:rPr>
              <a:t>低电平</a:t>
            </a:r>
            <a:r>
              <a:rPr kumimoji="0" lang="zh-CN" altLang="en-US" sz="2200"/>
              <a:t>的持续时间约为 </a:t>
            </a:r>
            <a:r>
              <a:rPr kumimoji="0" lang="en-US" altLang="zh-CN" sz="2200"/>
              <a:t>3.5 μs</a:t>
            </a:r>
            <a:r>
              <a:rPr kumimoji="0" lang="zh-CN" altLang="en-US" sz="2200"/>
              <a:t>。</a:t>
            </a:r>
            <a:endParaRPr kumimoji="0" lang="en-US" altLang="zh-CN" sz="2200"/>
          </a:p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endParaRPr kumimoji="0" lang="en-US" altLang="zh-CN" sz="2200"/>
          </a:p>
        </p:txBody>
      </p:sp>
      <p:sp>
        <p:nvSpPr>
          <p:cNvPr id="11366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B71029A-BD95-4B3D-90AA-C03CB35D1A9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534400" cy="14478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en-US" altLang="zh-CN" sz="2400" dirty="0"/>
              <a:t>【3-4】</a:t>
            </a:r>
            <a:r>
              <a:rPr kumimoji="0" lang="zh-CN" altLang="en-US" sz="2400" dirty="0"/>
              <a:t>已知计数器</a:t>
            </a:r>
            <a:r>
              <a:rPr kumimoji="0" lang="en-US" altLang="zh-CN" sz="2400" dirty="0"/>
              <a:t>0</a:t>
            </a:r>
            <a:r>
              <a:rPr kumimoji="0" lang="zh-CN" altLang="en-US" sz="2400" dirty="0"/>
              <a:t>工作在方式</a:t>
            </a:r>
            <a:r>
              <a:rPr kumimoji="0" lang="en-US" altLang="zh-CN" sz="2400" dirty="0"/>
              <a:t>0</a:t>
            </a:r>
            <a:r>
              <a:rPr kumimoji="0" lang="zh-CN" altLang="en-US" sz="2400" dirty="0"/>
              <a:t>，计数初值为</a:t>
            </a:r>
            <a:r>
              <a:rPr kumimoji="0" lang="en-US" altLang="zh-CN" sz="2400" dirty="0"/>
              <a:t>100</a:t>
            </a:r>
            <a:r>
              <a:rPr kumimoji="0" lang="zh-CN" altLang="en-US" sz="2400" dirty="0"/>
              <a:t>。设</a:t>
            </a:r>
            <a:r>
              <a:rPr kumimoji="0" lang="en-US" altLang="zh-CN" sz="2400" dirty="0"/>
              <a:t>GATE</a:t>
            </a:r>
            <a:r>
              <a:rPr kumimoji="0" lang="en-US" altLang="zh-CN" sz="2400" baseline="-25000" dirty="0"/>
              <a:t>0</a:t>
            </a:r>
            <a:r>
              <a:rPr kumimoji="0" lang="zh-CN" altLang="en-US" sz="2400" dirty="0"/>
              <a:t>为低的时间</a:t>
            </a:r>
            <a:r>
              <a:rPr kumimoji="0" lang="en-US" altLang="zh-CN" sz="2400" dirty="0"/>
              <a:t>d=2T</a:t>
            </a:r>
            <a:r>
              <a:rPr kumimoji="0" lang="en-US" altLang="zh-CN" sz="2400" baseline="-25000" dirty="0"/>
              <a:t>clk0</a:t>
            </a:r>
            <a:r>
              <a:rPr kumimoji="0" lang="zh-CN" altLang="en-US" sz="2400" dirty="0"/>
              <a:t>。试计算</a:t>
            </a:r>
            <a:r>
              <a:rPr kumimoji="0" lang="en-US" altLang="zh-CN" sz="2400" dirty="0"/>
              <a:t>T</a:t>
            </a:r>
            <a:r>
              <a:rPr kumimoji="0" lang="en-US" altLang="zh-CN" sz="2400" baseline="-25000" dirty="0"/>
              <a:t>0</a:t>
            </a:r>
            <a:r>
              <a:rPr kumimoji="0" lang="zh-CN" altLang="en-US" sz="2400" dirty="0"/>
              <a:t>的输出端出现正跳变时的延迟时间</a:t>
            </a:r>
            <a:r>
              <a:rPr kumimoji="0" lang="en-US" altLang="zh-CN" sz="2400" dirty="0"/>
              <a:t>T</a:t>
            </a:r>
            <a:r>
              <a:rPr kumimoji="0" lang="en-US" altLang="zh-CN" sz="2400" baseline="-25000" dirty="0"/>
              <a:t>D</a:t>
            </a:r>
            <a:r>
              <a:rPr kumimoji="0" lang="zh-CN" altLang="en-US" sz="2400" dirty="0"/>
              <a:t>。</a:t>
            </a:r>
            <a:endParaRPr kumimoji="0" lang="en-US" altLang="zh-CN" sz="2400" dirty="0"/>
          </a:p>
        </p:txBody>
      </p:sp>
      <p:sp>
        <p:nvSpPr>
          <p:cNvPr id="12185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C228D37-91CC-4316-BDCA-D96EAD643EA7}" type="slidenum">
              <a:rPr lang="en-US" altLang="zh-CN"/>
            </a:fld>
            <a:endParaRPr lang="en-US" altLang="zh-CN"/>
          </a:p>
        </p:txBody>
      </p:sp>
      <p:pic>
        <p:nvPicPr>
          <p:cNvPr id="121859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09800" y="2514600"/>
            <a:ext cx="49530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153400" cy="47244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en-US" altLang="zh-CN" sz="2600" b="1"/>
              <a:t>   </a:t>
            </a:r>
            <a:r>
              <a:rPr kumimoji="0" lang="zh-CN" sz="2600" b="1"/>
              <a:t>解：</a:t>
            </a:r>
            <a:endParaRPr kumimoji="0" lang="en-US" altLang="zh-CN" sz="2600" b="1"/>
          </a:p>
          <a:p>
            <a:pPr lvl="1">
              <a:spcBef>
                <a:spcPts val="24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200"/>
              <a:t>正常情况下（</a:t>
            </a:r>
            <a:r>
              <a:rPr kumimoji="0" lang="en-US" altLang="zh-CN" sz="2200"/>
              <a:t>GATE</a:t>
            </a:r>
            <a:r>
              <a:rPr kumimoji="0" lang="en-US" altLang="zh-CN" sz="2200" baseline="-25000"/>
              <a:t>0</a:t>
            </a:r>
            <a:r>
              <a:rPr kumimoji="0" lang="zh-CN" altLang="en-US" sz="2200"/>
              <a:t>保持高电平），</a:t>
            </a:r>
            <a:r>
              <a:rPr kumimoji="0" lang="en-US" altLang="zh-CN" sz="2200"/>
              <a:t>OUT</a:t>
            </a:r>
            <a:r>
              <a:rPr kumimoji="0" lang="en-US" altLang="zh-CN" sz="2200" baseline="-25000"/>
              <a:t>0</a:t>
            </a:r>
            <a:r>
              <a:rPr kumimoji="0" lang="zh-CN" altLang="en-US" sz="2200"/>
              <a:t>持续为低的时间共为</a:t>
            </a:r>
            <a:r>
              <a:rPr kumimoji="0" lang="en-US" altLang="zh-CN" sz="2200"/>
              <a:t>N</a:t>
            </a:r>
            <a:r>
              <a:rPr kumimoji="0" lang="zh-CN" altLang="en-US" sz="2200"/>
              <a:t>个时钟脉冲宽度。</a:t>
            </a:r>
            <a:r>
              <a:rPr kumimoji="0" lang="en-US" altLang="zh-CN" sz="2200"/>
              <a:t>N</a:t>
            </a:r>
            <a:r>
              <a:rPr kumimoji="0" lang="zh-CN" altLang="en-US" sz="2200"/>
              <a:t>为计数初值。</a:t>
            </a:r>
            <a:endParaRPr kumimoji="0" lang="en-US" altLang="zh-CN" sz="2200"/>
          </a:p>
          <a:p>
            <a:pPr lvl="1">
              <a:spcBef>
                <a:spcPts val="12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200"/>
              <a:t>实际计数期间，</a:t>
            </a:r>
            <a:r>
              <a:rPr kumimoji="0" lang="en-US" altLang="zh-CN" sz="2200"/>
              <a:t>GATE</a:t>
            </a:r>
            <a:r>
              <a:rPr kumimoji="0" lang="en-US" altLang="zh-CN" sz="2200" baseline="-25000"/>
              <a:t>0</a:t>
            </a:r>
            <a:r>
              <a:rPr kumimoji="0" lang="zh-CN" altLang="en-US" sz="2200"/>
              <a:t> 暂停计数了</a:t>
            </a:r>
            <a:r>
              <a:rPr kumimoji="0" lang="en-US" altLang="zh-CN" sz="2200"/>
              <a:t>2</a:t>
            </a:r>
            <a:r>
              <a:rPr kumimoji="0" lang="zh-CN" altLang="en-US" sz="2200"/>
              <a:t>个时钟周期，故输出端</a:t>
            </a:r>
            <a:r>
              <a:rPr kumimoji="0" lang="en-US" altLang="zh-CN" sz="2200"/>
              <a:t>OUT</a:t>
            </a:r>
            <a:r>
              <a:rPr kumimoji="0" lang="en-US" altLang="zh-CN" sz="2200" baseline="-25000"/>
              <a:t>0</a:t>
            </a:r>
            <a:r>
              <a:rPr kumimoji="0" lang="zh-CN" altLang="en-US" sz="2200"/>
              <a:t>持续低电平的总宽度为：</a:t>
            </a:r>
            <a:endParaRPr kumimoji="0" lang="en-US" altLang="zh-CN" sz="2200"/>
          </a:p>
          <a:p>
            <a:pPr lvl="1">
              <a:spcBef>
                <a:spcPts val="18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</a:pPr>
            <a:r>
              <a:rPr kumimoji="0" lang="en-US" altLang="zh-CN" sz="2200"/>
              <a:t>        T</a:t>
            </a:r>
            <a:r>
              <a:rPr kumimoji="0" lang="en-US" altLang="zh-CN" sz="2200" baseline="-25000"/>
              <a:t>D</a:t>
            </a:r>
            <a:r>
              <a:rPr kumimoji="0" lang="zh-CN" altLang="en-US" sz="2200"/>
              <a:t> </a:t>
            </a:r>
            <a:r>
              <a:rPr kumimoji="0" lang="en-US" altLang="zh-CN" sz="2200"/>
              <a:t>= (N+2)</a:t>
            </a:r>
            <a:r>
              <a:rPr kumimoji="0" lang="en-US" altLang="zh-CN" sz="2200">
                <a:ea typeface="华文楷体" panose="02010600040101010101" pitchFamily="2" charset="-122"/>
              </a:rPr>
              <a:t>×</a:t>
            </a:r>
            <a:r>
              <a:rPr kumimoji="0" lang="en-US" altLang="zh-CN" sz="2200"/>
              <a:t>T</a:t>
            </a:r>
            <a:r>
              <a:rPr kumimoji="0" lang="en-US" altLang="zh-CN" sz="2200" baseline="-25000"/>
              <a:t>clk0</a:t>
            </a:r>
            <a:r>
              <a:rPr kumimoji="0" lang="en-US" altLang="zh-CN" sz="2200"/>
              <a:t> = (100 + 2)</a:t>
            </a:r>
            <a:r>
              <a:rPr kumimoji="0" lang="en-US" altLang="zh-CN" sz="2200">
                <a:ea typeface="华文楷体" panose="02010600040101010101" pitchFamily="2" charset="-122"/>
              </a:rPr>
              <a:t>×</a:t>
            </a:r>
            <a:r>
              <a:rPr kumimoji="0" lang="en-US" altLang="zh-CN" sz="2200"/>
              <a:t> (</a:t>
            </a:r>
            <a:r>
              <a:rPr kumimoji="0" lang="en-US" altLang="zh-CN" sz="2200">
                <a:ea typeface="华文楷体" panose="02010600040101010101" pitchFamily="2" charset="-122"/>
              </a:rPr>
              <a:t>1/2MHz</a:t>
            </a:r>
            <a:r>
              <a:rPr kumimoji="0" lang="en-US" altLang="zh-CN" sz="2200"/>
              <a:t>)</a:t>
            </a:r>
            <a:endParaRPr kumimoji="0" lang="en-US" altLang="zh-CN" sz="2200"/>
          </a:p>
          <a:p>
            <a:pPr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kumimoji="0" lang="en-US" altLang="zh-CN" sz="2200"/>
              <a:t>                                          = 102</a:t>
            </a:r>
            <a:r>
              <a:rPr kumimoji="0" lang="en-US" altLang="zh-CN" sz="2200">
                <a:ea typeface="华文楷体" panose="02010600040101010101" pitchFamily="2" charset="-122"/>
              </a:rPr>
              <a:t> / (2×10</a:t>
            </a:r>
            <a:r>
              <a:rPr kumimoji="0" lang="en-US" altLang="zh-CN" sz="2200" baseline="30000">
                <a:ea typeface="华文楷体" panose="02010600040101010101" pitchFamily="2" charset="-122"/>
              </a:rPr>
              <a:t>6</a:t>
            </a:r>
            <a:r>
              <a:rPr kumimoji="0" lang="en-US" altLang="zh-CN" sz="2200">
                <a:ea typeface="华文楷体" panose="02010600040101010101" pitchFamily="2" charset="-122"/>
              </a:rPr>
              <a:t>)</a:t>
            </a:r>
            <a:endParaRPr kumimoji="0" lang="en-US" altLang="zh-CN" sz="2200">
              <a:ea typeface="华文楷体" panose="0201060004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en-US" altLang="zh-CN" sz="2000">
                <a:ea typeface="华文楷体" panose="02010600040101010101" pitchFamily="2" charset="-122"/>
              </a:rPr>
              <a:t>                                               =</a:t>
            </a:r>
            <a:r>
              <a:rPr kumimoji="0" lang="en-US" altLang="zh-CN" sz="2400"/>
              <a:t> 51 μs</a:t>
            </a:r>
            <a:r>
              <a:rPr kumimoji="0" lang="en-US" altLang="zh-CN" sz="2400">
                <a:ea typeface="华文楷体" panose="02010600040101010101" pitchFamily="2" charset="-122"/>
              </a:rPr>
              <a:t> </a:t>
            </a:r>
            <a:endParaRPr kumimoji="0" lang="en-US" altLang="zh-CN" sz="2200" b="1"/>
          </a:p>
        </p:txBody>
      </p:sp>
      <p:sp>
        <p:nvSpPr>
          <p:cNvPr id="12595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F121D55-0B2A-4BDE-9CA1-F12CA6D4724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543800" cy="50292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  <a:buSzPct val="95000"/>
              <a:buFont typeface="Wingdings" panose="05000000000000000000" pitchFamily="2" charset="2"/>
              <a:buNone/>
            </a:pPr>
            <a:r>
              <a:rPr kumimoji="0" lang="en-US" altLang="zh-CN" sz="2800" b="1">
                <a:solidFill>
                  <a:srgbClr val="000000"/>
                </a:solidFill>
                <a:ea typeface="黑体" panose="02010609060101010101" pitchFamily="49" charset="-122"/>
              </a:rPr>
              <a:t>(1)  </a:t>
            </a:r>
            <a:r>
              <a:rPr kumimoji="0"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总体结构</a:t>
            </a:r>
            <a:endParaRPr kumimoji="0" lang="en-US" altLang="zh-CN" sz="28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7</a:t>
            </a:r>
            <a:r>
              <a:rPr lang="en-US" altLang="zh-CN">
                <a:solidFill>
                  <a:srgbClr val="C00000"/>
                </a:solidFill>
              </a:rPr>
              <a:t>.2 8253/8254 </a:t>
            </a:r>
            <a:r>
              <a:rPr lang="zh-CN" altLang="en-US">
                <a:solidFill>
                  <a:srgbClr val="C00000"/>
                </a:solidFill>
              </a:rPr>
              <a:t>定时</a:t>
            </a:r>
            <a:r>
              <a:rPr lang="en-US" altLang="zh-CN">
                <a:solidFill>
                  <a:srgbClr val="C00000"/>
                </a:solidFill>
              </a:rPr>
              <a:t>/</a:t>
            </a:r>
            <a:r>
              <a:rPr lang="zh-CN" altLang="en-US">
                <a:solidFill>
                  <a:srgbClr val="C00000"/>
                </a:solidFill>
              </a:rPr>
              <a:t>计数器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EBC389B-2D6A-4592-A078-D79D751B3797}" type="slidenum">
              <a:rPr lang="en-US" altLang="zh-CN"/>
            </a:fld>
            <a:endParaRPr lang="en-US" altLang="zh-CN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85800" y="2181225"/>
            <a:ext cx="6400800" cy="440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1"/>
          <p:cNvGraphicFramePr>
            <a:graphicFrameLocks noChangeAspect="1"/>
          </p:cNvGraphicFramePr>
          <p:nvPr/>
        </p:nvGraphicFramePr>
        <p:xfrm>
          <a:off x="5206365" y="723900"/>
          <a:ext cx="3632835" cy="1994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Visio" r:id="rId2" imgW="6678295" imgH="3402965" progId="Visio.Drawing.11">
                  <p:embed/>
                </p:oleObj>
              </mc:Choice>
              <mc:Fallback>
                <p:oleObj name="Visio" r:id="rId2" imgW="6678295" imgH="3402965" progId="Visio.Drawing.11">
                  <p:embed/>
                  <p:pic>
                    <p:nvPicPr>
                      <p:cNvPr id="0" name="图片 2028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6365" y="723900"/>
                        <a:ext cx="3632835" cy="19945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灯片编号占位符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B22FEA3-9FDE-4C78-8DFA-7FB1913EE56B}" type="slidenum">
              <a:rPr lang="en-US" altLang="zh-CN"/>
            </a:fld>
            <a:endParaRPr lang="en-US" altLang="zh-CN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 内容概要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905000" y="4191000"/>
            <a:ext cx="5562600" cy="914400"/>
          </a:xfrm>
          <a:prstGeom prst="round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28004" name="Group 233"/>
          <p:cNvGrpSpPr/>
          <p:nvPr/>
        </p:nvGrpSpPr>
        <p:grpSpPr bwMode="auto">
          <a:xfrm>
            <a:off x="2252663" y="4419600"/>
            <a:ext cx="4984750" cy="555625"/>
            <a:chOff x="1248" y="2030"/>
            <a:chExt cx="3140" cy="350"/>
          </a:xfrm>
        </p:grpSpPr>
        <p:sp>
          <p:nvSpPr>
            <p:cNvPr id="128026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27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28028" name="Text Box 236"/>
            <p:cNvSpPr txBox="1">
              <a:spLocks noChangeArrowheads="1"/>
            </p:cNvSpPr>
            <p:nvPr/>
          </p:nvSpPr>
          <p:spPr bwMode="gray">
            <a:xfrm>
              <a:off x="1776" y="2050"/>
              <a:ext cx="2517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8253/8254 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编程与应用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28029" name="Text Box 237"/>
            <p:cNvSpPr txBox="1">
              <a:spLocks noChangeArrowheads="1"/>
            </p:cNvSpPr>
            <p:nvPr/>
          </p:nvSpPr>
          <p:spPr bwMode="gray">
            <a:xfrm>
              <a:off x="1296" y="20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4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28005" name="Group 238"/>
          <p:cNvGrpSpPr/>
          <p:nvPr/>
        </p:nvGrpSpPr>
        <p:grpSpPr bwMode="auto">
          <a:xfrm>
            <a:off x="2252663" y="2514600"/>
            <a:ext cx="4984750" cy="568325"/>
            <a:chOff x="1248" y="2640"/>
            <a:chExt cx="3140" cy="358"/>
          </a:xfrm>
        </p:grpSpPr>
        <p:sp>
          <p:nvSpPr>
            <p:cNvPr id="128022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23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28024" name="Text Box 241"/>
            <p:cNvSpPr txBox="1">
              <a:spLocks noChangeArrowheads="1"/>
            </p:cNvSpPr>
            <p:nvPr/>
          </p:nvSpPr>
          <p:spPr bwMode="gray">
            <a:xfrm>
              <a:off x="1776" y="2668"/>
              <a:ext cx="2517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8253/8254 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定时</a:t>
              </a:r>
              <a:r>
                <a:rPr lang="en-US" altLang="zh-CN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/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计数器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28025" name="Text Box 242"/>
            <p:cNvSpPr txBox="1">
              <a:spLocks noChangeArrowheads="1"/>
            </p:cNvSpPr>
            <p:nvPr/>
          </p:nvSpPr>
          <p:spPr bwMode="gray">
            <a:xfrm>
              <a:off x="1296" y="265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2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43"/>
          <p:cNvGrpSpPr/>
          <p:nvPr/>
        </p:nvGrpSpPr>
        <p:grpSpPr bwMode="auto">
          <a:xfrm>
            <a:off x="2252663" y="3482975"/>
            <a:ext cx="4986337" cy="561975"/>
            <a:chOff x="1248" y="3230"/>
            <a:chExt cx="3141" cy="354"/>
          </a:xfrm>
        </p:grpSpPr>
        <p:sp>
          <p:nvSpPr>
            <p:cNvPr id="128018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2948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19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28020" name="Text Box 246"/>
            <p:cNvSpPr txBox="1">
              <a:spLocks noChangeArrowheads="1"/>
            </p:cNvSpPr>
            <p:nvPr/>
          </p:nvSpPr>
          <p:spPr bwMode="gray">
            <a:xfrm>
              <a:off x="1776" y="3254"/>
              <a:ext cx="2181" cy="33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8253/8254 </a:t>
              </a:r>
              <a:r>
                <a:rPr lang="zh-CN" altLang="en-US" sz="2800">
                  <a:ea typeface="华文新魏" panose="02010800040101010101" pitchFamily="2" charset="-122"/>
                </a:rPr>
                <a:t>工作方式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28021" name="Text Box 247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3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28007" name="Group 248"/>
          <p:cNvGrpSpPr/>
          <p:nvPr/>
        </p:nvGrpSpPr>
        <p:grpSpPr bwMode="auto">
          <a:xfrm>
            <a:off x="2252663" y="5410200"/>
            <a:ext cx="4986337" cy="555625"/>
            <a:chOff x="1248" y="3230"/>
            <a:chExt cx="3141" cy="350"/>
          </a:xfrm>
        </p:grpSpPr>
        <p:sp>
          <p:nvSpPr>
            <p:cNvPr id="128014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15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28016" name="Text Box 251"/>
            <p:cNvSpPr txBox="1">
              <a:spLocks noChangeArrowheads="1"/>
            </p:cNvSpPr>
            <p:nvPr/>
          </p:nvSpPr>
          <p:spPr bwMode="gray">
            <a:xfrm>
              <a:off x="1776" y="3244"/>
              <a:ext cx="2613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PC </a:t>
              </a:r>
              <a:r>
                <a:rPr lang="zh-CN" altLang="en-US" sz="2800">
                  <a:ea typeface="华文新魏" panose="02010800040101010101" pitchFamily="2" charset="-122"/>
                </a:rPr>
                <a:t>机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的定时</a:t>
              </a:r>
              <a:r>
                <a:rPr lang="en-US" altLang="zh-CN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/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计数器应用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28017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28008" name="Group 248"/>
          <p:cNvGrpSpPr/>
          <p:nvPr/>
        </p:nvGrpSpPr>
        <p:grpSpPr bwMode="auto">
          <a:xfrm>
            <a:off x="2252663" y="1577975"/>
            <a:ext cx="4984750" cy="555625"/>
            <a:chOff x="1248" y="3230"/>
            <a:chExt cx="3140" cy="350"/>
          </a:xfrm>
        </p:grpSpPr>
        <p:sp>
          <p:nvSpPr>
            <p:cNvPr id="128010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11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66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28012" name="Text Box 251"/>
            <p:cNvSpPr txBox="1">
              <a:spLocks noChangeArrowheads="1"/>
            </p:cNvSpPr>
            <p:nvPr/>
          </p:nvSpPr>
          <p:spPr bwMode="gray">
            <a:xfrm>
              <a:off x="1776" y="3244"/>
              <a:ext cx="2208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定时</a:t>
              </a:r>
              <a:r>
                <a:rPr lang="en-US" altLang="zh-CN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/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计数基本概念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28013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1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sp>
        <p:nvSpPr>
          <p:cNvPr id="30" name="圆角矩形标注 29"/>
          <p:cNvSpPr/>
          <p:nvPr/>
        </p:nvSpPr>
        <p:spPr>
          <a:xfrm>
            <a:off x="4114800" y="2133600"/>
            <a:ext cx="4419600" cy="1143000"/>
          </a:xfrm>
          <a:prstGeom prst="wedgeRoundRectCallout">
            <a:avLst>
              <a:gd name="adj1" fmla="val -5907"/>
              <a:gd name="adj2" fmla="val 79931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l"/>
            </a:pPr>
            <a:r>
              <a:rPr lang="en-US" altLang="zh-CN" sz="20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6</a:t>
            </a:r>
            <a:r>
              <a:rPr lang="zh-CN" altLang="en-US" sz="20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种工作方式的差异：</a:t>
            </a:r>
            <a:r>
              <a:rPr lang="zh-CN" altLang="en-US" sz="2000" b="1" u="sng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输出波形</a:t>
            </a:r>
            <a:r>
              <a:rPr lang="zh-CN" altLang="en-US" sz="20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、计数</a:t>
            </a:r>
            <a:r>
              <a:rPr lang="zh-CN" altLang="en-US" sz="2000" b="1" u="sng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触发方式</a:t>
            </a:r>
            <a:r>
              <a:rPr lang="zh-CN" altLang="en-US" sz="20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、</a:t>
            </a:r>
            <a:r>
              <a:rPr lang="zh-CN" altLang="en-US" sz="2000" b="1" u="sng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门控影响</a:t>
            </a:r>
            <a:r>
              <a:rPr lang="zh-CN" altLang="en-US" sz="20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。</a:t>
            </a:r>
            <a:endParaRPr lang="en-US" altLang="zh-CN" sz="20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01000" cy="51054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24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en-US" altLang="zh-CN" sz="2400" b="1"/>
              <a:t>    8253/8254 </a:t>
            </a:r>
            <a:r>
              <a:rPr kumimoji="0" lang="zh-CN" altLang="en-US" sz="2400" b="1"/>
              <a:t>是可编程接口芯片，使用时必须对其进行初始化编程。</a:t>
            </a:r>
            <a:endParaRPr kumimoji="0" lang="en-US" altLang="zh-CN" sz="2400" b="1"/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 </a:t>
            </a:r>
            <a:r>
              <a:rPr lang="en-US" altLang="zh-CN">
                <a:solidFill>
                  <a:srgbClr val="C00000"/>
                </a:solidFill>
              </a:rPr>
              <a:t>7.4 8253/8254 </a:t>
            </a:r>
            <a:r>
              <a:rPr lang="zh-CN" altLang="en-US">
                <a:solidFill>
                  <a:srgbClr val="C00000"/>
                </a:solidFill>
              </a:rPr>
              <a:t>编程与应用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2902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DA3C849-C688-4A4B-99C6-EA26546C0F48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798512" y="2566988"/>
          <a:ext cx="7354888" cy="413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name="位图图像" r:id="rId1" imgW="6667500" imgH="3752850" progId="PBrush">
                  <p:embed/>
                </p:oleObj>
              </mc:Choice>
              <mc:Fallback>
                <p:oleObj name="位图图像" r:id="rId1" imgW="6667500" imgH="3752850" progId="PBrush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512" y="2566988"/>
                        <a:ext cx="7354888" cy="413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905000" y="1981200"/>
            <a:ext cx="2133600" cy="647700"/>
          </a:xfrm>
          <a:prstGeom prst="wedgeEllipseCallout">
            <a:avLst>
              <a:gd name="adj1" fmla="val 27755"/>
              <a:gd name="adj2" fmla="val 87250"/>
            </a:avLst>
          </a:prstGeom>
          <a:solidFill>
            <a:srgbClr val="FFFF00"/>
          </a:solidFill>
          <a:ln w="19050">
            <a:solidFill>
              <a:schemeClr val="tx1"/>
            </a:solidFill>
            <a:miter lim="800000"/>
          </a:ln>
        </p:spPr>
        <p:txBody>
          <a:bodyPr anchor="ctr"/>
          <a:lstStyle/>
          <a:p>
            <a:pPr algn="ctr"/>
            <a:r>
              <a:rPr lang="en-US" altLang="zh-CN" sz="2000" b="1"/>
              <a:t>1. </a:t>
            </a:r>
            <a:r>
              <a:rPr lang="zh-CN" altLang="en-US" sz="2000" b="1"/>
              <a:t>方式字</a:t>
            </a:r>
            <a:endParaRPr lang="zh-CN" altLang="en-US" sz="2000" b="1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3999" y="0"/>
            <a:ext cx="3810001" cy="2622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477000" y="2393950"/>
            <a:ext cx="2362200" cy="752475"/>
          </a:xfrm>
          <a:prstGeom prst="wedgeEllipseCallout">
            <a:avLst>
              <a:gd name="adj1" fmla="val -81432"/>
              <a:gd name="adj2" fmla="val 63415"/>
            </a:avLst>
          </a:prstGeom>
          <a:solidFill>
            <a:srgbClr val="FF99FF"/>
          </a:solidFill>
          <a:ln w="9525">
            <a:solidFill>
              <a:schemeClr val="tx1"/>
            </a:solidFill>
            <a:miter lim="800000"/>
          </a:ln>
        </p:spPr>
        <p:txBody>
          <a:bodyPr lIns="36000" rIns="36000" anchor="ctr"/>
          <a:lstStyle/>
          <a:p>
            <a:pPr algn="ctr"/>
            <a:r>
              <a:rPr lang="en-US" altLang="zh-CN" sz="2000" b="1"/>
              <a:t>2. </a:t>
            </a:r>
            <a:r>
              <a:rPr lang="zh-CN" altLang="en-US" sz="2000" b="1"/>
              <a:t>计数初值</a:t>
            </a:r>
            <a:endParaRPr lang="zh-CN" altLang="en-US" sz="2000" b="1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000760"/>
            <a:ext cx="7467600" cy="517144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Char char="n"/>
            </a:pPr>
            <a:r>
              <a:rPr kumimoji="0" lang="zh-CN" altLang="en-US" sz="2600" b="1" dirty="0"/>
              <a:t>方式字的作用</a:t>
            </a:r>
            <a:endParaRPr kumimoji="0" lang="en-US" altLang="zh-CN" sz="2600" b="1" dirty="0"/>
          </a:p>
          <a:p>
            <a:pPr lvl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zh-CN" altLang="en-US" sz="2200" dirty="0">
                <a:latin typeface="宋体" panose="02010600030101010101" pitchFamily="2" charset="-122"/>
                <a:cs typeface="Arial" panose="020B0604020202020204" pitchFamily="34" charset="0"/>
              </a:rPr>
              <a:t>指定使用哪个计数器。</a:t>
            </a:r>
            <a:endParaRPr kumimoji="0" lang="en-US" altLang="zh-CN" sz="2200" dirty="0"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zh-CN" altLang="en-US" sz="2200" dirty="0">
                <a:latin typeface="宋体" panose="02010600030101010101" pitchFamily="2" charset="-122"/>
                <a:cs typeface="Arial" panose="020B0604020202020204" pitchFamily="34" charset="0"/>
              </a:rPr>
              <a:t>指定某个计数器的工作方式。</a:t>
            </a:r>
            <a:endParaRPr kumimoji="0" lang="en-US" altLang="zh-CN" sz="2200" dirty="0"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zh-CN" altLang="en-US" sz="2200" dirty="0">
                <a:latin typeface="宋体" panose="02010600030101010101" pitchFamily="2" charset="-122"/>
                <a:cs typeface="Arial" panose="020B0604020202020204" pitchFamily="34" charset="0"/>
              </a:rPr>
              <a:t>指定计数初值的长度、装入顺序以及计数值的码制。</a:t>
            </a:r>
            <a:endParaRPr kumimoji="0" lang="en-US" altLang="zh-CN" sz="2200" dirty="0"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zh-CN" altLang="en-US" sz="2200" dirty="0">
                <a:latin typeface="宋体" panose="02010600030101010101" pitchFamily="2" charset="-122"/>
                <a:cs typeface="Arial" panose="020B0604020202020204" pitchFamily="34" charset="0"/>
              </a:rPr>
              <a:t>指定是向计数器</a:t>
            </a:r>
            <a:r>
              <a:rPr kumimoji="0" lang="zh-CN" altLang="en-US" sz="2200" b="1" u="sng" dirty="0">
                <a:solidFill>
                  <a:srgbClr val="0000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写入初值</a:t>
            </a:r>
            <a:r>
              <a:rPr kumimoji="0" lang="zh-CN" altLang="en-US" sz="2200" dirty="0">
                <a:latin typeface="宋体" panose="02010600030101010101" pitchFamily="2" charset="-122"/>
                <a:cs typeface="Arial" panose="020B0604020202020204" pitchFamily="34" charset="0"/>
              </a:rPr>
              <a:t>，还是</a:t>
            </a:r>
            <a:r>
              <a:rPr kumimoji="0" lang="zh-CN" altLang="en-US" sz="2200" b="1" u="sng" dirty="0">
                <a:solidFill>
                  <a:srgbClr val="0000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锁存</a:t>
            </a:r>
            <a:r>
              <a:rPr kumimoji="0" lang="zh-CN" altLang="en-US" sz="2200" dirty="0">
                <a:latin typeface="宋体" panose="02010600030101010101" pitchFamily="2" charset="-122"/>
                <a:cs typeface="Arial" panose="020B0604020202020204" pitchFamily="34" charset="0"/>
              </a:rPr>
              <a:t>其当前计数值。</a:t>
            </a:r>
            <a:endParaRPr kumimoji="0" lang="en-US" altLang="zh-CN" sz="2200" dirty="0">
              <a:latin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107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FB91A9A-6A09-4F24-A509-C6B25EDDF27E}" type="slidenum">
              <a:rPr lang="en-US" altLang="zh-CN"/>
            </a:fld>
            <a:endParaRPr lang="en-US" altLang="zh-CN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pPr>
              <a:defRPr/>
            </a:pPr>
            <a:r>
              <a:rPr lang="zh-CN" altLang="en-US" sz="2800" dirty="0">
                <a:solidFill>
                  <a:schemeClr val="tx1"/>
                </a:solidFill>
                <a:cs typeface="+mj-cs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cs typeface="+mj-cs"/>
              </a:rPr>
              <a:t>(1) </a:t>
            </a: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  <a:cs typeface="+mj-cs"/>
              </a:rPr>
              <a:t>方式字</a:t>
            </a:r>
            <a:endParaRPr lang="zh-CN" altLang="en-US" sz="2800" dirty="0">
              <a:solidFill>
                <a:schemeClr val="tx1"/>
              </a:solidFill>
              <a:latin typeface="+mn-lt"/>
              <a:cs typeface="+mj-cs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80769" y="3549650"/>
            <a:ext cx="3810001" cy="2622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880" y="3980815"/>
            <a:ext cx="3257550" cy="1634490"/>
          </a:xfrm>
          <a:prstGeom prst="rect">
            <a:avLst/>
          </a:prstGeom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90600"/>
            <a:ext cx="7467600" cy="762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2400"/>
              </a:spcAft>
              <a:buClrTx/>
              <a:buSzPct val="95000"/>
            </a:pPr>
            <a:r>
              <a:rPr kumimoji="0" lang="en-US" altLang="zh-CN" sz="2600" b="1"/>
              <a:t>8253/8254 </a:t>
            </a:r>
            <a:r>
              <a:rPr kumimoji="0" lang="zh-CN" altLang="en-US" sz="2600" b="1"/>
              <a:t>方式命令字的格式</a:t>
            </a:r>
            <a:endParaRPr kumimoji="0" lang="en-US" altLang="zh-CN" sz="2600" b="1"/>
          </a:p>
        </p:txBody>
      </p:sp>
      <p:sp>
        <p:nvSpPr>
          <p:cNvPr id="13312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75EF4AF-4BD8-4458-84E6-68FF52C7A2A9}" type="slidenum">
              <a:rPr lang="en-US" altLang="zh-CN"/>
            </a:fld>
            <a:endParaRPr lang="en-US" altLang="zh-CN"/>
          </a:p>
        </p:txBody>
      </p:sp>
      <p:graphicFrame>
        <p:nvGraphicFramePr>
          <p:cNvPr id="7" name="Group 49"/>
          <p:cNvGraphicFramePr/>
          <p:nvPr/>
        </p:nvGraphicFramePr>
        <p:xfrm>
          <a:off x="1784350" y="2092325"/>
          <a:ext cx="5754688" cy="436563"/>
        </p:xfrm>
        <a:graphic>
          <a:graphicData uri="http://schemas.openxmlformats.org/drawingml/2006/table">
            <a:tbl>
              <a:tblPr/>
              <a:tblGrid>
                <a:gridCol w="719336"/>
                <a:gridCol w="719336"/>
                <a:gridCol w="719336"/>
                <a:gridCol w="719336"/>
                <a:gridCol w="719336"/>
                <a:gridCol w="719336"/>
                <a:gridCol w="719336"/>
                <a:gridCol w="719336"/>
              </a:tblGrid>
              <a:tr h="436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r>
                        <a:rPr kumimoji="1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1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r>
                        <a:rPr kumimoji="1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1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r>
                        <a:rPr kumimoji="1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1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r>
                        <a:rPr kumimoji="1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1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r>
                        <a:rPr kumimoji="1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1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r>
                        <a:rPr kumimoji="1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1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r>
                        <a:rPr kumimoji="1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r>
                        <a:rPr kumimoji="1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组合 23"/>
          <p:cNvGrpSpPr/>
          <p:nvPr/>
        </p:nvGrpSpPr>
        <p:grpSpPr bwMode="auto">
          <a:xfrm>
            <a:off x="1350963" y="1628775"/>
            <a:ext cx="1920875" cy="4629150"/>
            <a:chOff x="899456" y="1628760"/>
            <a:chExt cx="1920138" cy="4630077"/>
          </a:xfrm>
        </p:grpSpPr>
        <p:sp>
          <p:nvSpPr>
            <p:cNvPr id="133158" name="Rectangle 27"/>
            <p:cNvSpPr>
              <a:spLocks noChangeArrowheads="1"/>
            </p:cNvSpPr>
            <p:nvPr/>
          </p:nvSpPr>
          <p:spPr bwMode="auto">
            <a:xfrm>
              <a:off x="899456" y="4876920"/>
              <a:ext cx="1620217" cy="1381917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lIns="180000" anchor="ctr"/>
            <a:lstStyle/>
            <a:p>
              <a:r>
                <a:rPr lang="en-US" altLang="zh-CN" b="1"/>
                <a:t>00: </a:t>
              </a:r>
              <a:r>
                <a:rPr lang="zh-CN" altLang="en-US" b="1"/>
                <a:t>计数器</a:t>
              </a:r>
              <a:r>
                <a:rPr lang="en-US" altLang="zh-CN" b="1"/>
                <a:t>0</a:t>
              </a:r>
              <a:endParaRPr lang="en-US" altLang="zh-CN" b="1"/>
            </a:p>
            <a:p>
              <a:r>
                <a:rPr lang="en-US" altLang="zh-CN" b="1"/>
                <a:t>01: </a:t>
              </a:r>
              <a:r>
                <a:rPr lang="zh-CN" altLang="en-US" b="1"/>
                <a:t>计数器</a:t>
              </a:r>
              <a:r>
                <a:rPr lang="en-US" altLang="zh-CN" b="1"/>
                <a:t>1</a:t>
              </a:r>
              <a:endParaRPr lang="en-US" altLang="zh-CN" b="1"/>
            </a:p>
            <a:p>
              <a:r>
                <a:rPr lang="en-US" altLang="zh-CN" b="1"/>
                <a:t>10: </a:t>
              </a:r>
              <a:r>
                <a:rPr lang="zh-CN" altLang="en-US" b="1"/>
                <a:t>计数器</a:t>
              </a:r>
              <a:r>
                <a:rPr lang="en-US" altLang="zh-CN" b="1"/>
                <a:t>2</a:t>
              </a:r>
              <a:endParaRPr lang="en-US" altLang="zh-CN" b="1"/>
            </a:p>
            <a:p>
              <a:r>
                <a:rPr lang="en-US" altLang="zh-CN" b="1"/>
                <a:t>11: 8253</a:t>
              </a:r>
              <a:r>
                <a:rPr lang="zh-CN" altLang="en-US" b="1"/>
                <a:t>不用</a:t>
              </a:r>
              <a:endParaRPr lang="zh-CN" altLang="en-US" b="1"/>
            </a:p>
          </p:txBody>
        </p:sp>
        <p:sp>
          <p:nvSpPr>
            <p:cNvPr id="133159" name="AutoShape 33"/>
            <p:cNvSpPr/>
            <p:nvPr/>
          </p:nvSpPr>
          <p:spPr bwMode="auto">
            <a:xfrm rot="-5400000">
              <a:off x="1902812" y="2080532"/>
              <a:ext cx="273457" cy="1350178"/>
            </a:xfrm>
            <a:prstGeom prst="leftBrace">
              <a:avLst>
                <a:gd name="adj1" fmla="val 33419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60" name="Text Box 32"/>
            <p:cNvSpPr txBox="1">
              <a:spLocks noChangeArrowheads="1"/>
            </p:cNvSpPr>
            <p:nvPr/>
          </p:nvSpPr>
          <p:spPr bwMode="auto">
            <a:xfrm>
              <a:off x="1289390" y="1628760"/>
              <a:ext cx="1530204" cy="4001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计数器</a:t>
              </a:r>
              <a:endParaRPr lang="zh-CN" altLang="en-US" sz="20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 rot="5400000">
              <a:off x="1121879" y="3935066"/>
              <a:ext cx="1835517" cy="1586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9"/>
          <p:cNvGrpSpPr/>
          <p:nvPr/>
        </p:nvGrpSpPr>
        <p:grpSpPr bwMode="auto">
          <a:xfrm>
            <a:off x="2967038" y="1628775"/>
            <a:ext cx="2009775" cy="4238625"/>
            <a:chOff x="2514607" y="1628760"/>
            <a:chExt cx="2009579" cy="4237828"/>
          </a:xfrm>
        </p:grpSpPr>
        <p:sp>
          <p:nvSpPr>
            <p:cNvPr id="133154" name="Rectangle 30"/>
            <p:cNvSpPr>
              <a:spLocks noChangeArrowheads="1"/>
            </p:cNvSpPr>
            <p:nvPr/>
          </p:nvSpPr>
          <p:spPr bwMode="auto">
            <a:xfrm>
              <a:off x="2514607" y="3471502"/>
              <a:ext cx="2009579" cy="2395086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r>
                <a:rPr lang="en-US" altLang="zh-CN" b="1" dirty="0"/>
                <a:t>00: </a:t>
              </a:r>
              <a:r>
                <a:rPr lang="zh-CN" altLang="en-US" b="1" u="sng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锁存</a:t>
              </a:r>
              <a:r>
                <a:rPr lang="zh-CN" altLang="en-US" b="1" dirty="0"/>
                <a:t>当前值</a:t>
              </a:r>
              <a:endParaRPr lang="en-US" altLang="zh-CN" b="1" dirty="0"/>
            </a:p>
            <a:p>
              <a:pPr>
                <a:spcBef>
                  <a:spcPts val="600"/>
                </a:spcBef>
              </a:pPr>
              <a:r>
                <a:rPr lang="en-US" altLang="zh-CN" b="1" dirty="0"/>
                <a:t>01: </a:t>
              </a:r>
              <a:r>
                <a:rPr lang="zh-CN" altLang="en-US" b="1" dirty="0"/>
                <a:t>写初值的低</a:t>
              </a:r>
              <a:r>
                <a:rPr lang="en-US" altLang="zh-CN" b="1" dirty="0"/>
                <a:t>8</a:t>
              </a:r>
              <a:r>
                <a:rPr lang="zh-CN" altLang="en-US" b="1" dirty="0"/>
                <a:t>位</a:t>
              </a:r>
              <a:r>
                <a:rPr lang="en-US" altLang="zh-CN" b="1" dirty="0"/>
                <a:t>, </a:t>
              </a:r>
              <a:r>
                <a:rPr lang="zh-CN" altLang="en-US" b="1" dirty="0"/>
                <a:t>高</a:t>
              </a:r>
              <a:r>
                <a:rPr lang="en-US" altLang="zh-CN" b="1" dirty="0"/>
                <a:t>8</a:t>
              </a:r>
              <a:r>
                <a:rPr lang="zh-CN" altLang="en-US" b="1" dirty="0"/>
                <a:t>位置</a:t>
              </a:r>
              <a:r>
                <a:rPr lang="en-US" altLang="zh-CN" b="1" dirty="0"/>
                <a:t>0</a:t>
              </a:r>
              <a:endParaRPr lang="en-US" altLang="zh-CN" b="1" dirty="0"/>
            </a:p>
            <a:p>
              <a:pPr>
                <a:spcBef>
                  <a:spcPts val="600"/>
                </a:spcBef>
              </a:pPr>
              <a:r>
                <a:rPr lang="en-US" altLang="zh-CN" b="1" dirty="0"/>
                <a:t>10: </a:t>
              </a:r>
              <a:r>
                <a:rPr lang="zh-CN" altLang="en-US" b="1" dirty="0"/>
                <a:t>写初值的高</a:t>
              </a:r>
              <a:r>
                <a:rPr lang="en-US" altLang="zh-CN" b="1" dirty="0"/>
                <a:t>8</a:t>
              </a:r>
              <a:r>
                <a:rPr lang="zh-CN" altLang="en-US" b="1" dirty="0"/>
                <a:t>位</a:t>
              </a:r>
              <a:r>
                <a:rPr lang="en-US" altLang="zh-CN" b="1" dirty="0"/>
                <a:t>, </a:t>
              </a:r>
              <a:r>
                <a:rPr lang="zh-CN" altLang="en-US" b="1" dirty="0"/>
                <a:t>低</a:t>
              </a:r>
              <a:r>
                <a:rPr lang="en-US" altLang="zh-CN" b="1" dirty="0"/>
                <a:t>8</a:t>
              </a:r>
              <a:r>
                <a:rPr lang="zh-CN" altLang="en-US" b="1" dirty="0"/>
                <a:t>位置</a:t>
              </a:r>
              <a:r>
                <a:rPr lang="en-US" altLang="zh-CN" b="1" dirty="0"/>
                <a:t>0</a:t>
              </a:r>
              <a:endParaRPr lang="zh-CN" altLang="en-US" b="1" dirty="0"/>
            </a:p>
            <a:p>
              <a:pPr>
                <a:spcBef>
                  <a:spcPts val="600"/>
                </a:spcBef>
              </a:pPr>
              <a:r>
                <a:rPr lang="en-US" altLang="zh-CN" b="1" dirty="0"/>
                <a:t>11: </a:t>
              </a:r>
              <a:r>
                <a:rPr lang="zh-CN" altLang="en-US" b="1" dirty="0"/>
                <a:t>先写低</a:t>
              </a:r>
              <a:r>
                <a:rPr lang="en-US" altLang="zh-CN" b="1" dirty="0"/>
                <a:t>8</a:t>
              </a:r>
              <a:r>
                <a:rPr lang="zh-CN" altLang="en-US" b="1" dirty="0"/>
                <a:t>位</a:t>
              </a:r>
              <a:r>
                <a:rPr lang="en-US" altLang="zh-CN" b="1" dirty="0"/>
                <a:t>, </a:t>
              </a:r>
              <a:r>
                <a:rPr lang="zh-CN" altLang="en-US" b="1" dirty="0"/>
                <a:t>后写高</a:t>
              </a:r>
              <a:r>
                <a:rPr lang="en-US" altLang="zh-CN" b="1" dirty="0"/>
                <a:t>8</a:t>
              </a:r>
              <a:r>
                <a:rPr lang="zh-CN" altLang="en-US" b="1" dirty="0"/>
                <a:t>位</a:t>
              </a:r>
              <a:endParaRPr lang="zh-CN" altLang="en-US" b="1" dirty="0"/>
            </a:p>
          </p:txBody>
        </p:sp>
        <p:sp>
          <p:nvSpPr>
            <p:cNvPr id="133155" name="AutoShape 34"/>
            <p:cNvSpPr/>
            <p:nvPr/>
          </p:nvSpPr>
          <p:spPr bwMode="auto">
            <a:xfrm rot="-5400000">
              <a:off x="3363885" y="2079849"/>
              <a:ext cx="250287" cy="1367868"/>
            </a:xfrm>
            <a:prstGeom prst="leftBrace">
              <a:avLst>
                <a:gd name="adj1" fmla="val 33424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56" name="Text Box 32"/>
            <p:cNvSpPr txBox="1">
              <a:spLocks noChangeArrowheads="1"/>
            </p:cNvSpPr>
            <p:nvPr/>
          </p:nvSpPr>
          <p:spPr bwMode="auto">
            <a:xfrm>
              <a:off x="2771755" y="1628760"/>
              <a:ext cx="1423847" cy="4000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读写格式</a:t>
              </a:r>
              <a:endParaRPr lang="zh-CN" altLang="en-US" sz="20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 bwMode="auto">
            <a:xfrm rot="5400000">
              <a:off x="3249570" y="3212787"/>
              <a:ext cx="503143" cy="1588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1"/>
          <p:cNvGrpSpPr/>
          <p:nvPr/>
        </p:nvGrpSpPr>
        <p:grpSpPr bwMode="auto">
          <a:xfrm>
            <a:off x="4648200" y="1628775"/>
            <a:ext cx="2146300" cy="4605338"/>
            <a:chOff x="4195098" y="1628760"/>
            <a:chExt cx="2146487" cy="4605177"/>
          </a:xfrm>
        </p:grpSpPr>
        <p:sp>
          <p:nvSpPr>
            <p:cNvPr id="19" name="Rectangle 28"/>
            <p:cNvSpPr>
              <a:spLocks noChangeArrowheads="1"/>
            </p:cNvSpPr>
            <p:nvPr/>
          </p:nvSpPr>
          <p:spPr bwMode="auto">
            <a:xfrm>
              <a:off x="4523740" y="4305191"/>
              <a:ext cx="1605102" cy="1928746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b="1"/>
                <a:t>000: </a:t>
              </a:r>
              <a:r>
                <a:rPr lang="zh-CN" altLang="en-US" b="1"/>
                <a:t>方式</a:t>
              </a:r>
              <a:r>
                <a:rPr lang="en-US" altLang="zh-CN" b="1"/>
                <a:t>0</a:t>
              </a:r>
              <a:endParaRPr lang="en-US" altLang="zh-CN" b="1"/>
            </a:p>
            <a:p>
              <a:pPr algn="ctr"/>
              <a:r>
                <a:rPr lang="en-US" altLang="zh-CN" b="1"/>
                <a:t>001: </a:t>
              </a:r>
              <a:r>
                <a:rPr lang="zh-CN" altLang="en-US" b="1"/>
                <a:t>方式</a:t>
              </a:r>
              <a:r>
                <a:rPr lang="en-US" altLang="zh-CN" b="1"/>
                <a:t>1</a:t>
              </a:r>
              <a:endParaRPr lang="en-US" altLang="zh-CN" b="1"/>
            </a:p>
            <a:p>
              <a:pPr algn="ctr"/>
              <a:r>
                <a:rPr lang="en-US" altLang="zh-CN" b="1">
                  <a:cs typeface="Arial" panose="020B0604020202020204" pitchFamily="34" charset="0"/>
                </a:rPr>
                <a:t>×</a:t>
              </a:r>
              <a:r>
                <a:rPr lang="en-US" altLang="zh-CN" b="1"/>
                <a:t>10: </a:t>
              </a:r>
              <a:r>
                <a:rPr lang="zh-CN" altLang="en-US" b="1"/>
                <a:t>方式</a:t>
              </a:r>
              <a:r>
                <a:rPr lang="en-US" altLang="zh-CN" b="1"/>
                <a:t>2</a:t>
              </a:r>
              <a:endParaRPr lang="en-US" altLang="zh-CN" b="1"/>
            </a:p>
            <a:p>
              <a:pPr algn="ctr"/>
              <a:r>
                <a:rPr lang="en-US" altLang="zh-CN" b="1">
                  <a:cs typeface="Arial" panose="020B0604020202020204" pitchFamily="34" charset="0"/>
                </a:rPr>
                <a:t>×</a:t>
              </a:r>
              <a:r>
                <a:rPr lang="en-US" altLang="zh-CN" b="1"/>
                <a:t>11: </a:t>
              </a:r>
              <a:r>
                <a:rPr lang="zh-CN" altLang="en-US" b="1"/>
                <a:t>方式</a:t>
              </a:r>
              <a:r>
                <a:rPr lang="en-US" altLang="zh-CN" b="1"/>
                <a:t>3</a:t>
              </a:r>
              <a:endParaRPr lang="en-US" altLang="zh-CN" b="1"/>
            </a:p>
            <a:p>
              <a:pPr algn="ctr"/>
              <a:r>
                <a:rPr lang="en-US" altLang="zh-CN" b="1"/>
                <a:t>100: </a:t>
              </a:r>
              <a:r>
                <a:rPr lang="zh-CN" altLang="en-US" b="1"/>
                <a:t>方式</a:t>
              </a:r>
              <a:r>
                <a:rPr lang="en-US" altLang="zh-CN" b="1"/>
                <a:t>4</a:t>
              </a:r>
              <a:endParaRPr lang="en-US" altLang="zh-CN" b="1"/>
            </a:p>
            <a:p>
              <a:pPr algn="ctr"/>
              <a:r>
                <a:rPr lang="en-US" altLang="zh-CN" b="1"/>
                <a:t>101: </a:t>
              </a:r>
              <a:r>
                <a:rPr lang="zh-CN" altLang="en-US" b="1"/>
                <a:t>方式</a:t>
              </a:r>
              <a:r>
                <a:rPr lang="en-US" altLang="zh-CN" b="1"/>
                <a:t>5</a:t>
              </a:r>
              <a:endParaRPr lang="en-US" altLang="zh-CN" b="1"/>
            </a:p>
          </p:txBody>
        </p:sp>
        <p:sp>
          <p:nvSpPr>
            <p:cNvPr id="133151" name="AutoShape 35"/>
            <p:cNvSpPr/>
            <p:nvPr/>
          </p:nvSpPr>
          <p:spPr bwMode="auto">
            <a:xfrm rot="-5400000">
              <a:off x="5171429" y="1741548"/>
              <a:ext cx="270036" cy="2070276"/>
            </a:xfrm>
            <a:prstGeom prst="leftBrace">
              <a:avLst>
                <a:gd name="adj1" fmla="val 58458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52" name="Text Box 32"/>
            <p:cNvSpPr txBox="1">
              <a:spLocks noChangeArrowheads="1"/>
            </p:cNvSpPr>
            <p:nvPr/>
          </p:nvSpPr>
          <p:spPr bwMode="auto">
            <a:xfrm>
              <a:off x="4195098" y="1628760"/>
              <a:ext cx="2133907" cy="4001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工作方式</a:t>
              </a:r>
              <a:endParaRPr lang="zh-CN" altLang="en-US" sz="20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 bwMode="auto">
            <a:xfrm rot="5400000">
              <a:off x="4725444" y="3652752"/>
              <a:ext cx="1223920" cy="1587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33"/>
          <p:cNvGrpSpPr/>
          <p:nvPr/>
        </p:nvGrpSpPr>
        <p:grpSpPr bwMode="auto">
          <a:xfrm>
            <a:off x="6365875" y="1628775"/>
            <a:ext cx="1620838" cy="2430463"/>
            <a:chOff x="5913985" y="1628760"/>
            <a:chExt cx="1620216" cy="2430324"/>
          </a:xfrm>
        </p:grpSpPr>
        <p:sp>
          <p:nvSpPr>
            <p:cNvPr id="133147" name="Rectangle 31"/>
            <p:cNvSpPr>
              <a:spLocks noChangeArrowheads="1"/>
            </p:cNvSpPr>
            <p:nvPr/>
          </p:nvSpPr>
          <p:spPr bwMode="auto">
            <a:xfrm>
              <a:off x="5913985" y="3289317"/>
              <a:ext cx="1620216" cy="769767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r>
                <a:rPr lang="en-US" altLang="zh-CN" b="1"/>
                <a:t>0: </a:t>
              </a:r>
              <a:r>
                <a:rPr lang="zh-CN" altLang="en-US" b="1"/>
                <a:t>二进制编码</a:t>
              </a:r>
              <a:endParaRPr lang="zh-CN" altLang="en-US" b="1"/>
            </a:p>
            <a:p>
              <a:r>
                <a:rPr lang="en-US" altLang="zh-CN" b="1"/>
                <a:t>1: BCD</a:t>
              </a:r>
              <a:r>
                <a:rPr lang="zh-CN" altLang="en-US" b="1"/>
                <a:t>编码</a:t>
              </a:r>
              <a:endParaRPr lang="en-US" altLang="zh-CN" b="1"/>
            </a:p>
          </p:txBody>
        </p:sp>
        <p:sp>
          <p:nvSpPr>
            <p:cNvPr id="133148" name="Text Box 32"/>
            <p:cNvSpPr txBox="1">
              <a:spLocks noChangeArrowheads="1"/>
            </p:cNvSpPr>
            <p:nvPr/>
          </p:nvSpPr>
          <p:spPr bwMode="auto">
            <a:xfrm>
              <a:off x="6329753" y="1628760"/>
              <a:ext cx="837879" cy="4001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数制</a:t>
              </a:r>
              <a:endParaRPr lang="zh-CN" altLang="en-US" sz="20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 bwMode="auto">
            <a:xfrm rot="5400000">
              <a:off x="6424076" y="2953453"/>
              <a:ext cx="574642" cy="1587"/>
            </a:xfrm>
            <a:prstGeom prst="straightConnector1">
              <a:avLst/>
            </a:prstGeom>
            <a:ln w="101600">
              <a:solidFill>
                <a:srgbClr val="33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0595" y="0"/>
            <a:ext cx="3113405" cy="1562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905" y="4170045"/>
            <a:ext cx="1979295" cy="2436495"/>
          </a:xfrm>
          <a:prstGeom prst="rect">
            <a:avLst/>
          </a:prstGeom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01000" cy="48006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Char char="n"/>
            </a:pPr>
            <a:r>
              <a:rPr kumimoji="0" lang="zh-CN" altLang="en-US" sz="2600" b="1" dirty="0"/>
              <a:t>计数初值的计算</a:t>
            </a:r>
            <a:endParaRPr kumimoji="0" lang="en-US" altLang="zh-CN" sz="2600" b="1" dirty="0"/>
          </a:p>
          <a:p>
            <a:pPr lvl="1">
              <a:spcBef>
                <a:spcPts val="600"/>
              </a:spcBef>
              <a:spcAft>
                <a:spcPts val="300"/>
              </a:spcAft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en-US" altLang="zh-CN" sz="2200" dirty="0">
                <a:cs typeface="Arial" panose="020B0604020202020204" pitchFamily="34" charset="0"/>
              </a:rPr>
              <a:t>8253/8254</a:t>
            </a:r>
            <a:r>
              <a:rPr kumimoji="0" lang="zh-CN" altLang="en-US" sz="2200" dirty="0">
                <a:cs typeface="Arial" panose="020B0604020202020204" pitchFamily="34" charset="0"/>
              </a:rPr>
              <a:t>是减</a:t>
            </a:r>
            <a:r>
              <a:rPr kumimoji="0" lang="en-US" altLang="zh-CN" sz="2200" dirty="0">
                <a:cs typeface="Arial" panose="020B0604020202020204" pitchFamily="34" charset="0"/>
              </a:rPr>
              <a:t>1</a:t>
            </a:r>
            <a:r>
              <a:rPr kumimoji="0" lang="zh-CN" altLang="en-US" sz="2200" dirty="0">
                <a:cs typeface="Arial" panose="020B0604020202020204" pitchFamily="34" charset="0"/>
              </a:rPr>
              <a:t>计数器，</a:t>
            </a:r>
            <a:r>
              <a:rPr kumimoji="0" lang="zh-CN" altLang="en-US" sz="2200" b="1" u="sng" dirty="0">
                <a:solidFill>
                  <a:srgbClr val="0000FF"/>
                </a:solidFill>
                <a:cs typeface="Arial" panose="020B0604020202020204" pitchFamily="34" charset="0"/>
              </a:rPr>
              <a:t>计数初值</a:t>
            </a:r>
            <a:r>
              <a:rPr kumimoji="0" lang="zh-CN" altLang="en-US" sz="2200" dirty="0">
                <a:cs typeface="Arial" panose="020B0604020202020204" pitchFamily="34" charset="0"/>
              </a:rPr>
              <a:t>决定了定时的长短。</a:t>
            </a:r>
            <a:endParaRPr kumimoji="0" lang="en-US" altLang="zh-CN" sz="2200" dirty="0">
              <a:cs typeface="Arial" panose="020B0604020202020204" pitchFamily="34" charset="0"/>
            </a:endParaRPr>
          </a:p>
          <a:p>
            <a:pPr lvl="1">
              <a:spcBef>
                <a:spcPts val="1800"/>
              </a:spcBef>
              <a:spcAft>
                <a:spcPts val="300"/>
              </a:spcAft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zh-CN" altLang="en-US" sz="2200" dirty="0">
                <a:cs typeface="Arial" panose="020B0604020202020204" pitchFamily="34" charset="0"/>
              </a:rPr>
              <a:t>定时时间 </a:t>
            </a:r>
            <a:r>
              <a:rPr kumimoji="0" lang="en-US" altLang="zh-CN" sz="2200" i="1" dirty="0">
                <a:cs typeface="Arial" panose="020B0604020202020204" pitchFamily="34" charset="0"/>
              </a:rPr>
              <a:t>T</a:t>
            </a:r>
            <a:r>
              <a:rPr kumimoji="0" lang="en-US" altLang="zh-CN" sz="2200" i="1" baseline="-25000" dirty="0">
                <a:cs typeface="Arial" panose="020B0604020202020204" pitchFamily="34" charset="0"/>
              </a:rPr>
              <a:t>out</a:t>
            </a:r>
            <a:r>
              <a:rPr kumimoji="0" lang="en-US" altLang="zh-CN" sz="2200" dirty="0">
                <a:cs typeface="Arial" panose="020B0604020202020204" pitchFamily="34" charset="0"/>
              </a:rPr>
              <a:t> =</a:t>
            </a:r>
            <a:r>
              <a:rPr kumimoji="0" lang="zh-CN" altLang="en-US" sz="2200" dirty="0">
                <a:cs typeface="Arial" panose="020B0604020202020204" pitchFamily="34" charset="0"/>
              </a:rPr>
              <a:t>计数初值</a:t>
            </a:r>
            <a:r>
              <a:rPr kumimoji="0" lang="en-US" altLang="zh-CN" sz="2200" dirty="0">
                <a:cs typeface="Arial" panose="020B0604020202020204" pitchFamily="34" charset="0"/>
              </a:rPr>
              <a:t>n</a:t>
            </a:r>
            <a:r>
              <a:rPr kumimoji="0" lang="zh-CN" altLang="en-US" sz="2200" dirty="0">
                <a:cs typeface="Arial" panose="020B0604020202020204" pitchFamily="34" charset="0"/>
              </a:rPr>
              <a:t> </a:t>
            </a:r>
            <a:r>
              <a:rPr kumimoji="0" lang="en-US" altLang="zh-CN" sz="2200" dirty="0">
                <a:ea typeface="华文楷体" panose="02010600040101010101" pitchFamily="2" charset="-122"/>
              </a:rPr>
              <a:t>×</a:t>
            </a:r>
            <a:r>
              <a:rPr kumimoji="0" lang="zh-CN" altLang="en-US" sz="2200" dirty="0">
                <a:ea typeface="华文楷体" panose="02010600040101010101" pitchFamily="2" charset="-122"/>
              </a:rPr>
              <a:t> </a:t>
            </a:r>
            <a:r>
              <a:rPr kumimoji="0" lang="zh-CN" altLang="en-US" sz="2200" dirty="0">
                <a:cs typeface="Arial" panose="020B0604020202020204" pitchFamily="34" charset="0"/>
              </a:rPr>
              <a:t>计数时钟周期 </a:t>
            </a:r>
            <a:r>
              <a:rPr kumimoji="0" lang="en-US" altLang="zh-CN" sz="2200" i="1" dirty="0">
                <a:cs typeface="Arial" panose="020B0604020202020204" pitchFamily="34" charset="0"/>
              </a:rPr>
              <a:t>T</a:t>
            </a:r>
            <a:r>
              <a:rPr kumimoji="0" lang="en-US" altLang="zh-CN" sz="2200" i="1" baseline="-25000" dirty="0">
                <a:cs typeface="Arial" panose="020B0604020202020204" pitchFamily="34" charset="0"/>
              </a:rPr>
              <a:t>CLK</a:t>
            </a:r>
            <a:r>
              <a:rPr kumimoji="0" lang="en-US" altLang="zh-CN" sz="2200" dirty="0">
                <a:ea typeface="华文楷体" panose="02010600040101010101" pitchFamily="2" charset="-122"/>
              </a:rPr>
              <a:t> </a:t>
            </a:r>
            <a:r>
              <a:rPr kumimoji="0" lang="zh-CN" altLang="en-US" sz="2200" dirty="0">
                <a:cs typeface="Arial" panose="020B0604020202020204" pitchFamily="34" charset="0"/>
              </a:rPr>
              <a:t>，故</a:t>
            </a:r>
            <a:endParaRPr kumimoji="0" lang="en-US" altLang="zh-CN" sz="2200" dirty="0"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  <a:spcAft>
                <a:spcPts val="300"/>
              </a:spcAft>
              <a:buClrTx/>
              <a:buSzPct val="90000"/>
              <a:buFont typeface="Wingdings" panose="05000000000000000000" pitchFamily="2" charset="2"/>
              <a:buChar char="l"/>
            </a:pPr>
            <a:endParaRPr kumimoji="0" lang="en-US" altLang="zh-CN" sz="2200" dirty="0"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  <a:spcAft>
                <a:spcPts val="300"/>
              </a:spcAft>
              <a:buClrTx/>
              <a:buSzPct val="90000"/>
              <a:buFont typeface="Wingdings" panose="05000000000000000000" pitchFamily="2" charset="2"/>
              <a:buChar char="l"/>
            </a:pPr>
            <a:endParaRPr kumimoji="0" lang="en-US" altLang="zh-CN" sz="2200" dirty="0">
              <a:cs typeface="Arial" panose="020B0604020202020204" pitchFamily="34" charset="0"/>
            </a:endParaRPr>
          </a:p>
          <a:p>
            <a:pPr>
              <a:spcBef>
                <a:spcPts val="180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Char char="n"/>
            </a:pPr>
            <a:r>
              <a:rPr kumimoji="0" lang="zh-CN" altLang="en-US" sz="2600" b="1" dirty="0"/>
              <a:t>举例</a:t>
            </a:r>
            <a:endParaRPr kumimoji="0" lang="en-US" altLang="zh-CN" sz="2600" b="1" dirty="0"/>
          </a:p>
          <a:p>
            <a:pPr lvl="1">
              <a:spcBef>
                <a:spcPts val="600"/>
              </a:spcBef>
              <a:spcAft>
                <a:spcPts val="300"/>
              </a:spcAft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zh-CN" altLang="en-US" sz="2200" dirty="0">
                <a:cs typeface="Arial" panose="020B0604020202020204" pitchFamily="34" charset="0"/>
              </a:rPr>
              <a:t>已知</a:t>
            </a:r>
            <a:r>
              <a:rPr kumimoji="0" lang="en-US" altLang="zh-CN" sz="2200" dirty="0">
                <a:cs typeface="Arial" panose="020B0604020202020204" pitchFamily="34" charset="0"/>
              </a:rPr>
              <a:t>8253</a:t>
            </a:r>
            <a:r>
              <a:rPr kumimoji="0" lang="zh-CN" altLang="en-US" sz="2200" dirty="0">
                <a:cs typeface="Arial" panose="020B0604020202020204" pitchFamily="34" charset="0"/>
              </a:rPr>
              <a:t>的计数脉冲频率为</a:t>
            </a:r>
            <a:r>
              <a:rPr kumimoji="0" lang="en-US" altLang="zh-CN" sz="2200" dirty="0">
                <a:cs typeface="Arial" panose="020B0604020202020204" pitchFamily="34" charset="0"/>
              </a:rPr>
              <a:t>2MHz</a:t>
            </a:r>
            <a:r>
              <a:rPr kumimoji="0" lang="zh-CN" altLang="en-US" sz="2200" dirty="0">
                <a:cs typeface="Arial" panose="020B0604020202020204" pitchFamily="34" charset="0"/>
              </a:rPr>
              <a:t>，若要定时</a:t>
            </a:r>
            <a:r>
              <a:rPr kumimoji="0" lang="en-US" altLang="zh-CN" sz="2200" dirty="0">
                <a:cs typeface="Arial" panose="020B0604020202020204" pitchFamily="34" charset="0"/>
              </a:rPr>
              <a:t>4ms</a:t>
            </a:r>
            <a:r>
              <a:rPr kumimoji="0" lang="zh-CN" altLang="en-US" sz="2200" dirty="0">
                <a:cs typeface="Arial" panose="020B0604020202020204" pitchFamily="34" charset="0"/>
              </a:rPr>
              <a:t>时间，则计数初值 </a:t>
            </a:r>
            <a:r>
              <a:rPr kumimoji="0" lang="en-US" altLang="zh-CN" sz="2200" dirty="0">
                <a:cs typeface="Arial" panose="020B0604020202020204" pitchFamily="34" charset="0"/>
              </a:rPr>
              <a:t>n = </a:t>
            </a:r>
            <a:r>
              <a:rPr kumimoji="0" lang="zh-CN" altLang="en-US" sz="2200" u="sng" dirty="0">
                <a:cs typeface="Arial" panose="020B0604020202020204" pitchFamily="34" charset="0"/>
              </a:rPr>
              <a:t>   ？  </a:t>
            </a:r>
            <a:r>
              <a:rPr kumimoji="0" lang="zh-CN" altLang="en-US" sz="2200" dirty="0">
                <a:cs typeface="Arial" panose="020B0604020202020204" pitchFamily="34" charset="0"/>
              </a:rPr>
              <a:t>。</a:t>
            </a:r>
            <a:endParaRPr kumimoji="0" lang="en-US" altLang="zh-CN" sz="22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lvl="2">
              <a:spcBef>
                <a:spcPct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None/>
            </a:pPr>
            <a:endParaRPr kumimoji="0" lang="en-US" altLang="zh-CN" sz="2000" dirty="0"/>
          </a:p>
        </p:txBody>
      </p:sp>
      <p:sp>
        <p:nvSpPr>
          <p:cNvPr id="13926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20FAAAD-7075-42FC-AA69-ED8BDC1075C9}" type="slidenum">
              <a:rPr lang="en-US" altLang="zh-CN"/>
            </a:fld>
            <a:endParaRPr lang="en-US" altLang="zh-CN"/>
          </a:p>
        </p:txBody>
      </p:sp>
      <p:sp>
        <p:nvSpPr>
          <p:cNvPr id="13926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 sz="2800">
                <a:solidFill>
                  <a:schemeClr val="tx1"/>
                </a:solidFill>
              </a:rPr>
              <a:t> </a:t>
            </a:r>
            <a:r>
              <a:rPr lang="en-US" altLang="zh-CN" sz="2800">
                <a:solidFill>
                  <a:schemeClr val="tx1"/>
                </a:solidFill>
              </a:rPr>
              <a:t>(2) </a:t>
            </a:r>
            <a:r>
              <a:rPr lang="zh-CN" altLang="en-US" sz="2800">
                <a:solidFill>
                  <a:schemeClr val="tx1"/>
                </a:solidFill>
              </a:rPr>
              <a:t>计数初值</a:t>
            </a:r>
            <a:endParaRPr lang="zh-CN" altLang="en-US" sz="2800">
              <a:solidFill>
                <a:schemeClr val="tx1"/>
              </a:solidFill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2209800" y="3048000"/>
          <a:ext cx="4419600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Equation" r:id="rId1" imgW="1713865" imgH="444500" progId="Equation.DSMT4">
                  <p:embed/>
                </p:oleObj>
              </mc:Choice>
              <mc:Fallback>
                <p:oleObj name="Equation" r:id="rId1" imgW="1713865" imgH="4445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048000"/>
                        <a:ext cx="4419600" cy="1074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001000" cy="47244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Char char="n"/>
            </a:pPr>
            <a:r>
              <a:rPr kumimoji="0" lang="zh-CN" altLang="en-US" sz="2600" b="1"/>
              <a:t>写方式字</a:t>
            </a:r>
            <a:endParaRPr kumimoji="0" lang="en-US" altLang="zh-CN" sz="2600" b="1"/>
          </a:p>
          <a:p>
            <a:pPr lvl="1">
              <a:spcBef>
                <a:spcPct val="0"/>
              </a:spcBef>
              <a:spcAft>
                <a:spcPts val="300"/>
              </a:spcAft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zh-CN" altLang="en-US" sz="2200">
                <a:cs typeface="Arial" panose="020B0604020202020204" pitchFamily="34" charset="0"/>
              </a:rPr>
              <a:t>将方式字送入</a:t>
            </a:r>
            <a:r>
              <a:rPr kumimoji="0" lang="zh-CN" altLang="en-US" sz="2200" b="1" u="sng">
                <a:solidFill>
                  <a:srgbClr val="0000FF"/>
                </a:solidFill>
                <a:cs typeface="Arial" panose="020B0604020202020204" pitchFamily="34" charset="0"/>
              </a:rPr>
              <a:t>控制端口</a:t>
            </a:r>
            <a:r>
              <a:rPr kumimoji="0" lang="zh-CN" altLang="en-US" sz="2200">
                <a:cs typeface="Arial" panose="020B0604020202020204" pitchFamily="34" charset="0"/>
              </a:rPr>
              <a:t>，其对应的 </a:t>
            </a:r>
            <a:r>
              <a:rPr kumimoji="0" lang="en-US" altLang="zh-CN" sz="2200" b="1">
                <a:solidFill>
                  <a:srgbClr val="0000FF"/>
                </a:solidFill>
                <a:cs typeface="Arial" panose="020B0604020202020204" pitchFamily="34" charset="0"/>
              </a:rPr>
              <a:t>A</a:t>
            </a:r>
            <a:r>
              <a:rPr kumimoji="0" lang="en-US" altLang="zh-CN" sz="2200" b="1" baseline="-25000">
                <a:solidFill>
                  <a:srgbClr val="0000FF"/>
                </a:solidFill>
                <a:cs typeface="Arial" panose="020B0604020202020204" pitchFamily="34" charset="0"/>
              </a:rPr>
              <a:t>1</a:t>
            </a:r>
            <a:r>
              <a:rPr kumimoji="0" lang="en-US" altLang="zh-CN" sz="2200" b="1">
                <a:solidFill>
                  <a:srgbClr val="0000FF"/>
                </a:solidFill>
                <a:cs typeface="Arial" panose="020B0604020202020204" pitchFamily="34" charset="0"/>
              </a:rPr>
              <a:t>A</a:t>
            </a:r>
            <a:r>
              <a:rPr kumimoji="0" lang="en-US" altLang="zh-CN" sz="2200" b="1" baseline="-25000">
                <a:solidFill>
                  <a:srgbClr val="0000FF"/>
                </a:solidFill>
                <a:cs typeface="Arial" panose="020B0604020202020204" pitchFamily="34" charset="0"/>
              </a:rPr>
              <a:t>0</a:t>
            </a:r>
            <a:r>
              <a:rPr kumimoji="0" lang="en-US" altLang="zh-CN" sz="2200" b="1">
                <a:solidFill>
                  <a:srgbClr val="0000FF"/>
                </a:solidFill>
                <a:cs typeface="Arial" panose="020B0604020202020204" pitchFamily="34" charset="0"/>
              </a:rPr>
              <a:t> = 11</a:t>
            </a:r>
            <a:r>
              <a:rPr kumimoji="0" lang="zh-CN" altLang="en-US" sz="2200">
                <a:cs typeface="Arial" panose="020B0604020202020204" pitchFamily="34" charset="0"/>
              </a:rPr>
              <a:t>。</a:t>
            </a:r>
            <a:endParaRPr kumimoji="0" lang="en-US" altLang="zh-CN" sz="2200">
              <a:cs typeface="Arial" panose="020B0604020202020204" pitchFamily="34" charset="0"/>
            </a:endParaRPr>
          </a:p>
          <a:p>
            <a:pPr>
              <a:spcBef>
                <a:spcPts val="300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Char char="n"/>
            </a:pPr>
            <a:r>
              <a:rPr kumimoji="0" lang="zh-CN" altLang="en-US" sz="2600" b="1"/>
              <a:t>写计数初值</a:t>
            </a:r>
            <a:endParaRPr kumimoji="0" lang="en-US" altLang="zh-CN" sz="2600" b="1"/>
          </a:p>
          <a:p>
            <a:pPr lvl="1">
              <a:spcBef>
                <a:spcPts val="60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zh-CN" altLang="en-US" sz="2200">
                <a:cs typeface="Arial" panose="020B0604020202020204" pitchFamily="34" charset="0"/>
              </a:rPr>
              <a:t>将计数初值写入</a:t>
            </a:r>
            <a:r>
              <a:rPr kumimoji="0" lang="zh-CN" altLang="en-US" sz="2200" b="1" u="sng">
                <a:solidFill>
                  <a:srgbClr val="0000FF"/>
                </a:solidFill>
                <a:cs typeface="Arial" panose="020B0604020202020204" pitchFamily="34" charset="0"/>
              </a:rPr>
              <a:t>相应</a:t>
            </a:r>
            <a:r>
              <a:rPr kumimoji="0" lang="zh-CN" altLang="en-US" sz="2200">
                <a:cs typeface="Arial" panose="020B0604020202020204" pitchFamily="34" charset="0"/>
              </a:rPr>
              <a:t>的计数器端口。</a:t>
            </a:r>
            <a:endParaRPr kumimoji="0" lang="en-US" altLang="zh-CN" sz="2200">
              <a:cs typeface="Arial" panose="020B0604020202020204" pitchFamily="34" charset="0"/>
            </a:endParaRPr>
          </a:p>
          <a:p>
            <a:pPr lvl="2">
              <a:spcBef>
                <a:spcPts val="6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200">
                <a:cs typeface="Arial" panose="020B0604020202020204" pitchFamily="34" charset="0"/>
              </a:rPr>
              <a:t>计数器</a:t>
            </a:r>
            <a:r>
              <a:rPr kumimoji="0" lang="en-US" altLang="zh-CN" sz="2200">
                <a:cs typeface="Arial" panose="020B0604020202020204" pitchFamily="34" charset="0"/>
              </a:rPr>
              <a:t>0</a:t>
            </a:r>
            <a:r>
              <a:rPr kumimoji="0" lang="zh-CN" altLang="en-US" sz="2200">
                <a:cs typeface="Arial" panose="020B0604020202020204" pitchFamily="34" charset="0"/>
              </a:rPr>
              <a:t>的初值写入 </a:t>
            </a:r>
            <a:r>
              <a:rPr kumimoji="0" lang="en-US" altLang="zh-CN" sz="2200">
                <a:cs typeface="Arial" panose="020B0604020202020204" pitchFamily="34" charset="0"/>
              </a:rPr>
              <a:t>A</a:t>
            </a:r>
            <a:r>
              <a:rPr kumimoji="0" lang="en-US" altLang="zh-CN" sz="2200" baseline="-25000">
                <a:cs typeface="Arial" panose="020B0604020202020204" pitchFamily="34" charset="0"/>
              </a:rPr>
              <a:t>1</a:t>
            </a:r>
            <a:r>
              <a:rPr kumimoji="0" lang="en-US" altLang="zh-CN" sz="2200">
                <a:cs typeface="Arial" panose="020B0604020202020204" pitchFamily="34" charset="0"/>
              </a:rPr>
              <a:t>A</a:t>
            </a:r>
            <a:r>
              <a:rPr kumimoji="0" lang="en-US" altLang="zh-CN" sz="2200" baseline="-25000">
                <a:cs typeface="Arial" panose="020B0604020202020204" pitchFamily="34" charset="0"/>
              </a:rPr>
              <a:t>0</a:t>
            </a:r>
            <a:r>
              <a:rPr kumimoji="0" lang="en-US" altLang="zh-CN" sz="2200">
                <a:cs typeface="Arial" panose="020B0604020202020204" pitchFamily="34" charset="0"/>
              </a:rPr>
              <a:t> = 00</a:t>
            </a:r>
            <a:r>
              <a:rPr kumimoji="0" lang="zh-CN" altLang="en-US" sz="2200">
                <a:cs typeface="Arial" panose="020B0604020202020204" pitchFamily="34" charset="0"/>
              </a:rPr>
              <a:t>对应的端口。</a:t>
            </a:r>
            <a:endParaRPr kumimoji="0" lang="en-US" altLang="zh-CN" sz="2200">
              <a:cs typeface="Arial" panose="020B0604020202020204" pitchFamily="34" charset="0"/>
            </a:endParaRPr>
          </a:p>
          <a:p>
            <a:pPr lvl="2">
              <a:spcBef>
                <a:spcPts val="6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200">
                <a:cs typeface="Arial" panose="020B0604020202020204" pitchFamily="34" charset="0"/>
              </a:rPr>
              <a:t>计数器</a:t>
            </a:r>
            <a:r>
              <a:rPr kumimoji="0" lang="en-US" altLang="zh-CN" sz="2200">
                <a:cs typeface="Arial" panose="020B0604020202020204" pitchFamily="34" charset="0"/>
              </a:rPr>
              <a:t>1</a:t>
            </a:r>
            <a:r>
              <a:rPr kumimoji="0" lang="zh-CN" altLang="en-US" sz="2200">
                <a:cs typeface="Arial" panose="020B0604020202020204" pitchFamily="34" charset="0"/>
              </a:rPr>
              <a:t>的初值写入 </a:t>
            </a:r>
            <a:r>
              <a:rPr kumimoji="0" lang="en-US" altLang="zh-CN" sz="2200">
                <a:cs typeface="Arial" panose="020B0604020202020204" pitchFamily="34" charset="0"/>
              </a:rPr>
              <a:t>A</a:t>
            </a:r>
            <a:r>
              <a:rPr kumimoji="0" lang="en-US" altLang="zh-CN" sz="2200" baseline="-25000">
                <a:cs typeface="Arial" panose="020B0604020202020204" pitchFamily="34" charset="0"/>
              </a:rPr>
              <a:t>1</a:t>
            </a:r>
            <a:r>
              <a:rPr kumimoji="0" lang="en-US" altLang="zh-CN" sz="2200">
                <a:cs typeface="Arial" panose="020B0604020202020204" pitchFamily="34" charset="0"/>
              </a:rPr>
              <a:t>A</a:t>
            </a:r>
            <a:r>
              <a:rPr kumimoji="0" lang="en-US" altLang="zh-CN" sz="2200" baseline="-25000">
                <a:cs typeface="Arial" panose="020B0604020202020204" pitchFamily="34" charset="0"/>
              </a:rPr>
              <a:t>0</a:t>
            </a:r>
            <a:r>
              <a:rPr kumimoji="0" lang="en-US" altLang="zh-CN" sz="2200">
                <a:cs typeface="Arial" panose="020B0604020202020204" pitchFamily="34" charset="0"/>
              </a:rPr>
              <a:t> = 01</a:t>
            </a:r>
            <a:r>
              <a:rPr kumimoji="0" lang="zh-CN" altLang="en-US" sz="2200">
                <a:cs typeface="Arial" panose="020B0604020202020204" pitchFamily="34" charset="0"/>
              </a:rPr>
              <a:t>对应的端口。</a:t>
            </a:r>
            <a:endParaRPr kumimoji="0" lang="en-US" altLang="zh-CN" sz="2200">
              <a:cs typeface="Arial" panose="020B0604020202020204" pitchFamily="34" charset="0"/>
            </a:endParaRPr>
          </a:p>
          <a:p>
            <a:pPr lvl="2">
              <a:spcBef>
                <a:spcPts val="6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200">
                <a:cs typeface="Arial" panose="020B0604020202020204" pitchFamily="34" charset="0"/>
              </a:rPr>
              <a:t>计数器</a:t>
            </a:r>
            <a:r>
              <a:rPr kumimoji="0" lang="en-US" altLang="zh-CN" sz="2200">
                <a:cs typeface="Arial" panose="020B0604020202020204" pitchFamily="34" charset="0"/>
              </a:rPr>
              <a:t>2</a:t>
            </a:r>
            <a:r>
              <a:rPr kumimoji="0" lang="zh-CN" altLang="en-US" sz="2200">
                <a:cs typeface="Arial" panose="020B0604020202020204" pitchFamily="34" charset="0"/>
              </a:rPr>
              <a:t>的初值写入 </a:t>
            </a:r>
            <a:r>
              <a:rPr kumimoji="0" lang="en-US" altLang="zh-CN" sz="2200">
                <a:cs typeface="Arial" panose="020B0604020202020204" pitchFamily="34" charset="0"/>
              </a:rPr>
              <a:t>A</a:t>
            </a:r>
            <a:r>
              <a:rPr kumimoji="0" lang="en-US" altLang="zh-CN" sz="2200" baseline="-25000">
                <a:cs typeface="Arial" panose="020B0604020202020204" pitchFamily="34" charset="0"/>
              </a:rPr>
              <a:t>1</a:t>
            </a:r>
            <a:r>
              <a:rPr kumimoji="0" lang="en-US" altLang="zh-CN" sz="2200">
                <a:cs typeface="Arial" panose="020B0604020202020204" pitchFamily="34" charset="0"/>
              </a:rPr>
              <a:t>A</a:t>
            </a:r>
            <a:r>
              <a:rPr kumimoji="0" lang="en-US" altLang="zh-CN" sz="2200" baseline="-25000">
                <a:cs typeface="Arial" panose="020B0604020202020204" pitchFamily="34" charset="0"/>
              </a:rPr>
              <a:t>0</a:t>
            </a:r>
            <a:r>
              <a:rPr kumimoji="0" lang="en-US" altLang="zh-CN" sz="2200">
                <a:cs typeface="Arial" panose="020B0604020202020204" pitchFamily="34" charset="0"/>
              </a:rPr>
              <a:t> = 10</a:t>
            </a:r>
            <a:r>
              <a:rPr kumimoji="0" lang="zh-CN" altLang="en-US" sz="2200">
                <a:cs typeface="Arial" panose="020B0604020202020204" pitchFamily="34" charset="0"/>
              </a:rPr>
              <a:t>对应的端口。</a:t>
            </a:r>
            <a:endParaRPr kumimoji="0" lang="en-US" altLang="zh-CN" sz="2200"/>
          </a:p>
        </p:txBody>
      </p:sp>
      <p:sp>
        <p:nvSpPr>
          <p:cNvPr id="14131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BF15F40-AF37-44E0-B0B3-4C17A5307B9D}" type="slidenum">
              <a:rPr lang="en-US" altLang="zh-CN"/>
            </a:fld>
            <a:endParaRPr lang="en-US" altLang="zh-CN"/>
          </a:p>
        </p:txBody>
      </p:sp>
      <p:sp>
        <p:nvSpPr>
          <p:cNvPr id="14131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 sz="2800">
                <a:solidFill>
                  <a:schemeClr val="tx1"/>
                </a:solidFill>
              </a:rPr>
              <a:t> </a:t>
            </a:r>
            <a:r>
              <a:rPr lang="en-US" altLang="zh-CN" sz="2800">
                <a:solidFill>
                  <a:schemeClr val="tx1"/>
                </a:solidFill>
              </a:rPr>
              <a:t>(3) 8253/8254 </a:t>
            </a:r>
            <a:r>
              <a:rPr lang="zh-CN" altLang="en-US" sz="2800">
                <a:solidFill>
                  <a:schemeClr val="tx1"/>
                </a:solidFill>
              </a:rPr>
              <a:t>初始化编程与应用</a:t>
            </a:r>
            <a:endParaRPr lang="zh-CN" alt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10D9F90-B8F8-4C89-803B-2C430A2E294F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Group 2464"/>
          <p:cNvGraphicFramePr>
            <a:graphicFrameLocks noGrp="1"/>
          </p:cNvGraphicFramePr>
          <p:nvPr/>
        </p:nvGraphicFramePr>
        <p:xfrm>
          <a:off x="1204913" y="1676400"/>
          <a:ext cx="6948487" cy="4117784"/>
        </p:xfrm>
        <a:graphic>
          <a:graphicData uri="http://schemas.openxmlformats.org/drawingml/2006/table">
            <a:tbl>
              <a:tblPr/>
              <a:tblGrid>
                <a:gridCol w="503237"/>
                <a:gridCol w="504825"/>
                <a:gridCol w="503238"/>
                <a:gridCol w="504825"/>
                <a:gridCol w="503237"/>
                <a:gridCol w="3743325"/>
                <a:gridCol w="685800"/>
              </a:tblGrid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━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CS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━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RD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━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WR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操       作</a:t>
                      </a:r>
                      <a:endParaRPr kumimoji="1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地址</a:t>
                      </a:r>
                      <a:endParaRPr kumimoji="1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向计数器</a:t>
                      </a: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写入“计数初值”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40H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向计数器</a:t>
                      </a: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写入“计数初值”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41H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向计数器</a:t>
                      </a: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写入“计数初值”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42H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BDFFF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向控制寄存器写入“方式控制字”</a:t>
                      </a:r>
                      <a:endParaRPr kumimoji="1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43H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从计数器</a:t>
                      </a: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读出“当前计数值”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40H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从计数器</a:t>
                      </a: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读出“当前计数值”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41H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从计数器</a:t>
                      </a: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读出“当前计数值”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42H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无操作 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三态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  <a:endParaRPr kumimoji="1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×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×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×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×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禁止 </a:t>
                      </a: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三态</a:t>
                      </a: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×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×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无操作 </a:t>
                      </a: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三态</a:t>
                      </a: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pull dir="r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86800" cy="4953000"/>
          </a:xfrm>
        </p:spPr>
        <p:txBody>
          <a:bodyPr/>
          <a:lstStyle/>
          <a:p>
            <a:pPr lvl="1">
              <a:spcBef>
                <a:spcPct val="0"/>
              </a:spcBef>
              <a:spcAft>
                <a:spcPts val="1200"/>
              </a:spcAft>
              <a:buClr>
                <a:schemeClr val="tx1"/>
              </a:buClr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600" b="1" dirty="0"/>
              <a:t>指令类型</a:t>
            </a:r>
            <a:endParaRPr kumimoji="0" lang="en-US" altLang="zh-CN" sz="2600" b="1" dirty="0"/>
          </a:p>
          <a:p>
            <a:pPr lvl="2"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95000"/>
              <a:buFont typeface="Times New Roman" panose="02020603050405020304" pitchFamily="18" charset="0"/>
              <a:buChar char="▲"/>
            </a:pPr>
            <a:r>
              <a:rPr kumimoji="0" lang="en-US" altLang="zh-CN" sz="2200" dirty="0"/>
              <a:t>IN</a:t>
            </a:r>
            <a:r>
              <a:rPr kumimoji="0" lang="zh-CN" altLang="en-US" sz="2200" dirty="0"/>
              <a:t>：从</a:t>
            </a:r>
            <a:r>
              <a:rPr kumimoji="0" lang="en-US" altLang="zh-CN" sz="2200" dirty="0"/>
              <a:t>I/O</a:t>
            </a:r>
            <a:r>
              <a:rPr kumimoji="0" lang="zh-CN" altLang="en-US" sz="2200" dirty="0"/>
              <a:t>端口读入数据到</a:t>
            </a:r>
            <a:r>
              <a:rPr kumimoji="0" lang="en-US" altLang="zh-CN" sz="2200" dirty="0"/>
              <a:t>CPU</a:t>
            </a:r>
            <a:r>
              <a:rPr kumimoji="0" lang="zh-CN" altLang="en-US" sz="2200" dirty="0"/>
              <a:t>的</a:t>
            </a:r>
            <a:r>
              <a:rPr kumimoji="0" lang="zh-CN" altLang="en-US" sz="2200" u="sng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累加器</a:t>
            </a:r>
            <a:r>
              <a:rPr kumimoji="0" lang="en-US" altLang="zh-CN" sz="2200" u="sng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kumimoji="0" lang="en-US" altLang="zh-CN" sz="2200" u="sng" dirty="0">
                <a:solidFill>
                  <a:srgbClr val="0000FF"/>
                </a:solidFill>
                <a:latin typeface="+mj-lt"/>
                <a:ea typeface="黑体" panose="02010609060101010101" pitchFamily="49" charset="-122"/>
              </a:rPr>
              <a:t>AX/AL</a:t>
            </a:r>
            <a:r>
              <a:rPr kumimoji="0" lang="en-US" altLang="zh-CN" sz="2200" u="sng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kumimoji="0" lang="zh-CN" altLang="en-US" sz="2200" dirty="0"/>
              <a:t>中。</a:t>
            </a:r>
            <a:endParaRPr kumimoji="0" lang="en-US" altLang="zh-CN" sz="2200" dirty="0"/>
          </a:p>
          <a:p>
            <a:pPr lvl="2"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95000"/>
              <a:buFont typeface="Times New Roman" panose="02020603050405020304" pitchFamily="18" charset="0"/>
              <a:buChar char="▲"/>
            </a:pPr>
            <a:r>
              <a:rPr kumimoji="0" lang="en-US" altLang="zh-CN" sz="2200" dirty="0"/>
              <a:t>OUT</a:t>
            </a:r>
            <a:r>
              <a:rPr kumimoji="0" lang="zh-CN" altLang="en-US" sz="2200" dirty="0"/>
              <a:t>：将</a:t>
            </a:r>
            <a:r>
              <a:rPr kumimoji="0" lang="en-US" altLang="zh-CN" sz="2200" dirty="0"/>
              <a:t>CPU</a:t>
            </a:r>
            <a:r>
              <a:rPr kumimoji="0" lang="zh-CN" altLang="en-US" sz="2200" u="sng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累加器</a:t>
            </a:r>
            <a:r>
              <a:rPr kumimoji="0" lang="zh-CN" altLang="en-US" sz="2200" dirty="0"/>
              <a:t>中的数据写入到</a:t>
            </a:r>
            <a:r>
              <a:rPr kumimoji="0" lang="en-US" altLang="zh-CN" sz="2200" dirty="0"/>
              <a:t>I/O</a:t>
            </a:r>
            <a:r>
              <a:rPr kumimoji="0" lang="zh-CN" altLang="en-US" sz="2200" dirty="0"/>
              <a:t>端口。</a:t>
            </a:r>
            <a:endParaRPr kumimoji="0" lang="en-US" altLang="zh-CN" sz="2200" dirty="0"/>
          </a:p>
          <a:p>
            <a:pPr lvl="2">
              <a:spcBef>
                <a:spcPts val="1800"/>
              </a:spcBef>
              <a:spcAft>
                <a:spcPts val="600"/>
              </a:spcAft>
              <a:buClr>
                <a:schemeClr val="tx1"/>
              </a:buClr>
              <a:buSzPct val="95000"/>
              <a:buFont typeface="Wingdings" panose="05000000000000000000" pitchFamily="2" charset="2"/>
              <a:buNone/>
            </a:pPr>
            <a:r>
              <a:rPr kumimoji="0" lang="zh-CN" altLang="en-US" sz="2200" b="1" u="sng" dirty="0">
                <a:solidFill>
                  <a:srgbClr val="FF0066"/>
                </a:solidFill>
              </a:rPr>
              <a:t>注：数据只在</a:t>
            </a:r>
            <a:r>
              <a:rPr kumimoji="0" lang="zh-CN" altLang="en-US" sz="2200" b="1" u="sng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累加器</a:t>
            </a:r>
            <a:r>
              <a:rPr kumimoji="0" lang="zh-CN" altLang="en-US" sz="2200" b="1" u="sng" dirty="0">
                <a:solidFill>
                  <a:srgbClr val="FF0066"/>
                </a:solidFill>
              </a:rPr>
              <a:t>和</a:t>
            </a:r>
            <a:r>
              <a:rPr kumimoji="0" lang="zh-CN" altLang="en-US" sz="2200" b="1" u="sng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端口</a:t>
            </a:r>
            <a:r>
              <a:rPr kumimoji="0" lang="zh-CN" altLang="en-US" sz="2200" b="1" u="sng" dirty="0">
                <a:solidFill>
                  <a:srgbClr val="FF0066"/>
                </a:solidFill>
              </a:rPr>
              <a:t>间进行传递</a:t>
            </a:r>
            <a:r>
              <a:rPr kumimoji="0" lang="zh-CN" altLang="en-US" sz="2200" dirty="0"/>
              <a:t>。</a:t>
            </a:r>
            <a:endParaRPr kumimoji="0" lang="en-US" altLang="zh-CN" sz="2200" dirty="0"/>
          </a:p>
          <a:p>
            <a:pPr lvl="2"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95000"/>
              <a:buFont typeface="Wingdings" panose="05000000000000000000" pitchFamily="2" charset="2"/>
              <a:buNone/>
            </a:pPr>
            <a:r>
              <a:rPr kumimoji="0" lang="zh-CN" altLang="en-US" sz="2200" dirty="0"/>
              <a:t>原则：传输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一个字节</a:t>
            </a:r>
            <a:r>
              <a:rPr kumimoji="0" lang="zh-CN" altLang="en-US" sz="2200" dirty="0"/>
              <a:t>时使用</a:t>
            </a:r>
            <a:r>
              <a:rPr kumimoji="0" lang="en-US" altLang="zh-CN" sz="2200" dirty="0"/>
              <a:t>AL</a:t>
            </a:r>
            <a:r>
              <a:rPr kumimoji="0" lang="zh-CN" altLang="en-US" sz="2200" dirty="0"/>
              <a:t>；传输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一个字</a:t>
            </a:r>
            <a:r>
              <a:rPr kumimoji="0" lang="zh-CN" altLang="en-US" sz="2200" dirty="0"/>
              <a:t>时使用</a:t>
            </a:r>
            <a:r>
              <a:rPr kumimoji="0" lang="en-US" altLang="zh-CN" sz="2200" dirty="0"/>
              <a:t>AX</a:t>
            </a:r>
            <a:r>
              <a:rPr kumimoji="0" lang="zh-CN" altLang="en-US" sz="2200" dirty="0"/>
              <a:t>。</a:t>
            </a:r>
            <a:endParaRPr kumimoji="0" lang="en-US" altLang="zh-CN" sz="2200" dirty="0"/>
          </a:p>
          <a:p>
            <a:pPr lvl="1">
              <a:spcBef>
                <a:spcPts val="1800"/>
              </a:spcBef>
              <a:spcAft>
                <a:spcPts val="1200"/>
              </a:spcAft>
              <a:buClr>
                <a:schemeClr val="tx1"/>
              </a:buClr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600" b="1" dirty="0"/>
              <a:t>寻址方式</a:t>
            </a:r>
            <a:endParaRPr kumimoji="0" lang="en-US" altLang="zh-CN" sz="2600" b="1" dirty="0"/>
          </a:p>
          <a:p>
            <a:pPr lvl="2"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95000"/>
              <a:buFont typeface="Times New Roman" panose="02020603050405020304" pitchFamily="18" charset="0"/>
              <a:buChar char="▲"/>
            </a:pPr>
            <a:r>
              <a:rPr kumimoji="0" lang="zh-CN" altLang="en-US" sz="2200" b="1" dirty="0">
                <a:solidFill>
                  <a:srgbClr val="0000FF"/>
                </a:solidFill>
              </a:rPr>
              <a:t>直接寻址</a:t>
            </a:r>
            <a:r>
              <a:rPr kumimoji="0" lang="zh-CN" altLang="en-US" sz="2200" dirty="0"/>
              <a:t>：当端口地址 </a:t>
            </a:r>
            <a:r>
              <a:rPr kumimoji="0"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kumimoji="0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0FFH</a:t>
            </a:r>
            <a:r>
              <a:rPr kumimoji="0"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时，一般采用直接寻址，即在指令中直接写明端口地址。（</a:t>
            </a:r>
            <a:r>
              <a:rPr kumimoji="0" lang="zh-CN" altLang="en-US" sz="2200" b="1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也可用间接寻址</a:t>
            </a:r>
            <a:r>
              <a:rPr kumimoji="0"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0"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95000"/>
              <a:buFont typeface="Times New Roman" panose="02020603050405020304" pitchFamily="18" charset="0"/>
              <a:buChar char="▲"/>
            </a:pPr>
            <a:r>
              <a:rPr kumimoji="0"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间接寻址</a:t>
            </a:r>
            <a:r>
              <a:rPr kumimoji="0"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：当端口地址 </a:t>
            </a:r>
            <a:r>
              <a:rPr kumimoji="0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0FFH</a:t>
            </a:r>
            <a:r>
              <a:rPr kumimoji="0"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kumimoji="0" lang="zh-CN" altLang="en-US" sz="2200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必须</a:t>
            </a:r>
            <a:r>
              <a:rPr kumimoji="0"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采用间接寻址，使用</a:t>
            </a:r>
            <a:r>
              <a:rPr kumimoji="0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DX</a:t>
            </a:r>
            <a:r>
              <a:rPr kumimoji="0"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存放端口地址。</a:t>
            </a:r>
            <a:endParaRPr kumimoji="0" lang="en-US" altLang="zh-CN" sz="2200" dirty="0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 sz="3000">
                <a:solidFill>
                  <a:schemeClr val="tx1"/>
                </a:solidFill>
                <a:ea typeface="黑体" panose="02010609060101010101" pitchFamily="49" charset="-122"/>
              </a:rPr>
              <a:t>补充：</a:t>
            </a:r>
            <a:r>
              <a:rPr lang="en-US" altLang="zh-CN" sz="3000">
                <a:solidFill>
                  <a:schemeClr val="tx1"/>
                </a:solidFill>
                <a:ea typeface="黑体" panose="02010609060101010101" pitchFamily="49" charset="-122"/>
              </a:rPr>
              <a:t>I/O</a:t>
            </a:r>
            <a:r>
              <a:rPr lang="zh-CN" altLang="en-US" sz="3000">
                <a:solidFill>
                  <a:schemeClr val="tx1"/>
                </a:solidFill>
                <a:ea typeface="黑体" panose="02010609060101010101" pitchFamily="49" charset="-122"/>
              </a:rPr>
              <a:t>指令</a:t>
            </a:r>
            <a:endParaRPr lang="zh-CN" altLang="en-US" sz="3000">
              <a:solidFill>
                <a:schemeClr val="tx1"/>
              </a:solidFill>
            </a:endParaRPr>
          </a:p>
        </p:txBody>
      </p:sp>
      <p:sp>
        <p:nvSpPr>
          <p:cNvPr id="3174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5119C3F-616A-4A7F-8C67-0EB9F79B0783}" type="slidenum">
              <a:rPr lang="en-US" altLang="zh-CN"/>
            </a:fld>
            <a:endParaRPr lang="en-US" altLang="zh-CN"/>
          </a:p>
        </p:txBody>
      </p:sp>
      <p:sp>
        <p:nvSpPr>
          <p:cNvPr id="3174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610600" cy="4800600"/>
          </a:xfrm>
        </p:spPr>
        <p:txBody>
          <a:bodyPr/>
          <a:lstStyle/>
          <a:p>
            <a:pPr lvl="1">
              <a:spcBef>
                <a:spcPct val="0"/>
              </a:spcBef>
              <a:spcAft>
                <a:spcPts val="1200"/>
              </a:spcAft>
              <a:buClr>
                <a:schemeClr val="tx1"/>
              </a:buClr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600" b="1">
                <a:solidFill>
                  <a:srgbClr val="C00000"/>
                </a:solidFill>
              </a:rPr>
              <a:t>直接寻址</a:t>
            </a:r>
            <a:r>
              <a:rPr kumimoji="0" lang="zh-CN" altLang="en-US" sz="2600" b="1"/>
              <a:t>指令格式</a:t>
            </a:r>
            <a:endParaRPr kumimoji="0" lang="en-US" altLang="zh-CN" sz="2600" b="1"/>
          </a:p>
          <a:p>
            <a:pPr lvl="2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</a:pPr>
            <a:r>
              <a:rPr kumimoji="0" lang="zh-CN" altLang="en-US">
                <a:cs typeface="Arial" panose="020B0604020202020204" pitchFamily="34" charset="0"/>
              </a:rPr>
              <a:t>输入：</a:t>
            </a:r>
            <a:r>
              <a:rPr kumimoji="0" lang="en-US" altLang="zh-CN">
                <a:cs typeface="Arial" panose="020B0604020202020204" pitchFamily="34" charset="0"/>
              </a:rPr>
              <a:t>IN      </a:t>
            </a:r>
            <a:r>
              <a:rPr kumimoji="0" lang="en-US" altLang="zh-CN" b="1">
                <a:solidFill>
                  <a:srgbClr val="FF0066"/>
                </a:solidFill>
                <a:cs typeface="Arial" panose="020B0604020202020204" pitchFamily="34" charset="0"/>
              </a:rPr>
              <a:t>AL/AX</a:t>
            </a:r>
            <a:r>
              <a:rPr kumimoji="0" lang="en-US" altLang="zh-CN">
                <a:cs typeface="Arial" panose="020B0604020202020204" pitchFamily="34" charset="0"/>
              </a:rPr>
              <a:t>,  </a:t>
            </a:r>
            <a:r>
              <a:rPr kumimoji="0" lang="en-US" altLang="zh-CN" b="1">
                <a:solidFill>
                  <a:srgbClr val="0000FF"/>
                </a:solidFill>
                <a:cs typeface="Arial" panose="020B0604020202020204" pitchFamily="34" charset="0"/>
              </a:rPr>
              <a:t>port </a:t>
            </a:r>
            <a:r>
              <a:rPr kumimoji="0" lang="en-US" altLang="zh-CN" b="1">
                <a:solidFill>
                  <a:srgbClr val="19194D"/>
                </a:solidFill>
                <a:cs typeface="Arial" panose="020B0604020202020204" pitchFamily="34" charset="0"/>
              </a:rPr>
              <a:t>     ; </a:t>
            </a:r>
            <a:r>
              <a:rPr kumimoji="0" lang="en-US" altLang="zh-CN">
                <a:cs typeface="Arial" panose="020B0604020202020204" pitchFamily="34" charset="0"/>
              </a:rPr>
              <a:t>port</a:t>
            </a:r>
            <a:r>
              <a:rPr kumimoji="0" lang="zh-CN" altLang="en-US">
                <a:cs typeface="Arial" panose="020B0604020202020204" pitchFamily="34" charset="0"/>
              </a:rPr>
              <a:t>地址</a:t>
            </a:r>
            <a:r>
              <a:rPr kumimoji="0" lang="zh-CN" altLang="en-US">
                <a:cs typeface="Times New Roman" panose="02020603050405020304" pitchFamily="18" charset="0"/>
              </a:rPr>
              <a:t>≤</a:t>
            </a:r>
            <a:r>
              <a:rPr kumimoji="0" lang="en-US" altLang="zh-CN">
                <a:cs typeface="Times New Roman" panose="02020603050405020304" pitchFamily="18" charset="0"/>
              </a:rPr>
              <a:t>0FFH</a:t>
            </a:r>
            <a:endParaRPr kumimoji="0" lang="en-US" altLang="zh-CN" b="1">
              <a:solidFill>
                <a:srgbClr val="19194D"/>
              </a:solidFill>
              <a:cs typeface="Arial" panose="020B0604020202020204" pitchFamily="34" charset="0"/>
            </a:endParaRPr>
          </a:p>
          <a:p>
            <a:pPr lvl="2">
              <a:spcBef>
                <a:spcPts val="6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None/>
            </a:pPr>
            <a:r>
              <a:rPr kumimoji="0" lang="zh-CN" altLang="en-US">
                <a:cs typeface="Arial" panose="020B0604020202020204" pitchFamily="34" charset="0"/>
              </a:rPr>
              <a:t>输出：</a:t>
            </a:r>
            <a:r>
              <a:rPr kumimoji="0" lang="en-US" altLang="zh-CN">
                <a:cs typeface="Arial" panose="020B0604020202020204" pitchFamily="34" charset="0"/>
              </a:rPr>
              <a:t>OUT  </a:t>
            </a:r>
            <a:r>
              <a:rPr kumimoji="0" lang="en-US" altLang="zh-CN" b="1">
                <a:solidFill>
                  <a:srgbClr val="0000FF"/>
                </a:solidFill>
                <a:cs typeface="Arial" panose="020B0604020202020204" pitchFamily="34" charset="0"/>
              </a:rPr>
              <a:t>port</a:t>
            </a:r>
            <a:r>
              <a:rPr kumimoji="0" lang="en-US" altLang="zh-CN">
                <a:cs typeface="Arial" panose="020B0604020202020204" pitchFamily="34" charset="0"/>
              </a:rPr>
              <a:t>,  </a:t>
            </a:r>
            <a:r>
              <a:rPr kumimoji="0" lang="en-US" altLang="zh-CN" b="1">
                <a:solidFill>
                  <a:srgbClr val="FF0066"/>
                </a:solidFill>
                <a:cs typeface="Arial" panose="020B0604020202020204" pitchFamily="34" charset="0"/>
              </a:rPr>
              <a:t>AL/AX</a:t>
            </a:r>
            <a:endParaRPr kumimoji="0" lang="en-US" altLang="zh-CN" b="1">
              <a:solidFill>
                <a:srgbClr val="FF0066"/>
              </a:solidFill>
              <a:cs typeface="Arial" panose="020B0604020202020204" pitchFamily="34" charset="0"/>
            </a:endParaRPr>
          </a:p>
        </p:txBody>
      </p:sp>
      <p:sp>
        <p:nvSpPr>
          <p:cNvPr id="3379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6DC8386-920B-4680-BD33-597800D9D0AB}" type="slidenum">
              <a:rPr lang="en-US" altLang="zh-CN"/>
            </a:fld>
            <a:endParaRPr lang="en-US" altLang="zh-CN"/>
          </a:p>
        </p:txBody>
      </p:sp>
      <p:sp>
        <p:nvSpPr>
          <p:cNvPr id="3379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990600" y="3505200"/>
            <a:ext cx="7519670" cy="2057400"/>
          </a:xfrm>
          <a:prstGeom prst="roundRect">
            <a:avLst/>
          </a:prstGeom>
          <a:solidFill>
            <a:srgbClr val="CCEC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ts val="600"/>
              </a:spcBef>
              <a:spcAft>
                <a:spcPts val="300"/>
              </a:spcAft>
              <a:buSzPct val="90000"/>
              <a:defRPr/>
            </a:pPr>
            <a:r>
              <a:rPr lang="en-US" altLang="zh-CN" sz="2200" b="1" dirty="0">
                <a:solidFill>
                  <a:schemeClr val="tx1"/>
                </a:solidFill>
                <a:cs typeface="Arial" panose="020B0604020202020204"/>
              </a:rPr>
              <a:t>IN   AL, 2CH        </a:t>
            </a:r>
            <a:r>
              <a:rPr lang="en-US" altLang="zh-CN" sz="2200" dirty="0">
                <a:solidFill>
                  <a:schemeClr val="tx1"/>
                </a:solidFill>
                <a:cs typeface="Arial" panose="020B0604020202020204"/>
              </a:rPr>
              <a:t>; </a:t>
            </a:r>
            <a:r>
              <a:rPr lang="zh-CN" altLang="en-US" sz="2200" dirty="0">
                <a:solidFill>
                  <a:schemeClr val="tx1"/>
                </a:solidFill>
                <a:cs typeface="Arial" panose="020B0604020202020204"/>
              </a:rPr>
              <a:t>从</a:t>
            </a:r>
            <a:r>
              <a:rPr lang="zh-CN" altLang="en-US" sz="2200" u="sng" dirty="0">
                <a:solidFill>
                  <a:schemeClr val="tx1"/>
                </a:solidFill>
                <a:cs typeface="Arial" panose="020B0604020202020204"/>
              </a:rPr>
              <a:t>  </a:t>
            </a:r>
            <a:r>
              <a:rPr lang="zh-CN" altLang="en-US" sz="2000" u="sng" dirty="0">
                <a:solidFill>
                  <a:srgbClr val="FF0000"/>
                </a:solidFill>
                <a:cs typeface="Arial" panose="020B0604020202020204"/>
              </a:rPr>
              <a:t>源</a:t>
            </a:r>
            <a:r>
              <a:rPr lang="en-US" altLang="zh-CN" sz="2000" u="sng" dirty="0">
                <a:solidFill>
                  <a:srgbClr val="FF0000"/>
                </a:solidFill>
                <a:cs typeface="Arial" panose="020B0604020202020204"/>
              </a:rPr>
              <a:t>?</a:t>
            </a:r>
            <a:r>
              <a:rPr lang="en-US" altLang="zh-CN" sz="2200" u="sng" dirty="0">
                <a:solidFill>
                  <a:schemeClr val="tx1"/>
                </a:solidFill>
                <a:cs typeface="Arial" panose="020B0604020202020204"/>
              </a:rPr>
              <a:t>  </a:t>
            </a:r>
            <a:r>
              <a:rPr lang="zh-CN" altLang="en-US" sz="2200" dirty="0">
                <a:solidFill>
                  <a:schemeClr val="tx1"/>
                </a:solidFill>
                <a:cs typeface="Arial" panose="020B0604020202020204"/>
              </a:rPr>
              <a:t> </a:t>
            </a:r>
            <a:r>
              <a:rPr lang="zh-CN" altLang="en-US" sz="2200" u="sng" dirty="0">
                <a:solidFill>
                  <a:schemeClr val="tx1"/>
                </a:solidFill>
                <a:cs typeface="Arial" panose="020B0604020202020204"/>
              </a:rPr>
              <a:t>  </a:t>
            </a:r>
            <a:r>
              <a:rPr lang="zh-CN" altLang="en-US" sz="2000" u="sng" dirty="0">
                <a:solidFill>
                  <a:srgbClr val="FF0000"/>
                </a:solidFill>
                <a:cs typeface="Arial" panose="020B0604020202020204"/>
              </a:rPr>
              <a:t>读</a:t>
            </a:r>
            <a:r>
              <a:rPr lang="en-US" altLang="zh-CN" sz="2000" u="sng" dirty="0">
                <a:solidFill>
                  <a:srgbClr val="FF0000"/>
                </a:solidFill>
                <a:cs typeface="Arial" panose="020B0604020202020204"/>
              </a:rPr>
              <a:t>/</a:t>
            </a:r>
            <a:r>
              <a:rPr lang="zh-CN" altLang="en-US" sz="2000" u="sng" dirty="0">
                <a:solidFill>
                  <a:srgbClr val="FF0000"/>
                </a:solidFill>
                <a:cs typeface="Arial" panose="020B0604020202020204"/>
              </a:rPr>
              <a:t>写</a:t>
            </a:r>
            <a:r>
              <a:rPr lang="en-US" altLang="zh-CN" sz="2000" u="sng" dirty="0">
                <a:solidFill>
                  <a:srgbClr val="FF0000"/>
                </a:solidFill>
                <a:cs typeface="Arial" panose="020B0604020202020204"/>
              </a:rPr>
              <a:t>?</a:t>
            </a:r>
            <a:r>
              <a:rPr lang="zh-CN" altLang="en-US" sz="2200" u="sng" dirty="0">
                <a:solidFill>
                  <a:schemeClr val="tx1"/>
                </a:solidFill>
                <a:cs typeface="Arial" panose="020B0604020202020204"/>
              </a:rPr>
              <a:t>  </a:t>
            </a:r>
            <a:r>
              <a:rPr lang="zh-CN" altLang="en-US" sz="2200" dirty="0">
                <a:solidFill>
                  <a:schemeClr val="tx1"/>
                </a:solidFill>
                <a:cs typeface="Arial" panose="020B0604020202020204"/>
              </a:rPr>
              <a:t> </a:t>
            </a:r>
            <a:r>
              <a:rPr lang="zh-CN" altLang="en-US" sz="2200" u="sng" dirty="0">
                <a:solidFill>
                  <a:schemeClr val="tx1"/>
                </a:solidFill>
                <a:cs typeface="Arial" panose="020B0604020202020204"/>
              </a:rPr>
              <a:t>  </a:t>
            </a:r>
            <a:r>
              <a:rPr lang="zh-CN" altLang="en-US" sz="2000" u="sng" dirty="0">
                <a:solidFill>
                  <a:srgbClr val="FF0000"/>
                </a:solidFill>
                <a:cs typeface="Arial" panose="020B0604020202020204"/>
              </a:rPr>
              <a:t>长度</a:t>
            </a:r>
            <a:r>
              <a:rPr lang="en-US" altLang="zh-CN" sz="2000" u="sng" dirty="0">
                <a:solidFill>
                  <a:srgbClr val="FF0000"/>
                </a:solidFill>
                <a:cs typeface="Arial" panose="020B0604020202020204"/>
              </a:rPr>
              <a:t>?</a:t>
            </a:r>
            <a:r>
              <a:rPr lang="en-US" altLang="zh-CN" sz="2200" u="sng" dirty="0">
                <a:solidFill>
                  <a:schemeClr val="tx1"/>
                </a:solidFill>
                <a:cs typeface="Arial" panose="020B0604020202020204"/>
              </a:rPr>
              <a:t>  </a:t>
            </a:r>
            <a:r>
              <a:rPr lang="zh-CN" altLang="en-US" sz="2200" dirty="0">
                <a:solidFill>
                  <a:schemeClr val="tx1"/>
                </a:solidFill>
                <a:cs typeface="Arial" panose="020B0604020202020204"/>
              </a:rPr>
              <a:t>到</a:t>
            </a:r>
            <a:r>
              <a:rPr lang="zh-CN" altLang="en-US" sz="2200" u="sng" dirty="0">
                <a:solidFill>
                  <a:schemeClr val="tx1"/>
                </a:solidFill>
                <a:cs typeface="Arial" panose="020B0604020202020204"/>
              </a:rPr>
              <a:t>  </a:t>
            </a:r>
            <a:r>
              <a:rPr lang="zh-CN" altLang="en-US" sz="2000" u="sng" dirty="0">
                <a:solidFill>
                  <a:srgbClr val="FF0000"/>
                </a:solidFill>
                <a:cs typeface="Arial" panose="020B0604020202020204"/>
              </a:rPr>
              <a:t>目标</a:t>
            </a:r>
            <a:r>
              <a:rPr lang="en-US" altLang="zh-CN" sz="2000" u="sng" dirty="0">
                <a:solidFill>
                  <a:srgbClr val="FF0000"/>
                </a:solidFill>
                <a:cs typeface="Arial" panose="020B0604020202020204"/>
              </a:rPr>
              <a:t>?</a:t>
            </a:r>
            <a:r>
              <a:rPr lang="en-US" altLang="zh-CN" sz="2200" u="sng" dirty="0">
                <a:solidFill>
                  <a:schemeClr val="tx1"/>
                </a:solidFill>
                <a:cs typeface="Arial" panose="020B0604020202020204"/>
              </a:rPr>
              <a:t>  </a:t>
            </a:r>
            <a:r>
              <a:rPr lang="zh-CN" altLang="en-US" sz="2200" dirty="0">
                <a:solidFill>
                  <a:schemeClr val="tx1"/>
                </a:solidFill>
                <a:cs typeface="Arial" panose="020B0604020202020204"/>
              </a:rPr>
              <a:t>中</a:t>
            </a:r>
            <a:endParaRPr lang="en-US" altLang="zh-CN" sz="2200" dirty="0">
              <a:solidFill>
                <a:schemeClr val="tx1"/>
              </a:solidFill>
              <a:cs typeface="Arial" panose="020B0604020202020204"/>
            </a:endParaRPr>
          </a:p>
          <a:p>
            <a:pPr>
              <a:spcBef>
                <a:spcPts val="0"/>
              </a:spcBef>
              <a:spcAft>
                <a:spcPts val="300"/>
              </a:spcAft>
              <a:buSzPct val="90000"/>
              <a:defRPr/>
            </a:pPr>
            <a:r>
              <a:rPr lang="en-US" altLang="zh-CN" sz="2200" b="1" dirty="0">
                <a:solidFill>
                  <a:schemeClr val="tx1"/>
                </a:solidFill>
                <a:cs typeface="Arial" panose="020B0604020202020204"/>
              </a:rPr>
              <a:t>IN   AX, 5BH        </a:t>
            </a:r>
            <a:r>
              <a:rPr lang="en-US" altLang="zh-CN" sz="2200" dirty="0">
                <a:solidFill>
                  <a:schemeClr val="tx1"/>
                </a:solidFill>
                <a:cs typeface="Arial" panose="020B0604020202020204"/>
              </a:rPr>
              <a:t>; </a:t>
            </a:r>
            <a:r>
              <a:rPr lang="zh-CN" altLang="en-US" sz="2200" dirty="0">
                <a:solidFill>
                  <a:schemeClr val="tx1"/>
                </a:solidFill>
                <a:cs typeface="Arial" panose="020B0604020202020204"/>
              </a:rPr>
              <a:t>从</a:t>
            </a:r>
            <a:r>
              <a:rPr lang="zh-CN" altLang="en-US" sz="2200" u="sng" dirty="0">
                <a:solidFill>
                  <a:schemeClr val="tx1"/>
                </a:solidFill>
                <a:cs typeface="Arial" panose="020B0604020202020204"/>
              </a:rPr>
              <a:t>    </a:t>
            </a:r>
            <a:r>
              <a:rPr lang="en-US" altLang="zh-CN" sz="2200" u="sng" dirty="0">
                <a:solidFill>
                  <a:schemeClr val="tx1"/>
                </a:solidFill>
                <a:cs typeface="Arial" panose="020B0604020202020204"/>
              </a:rPr>
              <a:t>?   </a:t>
            </a:r>
            <a:r>
              <a:rPr lang="zh-CN" altLang="en-US" sz="2200" dirty="0">
                <a:solidFill>
                  <a:schemeClr val="tx1"/>
                </a:solidFill>
                <a:cs typeface="Arial" panose="020B0604020202020204"/>
              </a:rPr>
              <a:t> </a:t>
            </a:r>
            <a:r>
              <a:rPr lang="zh-CN" altLang="en-US" sz="2200" u="sng" dirty="0">
                <a:solidFill>
                  <a:schemeClr val="tx1"/>
                </a:solidFill>
                <a:cs typeface="Arial" panose="020B0604020202020204"/>
              </a:rPr>
              <a:t>   </a:t>
            </a:r>
            <a:r>
              <a:rPr lang="en-US" altLang="zh-CN" sz="2200" u="sng" dirty="0">
                <a:solidFill>
                  <a:schemeClr val="tx1"/>
                </a:solidFill>
                <a:cs typeface="Arial" panose="020B0604020202020204"/>
              </a:rPr>
              <a:t>?</a:t>
            </a:r>
            <a:r>
              <a:rPr lang="zh-CN" altLang="en-US" sz="2200" u="sng" dirty="0">
                <a:solidFill>
                  <a:schemeClr val="tx1"/>
                </a:solidFill>
                <a:cs typeface="Arial" panose="020B0604020202020204"/>
              </a:rPr>
              <a:t>   </a:t>
            </a:r>
            <a:r>
              <a:rPr lang="zh-CN" altLang="en-US" sz="2200" dirty="0">
                <a:solidFill>
                  <a:schemeClr val="tx1"/>
                </a:solidFill>
                <a:cs typeface="Arial" panose="020B0604020202020204"/>
              </a:rPr>
              <a:t> </a:t>
            </a:r>
            <a:r>
              <a:rPr lang="zh-CN" altLang="en-US" sz="2200" u="sng" dirty="0">
                <a:solidFill>
                  <a:schemeClr val="tx1"/>
                </a:solidFill>
                <a:cs typeface="Arial" panose="020B0604020202020204"/>
              </a:rPr>
              <a:t>   </a:t>
            </a:r>
            <a:r>
              <a:rPr lang="en-US" altLang="zh-CN" sz="2200" u="sng" dirty="0">
                <a:solidFill>
                  <a:schemeClr val="tx1"/>
                </a:solidFill>
                <a:cs typeface="Arial" panose="020B0604020202020204"/>
              </a:rPr>
              <a:t>?   </a:t>
            </a:r>
            <a:r>
              <a:rPr lang="zh-CN" altLang="en-US" sz="2200" dirty="0">
                <a:solidFill>
                  <a:schemeClr val="tx1"/>
                </a:solidFill>
                <a:cs typeface="Arial" panose="020B0604020202020204"/>
              </a:rPr>
              <a:t>到</a:t>
            </a:r>
            <a:r>
              <a:rPr lang="zh-CN" altLang="en-US" sz="2200" u="sng" dirty="0">
                <a:solidFill>
                  <a:schemeClr val="tx1"/>
                </a:solidFill>
                <a:cs typeface="Arial" panose="020B0604020202020204"/>
              </a:rPr>
              <a:t>   </a:t>
            </a:r>
            <a:r>
              <a:rPr lang="en-US" altLang="zh-CN" sz="2200" u="sng" dirty="0">
                <a:solidFill>
                  <a:schemeClr val="tx1"/>
                </a:solidFill>
                <a:cs typeface="Arial" panose="020B0604020202020204"/>
              </a:rPr>
              <a:t>?   </a:t>
            </a:r>
            <a:r>
              <a:rPr lang="zh-CN" altLang="en-US" sz="2200" dirty="0">
                <a:solidFill>
                  <a:schemeClr val="tx1"/>
                </a:solidFill>
                <a:cs typeface="Arial" panose="020B0604020202020204"/>
              </a:rPr>
              <a:t>中</a:t>
            </a:r>
            <a:endParaRPr lang="en-US" altLang="zh-CN" sz="2200" dirty="0">
              <a:solidFill>
                <a:schemeClr val="tx1"/>
              </a:solidFill>
              <a:cs typeface="Arial" panose="020B0604020202020204"/>
            </a:endParaRPr>
          </a:p>
          <a:p>
            <a:pPr>
              <a:spcBef>
                <a:spcPts val="1200"/>
              </a:spcBef>
              <a:spcAft>
                <a:spcPts val="0"/>
              </a:spcAft>
              <a:buSzPct val="90000"/>
              <a:defRPr/>
            </a:pPr>
            <a:r>
              <a:rPr lang="en-US" altLang="zh-CN" sz="2200" b="1" dirty="0">
                <a:solidFill>
                  <a:schemeClr val="tx1"/>
                </a:solidFill>
                <a:cs typeface="Arial" panose="020B0604020202020204"/>
              </a:rPr>
              <a:t>OUT   61H, AL  </a:t>
            </a:r>
            <a:r>
              <a:rPr lang="zh-CN" altLang="en-US" sz="2200" b="1" dirty="0">
                <a:solidFill>
                  <a:schemeClr val="tx1"/>
                </a:solidFill>
                <a:cs typeface="Arial" panose="020B0604020202020204"/>
              </a:rPr>
              <a:t>   </a:t>
            </a:r>
            <a:r>
              <a:rPr lang="en-US" altLang="zh-CN" sz="2200" dirty="0">
                <a:solidFill>
                  <a:schemeClr val="tx1"/>
                </a:solidFill>
                <a:cs typeface="Arial" panose="020B0604020202020204"/>
              </a:rPr>
              <a:t>; </a:t>
            </a:r>
            <a:r>
              <a:rPr lang="zh-CN" altLang="en-US" sz="2200" dirty="0">
                <a:solidFill>
                  <a:schemeClr val="tx1"/>
                </a:solidFill>
                <a:cs typeface="Arial" panose="020B0604020202020204"/>
              </a:rPr>
              <a:t>将</a:t>
            </a:r>
            <a:r>
              <a:rPr lang="en-US" altLang="zh-CN" sz="2200" u="sng" dirty="0">
                <a:solidFill>
                  <a:schemeClr val="tx1"/>
                </a:solidFill>
                <a:cs typeface="Arial" panose="020B0604020202020204"/>
              </a:rPr>
              <a:t>   ?   </a:t>
            </a:r>
            <a:r>
              <a:rPr lang="zh-CN" altLang="en-US" sz="2200" dirty="0">
                <a:solidFill>
                  <a:schemeClr val="tx1"/>
                </a:solidFill>
                <a:cs typeface="Arial" panose="020B0604020202020204"/>
              </a:rPr>
              <a:t>中的</a:t>
            </a:r>
            <a:r>
              <a:rPr lang="zh-CN" altLang="en-US" sz="2200" u="sng" dirty="0">
                <a:solidFill>
                  <a:schemeClr val="tx1"/>
                </a:solidFill>
                <a:cs typeface="Arial" panose="020B0604020202020204"/>
              </a:rPr>
              <a:t>   </a:t>
            </a:r>
            <a:r>
              <a:rPr lang="en-US" altLang="zh-CN" sz="2200" u="sng" dirty="0">
                <a:solidFill>
                  <a:schemeClr val="tx1"/>
                </a:solidFill>
                <a:cs typeface="Arial" panose="020B0604020202020204"/>
              </a:rPr>
              <a:t>?</a:t>
            </a:r>
            <a:r>
              <a:rPr lang="zh-CN" altLang="en-US" sz="2200" u="sng" dirty="0">
                <a:solidFill>
                  <a:schemeClr val="tx1"/>
                </a:solidFill>
                <a:cs typeface="Arial" panose="020B0604020202020204"/>
              </a:rPr>
              <a:t>   </a:t>
            </a:r>
            <a:r>
              <a:rPr lang="zh-CN" altLang="en-US" sz="2200" dirty="0">
                <a:solidFill>
                  <a:schemeClr val="tx1"/>
                </a:solidFill>
                <a:cs typeface="Arial" panose="020B0604020202020204"/>
              </a:rPr>
              <a:t>  </a:t>
            </a:r>
            <a:r>
              <a:rPr lang="zh-CN" altLang="en-US" sz="2200" u="sng" dirty="0">
                <a:solidFill>
                  <a:schemeClr val="tx1"/>
                </a:solidFill>
                <a:cs typeface="Arial" panose="020B0604020202020204"/>
              </a:rPr>
              <a:t>   </a:t>
            </a:r>
            <a:r>
              <a:rPr lang="en-US" altLang="zh-CN" sz="2200" u="sng" dirty="0">
                <a:solidFill>
                  <a:schemeClr val="tx1"/>
                </a:solidFill>
                <a:cs typeface="Arial" panose="020B0604020202020204"/>
              </a:rPr>
              <a:t>?    </a:t>
            </a:r>
            <a:r>
              <a:rPr lang="zh-CN" altLang="en-US" sz="2200" dirty="0">
                <a:solidFill>
                  <a:schemeClr val="tx1"/>
                </a:solidFill>
                <a:cs typeface="Arial" panose="020B0604020202020204"/>
              </a:rPr>
              <a:t>到</a:t>
            </a:r>
            <a:r>
              <a:rPr lang="zh-CN" altLang="en-US" sz="2200" u="sng" dirty="0">
                <a:solidFill>
                  <a:schemeClr val="tx1"/>
                </a:solidFill>
                <a:cs typeface="Arial" panose="020B0604020202020204"/>
              </a:rPr>
              <a:t>   </a:t>
            </a:r>
            <a:r>
              <a:rPr lang="en-US" altLang="zh-CN" sz="2200" u="sng" dirty="0">
                <a:solidFill>
                  <a:schemeClr val="tx1"/>
                </a:solidFill>
                <a:cs typeface="Arial" panose="020B0604020202020204"/>
              </a:rPr>
              <a:t>?   </a:t>
            </a:r>
            <a:r>
              <a:rPr lang="zh-CN" altLang="en-US" sz="2200" dirty="0">
                <a:solidFill>
                  <a:schemeClr val="tx1"/>
                </a:solidFill>
                <a:cs typeface="Arial" panose="020B0604020202020204"/>
              </a:rPr>
              <a:t>中</a:t>
            </a:r>
            <a:endParaRPr lang="en-US" altLang="zh-CN" sz="2200" dirty="0">
              <a:solidFill>
                <a:schemeClr val="tx1"/>
              </a:solidFill>
              <a:cs typeface="Arial" panose="020B0604020202020204"/>
            </a:endParaRPr>
          </a:p>
          <a:p>
            <a:pPr>
              <a:spcBef>
                <a:spcPts val="600"/>
              </a:spcBef>
              <a:spcAft>
                <a:spcPts val="900"/>
              </a:spcAft>
              <a:buSzPct val="90000"/>
              <a:defRPr/>
            </a:pPr>
            <a:r>
              <a:rPr lang="en-US" altLang="zh-CN" sz="2200" b="1" dirty="0">
                <a:solidFill>
                  <a:schemeClr val="tx1"/>
                </a:solidFill>
                <a:cs typeface="Arial" panose="020B0604020202020204"/>
              </a:rPr>
              <a:t>OUT   1DH, AX    </a:t>
            </a:r>
            <a:r>
              <a:rPr lang="en-US" altLang="zh-CN" sz="2200" dirty="0">
                <a:solidFill>
                  <a:schemeClr val="tx1"/>
                </a:solidFill>
                <a:cs typeface="Arial" panose="020B0604020202020204"/>
              </a:rPr>
              <a:t>; </a:t>
            </a:r>
            <a:r>
              <a:rPr lang="zh-CN" altLang="en-US" sz="2200" dirty="0">
                <a:solidFill>
                  <a:schemeClr val="tx1"/>
                </a:solidFill>
                <a:cs typeface="Arial" panose="020B0604020202020204"/>
              </a:rPr>
              <a:t>将</a:t>
            </a:r>
            <a:r>
              <a:rPr lang="en-US" altLang="zh-CN" sz="2200" u="sng" dirty="0">
                <a:solidFill>
                  <a:schemeClr val="tx1"/>
                </a:solidFill>
                <a:cs typeface="Arial" panose="020B0604020202020204"/>
              </a:rPr>
              <a:t>   ?   </a:t>
            </a:r>
            <a:r>
              <a:rPr lang="zh-CN" altLang="en-US" sz="2200" dirty="0">
                <a:solidFill>
                  <a:schemeClr val="tx1"/>
                </a:solidFill>
                <a:cs typeface="Arial" panose="020B0604020202020204"/>
              </a:rPr>
              <a:t>中的</a:t>
            </a:r>
            <a:r>
              <a:rPr lang="zh-CN" altLang="en-US" sz="2200" u="sng" dirty="0">
                <a:solidFill>
                  <a:schemeClr val="tx1"/>
                </a:solidFill>
                <a:cs typeface="Arial" panose="020B0604020202020204"/>
              </a:rPr>
              <a:t>   </a:t>
            </a:r>
            <a:r>
              <a:rPr lang="en-US" altLang="zh-CN" sz="2200" u="sng" dirty="0">
                <a:solidFill>
                  <a:schemeClr val="tx1"/>
                </a:solidFill>
                <a:cs typeface="Arial" panose="020B0604020202020204"/>
              </a:rPr>
              <a:t>?</a:t>
            </a:r>
            <a:r>
              <a:rPr lang="zh-CN" altLang="en-US" sz="2200" u="sng" dirty="0">
                <a:solidFill>
                  <a:schemeClr val="tx1"/>
                </a:solidFill>
                <a:cs typeface="Arial" panose="020B0604020202020204"/>
              </a:rPr>
              <a:t>   </a:t>
            </a:r>
            <a:r>
              <a:rPr lang="zh-CN" altLang="en-US" sz="2200" dirty="0">
                <a:solidFill>
                  <a:schemeClr val="tx1"/>
                </a:solidFill>
                <a:cs typeface="Arial" panose="020B0604020202020204"/>
              </a:rPr>
              <a:t>  </a:t>
            </a:r>
            <a:r>
              <a:rPr lang="zh-CN" altLang="en-US" sz="2200" u="sng" dirty="0">
                <a:solidFill>
                  <a:schemeClr val="tx1"/>
                </a:solidFill>
                <a:cs typeface="Arial" panose="020B0604020202020204"/>
              </a:rPr>
              <a:t>   </a:t>
            </a:r>
            <a:r>
              <a:rPr lang="en-US" altLang="zh-CN" sz="2200" u="sng" dirty="0">
                <a:solidFill>
                  <a:schemeClr val="tx1"/>
                </a:solidFill>
                <a:cs typeface="Arial" panose="020B0604020202020204"/>
              </a:rPr>
              <a:t>?    </a:t>
            </a:r>
            <a:r>
              <a:rPr lang="zh-CN" altLang="en-US" sz="2200" dirty="0">
                <a:solidFill>
                  <a:schemeClr val="tx1"/>
                </a:solidFill>
                <a:cs typeface="Arial" panose="020B0604020202020204"/>
              </a:rPr>
              <a:t>到</a:t>
            </a:r>
            <a:r>
              <a:rPr lang="zh-CN" altLang="en-US" sz="2200" u="sng" dirty="0">
                <a:solidFill>
                  <a:schemeClr val="tx1"/>
                </a:solidFill>
                <a:cs typeface="Arial" panose="020B0604020202020204"/>
              </a:rPr>
              <a:t>   </a:t>
            </a:r>
            <a:r>
              <a:rPr lang="en-US" altLang="zh-CN" sz="2200" u="sng" dirty="0">
                <a:solidFill>
                  <a:schemeClr val="tx1"/>
                </a:solidFill>
                <a:cs typeface="Arial" panose="020B0604020202020204"/>
              </a:rPr>
              <a:t>?   </a:t>
            </a:r>
            <a:r>
              <a:rPr lang="zh-CN" altLang="en-US" sz="2200" dirty="0">
                <a:solidFill>
                  <a:schemeClr val="tx1"/>
                </a:solidFill>
                <a:cs typeface="Arial" panose="020B0604020202020204"/>
              </a:rPr>
              <a:t>中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458200" cy="3200400"/>
          </a:xfrm>
        </p:spPr>
        <p:txBody>
          <a:bodyPr/>
          <a:lstStyle/>
          <a:p>
            <a:pPr lvl="1"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600" b="1" dirty="0">
                <a:solidFill>
                  <a:srgbClr val="C00000"/>
                </a:solidFill>
              </a:rPr>
              <a:t>间接寻址</a:t>
            </a:r>
            <a:r>
              <a:rPr kumimoji="0" lang="zh-CN" altLang="en-US" sz="2600" b="1" dirty="0"/>
              <a:t>指令格式</a:t>
            </a:r>
            <a:endParaRPr kumimoji="0" lang="en-US" altLang="zh-CN" sz="2600" b="1" dirty="0"/>
          </a:p>
          <a:p>
            <a:pPr lvl="3">
              <a:spcBef>
                <a:spcPct val="0"/>
              </a:spcBef>
              <a:buClr>
                <a:schemeClr val="tx1"/>
              </a:buClr>
              <a:buSzPct val="90000"/>
              <a:buFontTx/>
              <a:buNone/>
            </a:pPr>
            <a:endParaRPr kumimoji="0" lang="en-US" altLang="zh-CN" dirty="0">
              <a:cs typeface="Arial" panose="020B0604020202020204" pitchFamily="34" charset="0"/>
            </a:endParaRPr>
          </a:p>
          <a:p>
            <a:pPr lvl="2">
              <a:spcBef>
                <a:spcPts val="6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None/>
            </a:pPr>
            <a:r>
              <a:rPr kumimoji="0" lang="zh-CN" altLang="en-US" dirty="0">
                <a:cs typeface="Arial" panose="020B0604020202020204" pitchFamily="34" charset="0"/>
              </a:rPr>
              <a:t> 输入：</a:t>
            </a:r>
            <a:r>
              <a:rPr kumimoji="0" lang="en-US" altLang="zh-CN" dirty="0">
                <a:cs typeface="Arial" panose="020B0604020202020204" pitchFamily="34" charset="0"/>
              </a:rPr>
              <a:t>MOV   DX, </a:t>
            </a:r>
            <a:r>
              <a:rPr kumimoji="0" lang="en-US" altLang="zh-CN" b="1" dirty="0">
                <a:solidFill>
                  <a:srgbClr val="0000FF"/>
                </a:solidFill>
                <a:cs typeface="Arial" panose="020B0604020202020204" pitchFamily="34" charset="0"/>
              </a:rPr>
              <a:t>port </a:t>
            </a:r>
            <a:r>
              <a:rPr kumimoji="0" lang="en-US" altLang="zh-CN" b="1" dirty="0">
                <a:solidFill>
                  <a:srgbClr val="19194D"/>
                </a:solidFill>
                <a:cs typeface="Arial" panose="020B0604020202020204" pitchFamily="34" charset="0"/>
              </a:rPr>
              <a:t>       ; </a:t>
            </a:r>
            <a:r>
              <a:rPr kumimoji="0" lang="en-US" altLang="zh-CN" dirty="0">
                <a:cs typeface="Arial" panose="020B0604020202020204" pitchFamily="34" charset="0"/>
              </a:rPr>
              <a:t>port</a:t>
            </a:r>
            <a:r>
              <a:rPr kumimoji="0" lang="zh-CN" altLang="en-US" dirty="0">
                <a:cs typeface="Arial" panose="020B0604020202020204" pitchFamily="34" charset="0"/>
              </a:rPr>
              <a:t>地址</a:t>
            </a:r>
            <a:r>
              <a:rPr kumimoji="0" lang="en-US" altLang="zh-CN" dirty="0">
                <a:cs typeface="Times New Roman" panose="02020603050405020304" pitchFamily="18" charset="0"/>
              </a:rPr>
              <a:t>&gt;0FFH</a:t>
            </a:r>
            <a:endParaRPr kumimoji="0" lang="en-US" altLang="zh-CN" dirty="0">
              <a:cs typeface="Arial" panose="020B0604020202020204" pitchFamily="34" charset="0"/>
            </a:endParaRPr>
          </a:p>
          <a:p>
            <a:pPr lvl="2">
              <a:spcBef>
                <a:spcPts val="6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19194D"/>
                </a:solidFill>
                <a:cs typeface="Arial" panose="020B0604020202020204" pitchFamily="34" charset="0"/>
              </a:rPr>
              <a:t>            IN       </a:t>
            </a:r>
            <a:r>
              <a:rPr kumimoji="0" lang="en-US" altLang="zh-CN" b="1" dirty="0">
                <a:solidFill>
                  <a:srgbClr val="FF0066"/>
                </a:solidFill>
                <a:cs typeface="Arial" panose="020B0604020202020204" pitchFamily="34" charset="0"/>
              </a:rPr>
              <a:t>AL/AX</a:t>
            </a:r>
            <a:r>
              <a:rPr kumimoji="0" lang="en-US" altLang="zh-CN" dirty="0">
                <a:solidFill>
                  <a:srgbClr val="19194D"/>
                </a:solidFill>
                <a:cs typeface="Arial" panose="020B0604020202020204" pitchFamily="34" charset="0"/>
              </a:rPr>
              <a:t>, DX</a:t>
            </a:r>
            <a:endParaRPr kumimoji="0" lang="en-US" altLang="zh-CN" dirty="0">
              <a:solidFill>
                <a:srgbClr val="19194D"/>
              </a:solidFill>
              <a:cs typeface="Arial" panose="020B0604020202020204" pitchFamily="34" charset="0"/>
            </a:endParaRPr>
          </a:p>
          <a:p>
            <a:pPr lvl="2">
              <a:spcBef>
                <a:spcPts val="6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None/>
            </a:pPr>
            <a:endParaRPr kumimoji="0" lang="en-US" altLang="zh-CN" dirty="0">
              <a:cs typeface="Arial" panose="020B0604020202020204" pitchFamily="34" charset="0"/>
            </a:endParaRPr>
          </a:p>
          <a:p>
            <a:pPr lvl="2">
              <a:spcBef>
                <a:spcPts val="6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None/>
            </a:pPr>
            <a:r>
              <a:rPr kumimoji="0" lang="zh-CN" altLang="en-US" dirty="0">
                <a:cs typeface="Arial" panose="020B0604020202020204" pitchFamily="34" charset="0"/>
              </a:rPr>
              <a:t> 输出：</a:t>
            </a:r>
            <a:r>
              <a:rPr kumimoji="0" lang="en-US" altLang="zh-CN" dirty="0">
                <a:cs typeface="Arial" panose="020B0604020202020204" pitchFamily="34" charset="0"/>
              </a:rPr>
              <a:t>MOV   DX, </a:t>
            </a:r>
            <a:r>
              <a:rPr kumimoji="0" lang="en-US" altLang="zh-CN" b="1" dirty="0">
                <a:solidFill>
                  <a:srgbClr val="0000FF"/>
                </a:solidFill>
                <a:cs typeface="Arial" panose="020B0604020202020204" pitchFamily="34" charset="0"/>
              </a:rPr>
              <a:t> port</a:t>
            </a:r>
            <a:endParaRPr kumimoji="0" lang="en-US" altLang="zh-CN" b="1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 lvl="2">
              <a:spcBef>
                <a:spcPts val="6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None/>
            </a:pPr>
            <a:r>
              <a:rPr kumimoji="0" lang="en-US" altLang="zh-CN" dirty="0">
                <a:cs typeface="Arial" panose="020B0604020202020204" pitchFamily="34" charset="0"/>
              </a:rPr>
              <a:t>            OUT    DX,  </a:t>
            </a:r>
            <a:r>
              <a:rPr kumimoji="0" lang="en-US" altLang="zh-CN" b="1" dirty="0">
                <a:solidFill>
                  <a:srgbClr val="FF0066"/>
                </a:solidFill>
                <a:cs typeface="Arial" panose="020B0604020202020204" pitchFamily="34" charset="0"/>
              </a:rPr>
              <a:t>AL/AX</a:t>
            </a:r>
            <a:endParaRPr kumimoji="0" lang="en-US" altLang="zh-CN" b="1" dirty="0">
              <a:solidFill>
                <a:srgbClr val="FF0066"/>
              </a:solidFill>
              <a:cs typeface="Arial" panose="020B0604020202020204" pitchFamily="34" charset="0"/>
            </a:endParaRPr>
          </a:p>
        </p:txBody>
      </p:sp>
      <p:sp>
        <p:nvSpPr>
          <p:cNvPr id="3584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3D759E9-7CEF-4D8E-BAAA-A75450EE8663}" type="slidenum">
              <a:rPr lang="en-US" altLang="zh-CN"/>
            </a:fld>
            <a:endParaRPr lang="en-US" altLang="zh-CN"/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5" name="图片 4" descr="20041224130927.jp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324600" y="4267200"/>
            <a:ext cx="1176338" cy="116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4300715"/>
            <a:ext cx="8305800" cy="1524000"/>
          </a:xfrm>
        </p:spPr>
        <p:txBody>
          <a:bodyPr/>
          <a:lstStyle/>
          <a:p>
            <a:pPr lvl="1">
              <a:spcBef>
                <a:spcPts val="180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600" b="1" dirty="0"/>
              <a:t>计数器 </a:t>
            </a:r>
            <a:r>
              <a:rPr kumimoji="0" lang="en-US" altLang="zh-CN" sz="2600" b="1" dirty="0"/>
              <a:t>0~2</a:t>
            </a:r>
            <a:endParaRPr kumimoji="0" lang="en-US" altLang="zh-CN" sz="2600" b="1" dirty="0"/>
          </a:p>
          <a:p>
            <a:pPr lvl="2">
              <a:spcBef>
                <a:spcPct val="0"/>
              </a:spcBef>
              <a:spcAft>
                <a:spcPts val="6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en-US" altLang="zh-CN" sz="2200" dirty="0"/>
              <a:t>3</a:t>
            </a:r>
            <a:r>
              <a:rPr kumimoji="0" lang="zh-CN" altLang="en-US" sz="2200" dirty="0"/>
              <a:t>个结构相同、相互独立的计数器。</a:t>
            </a:r>
            <a:endParaRPr kumimoji="0" lang="en-US" altLang="zh-CN" sz="2200" dirty="0"/>
          </a:p>
          <a:p>
            <a:pPr lvl="2">
              <a:spcBef>
                <a:spcPct val="0"/>
              </a:spcBef>
              <a:spcAft>
                <a:spcPts val="9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 dirty="0"/>
              <a:t>每个计数器包含一个</a:t>
            </a:r>
            <a:r>
              <a:rPr kumimoji="0" lang="en-US" altLang="zh-CN" sz="2200" dirty="0"/>
              <a:t>16</a:t>
            </a:r>
            <a:r>
              <a:rPr kumimoji="0" lang="zh-CN" altLang="en-US" sz="2200" dirty="0"/>
              <a:t>位初值寄存器、一个</a:t>
            </a:r>
            <a:r>
              <a:rPr kumimoji="0" lang="en-US" altLang="zh-CN" sz="2200" dirty="0"/>
              <a:t>16</a:t>
            </a:r>
            <a:r>
              <a:rPr kumimoji="0" lang="zh-CN" altLang="en-US" sz="2200" dirty="0"/>
              <a:t>位减</a:t>
            </a:r>
            <a:r>
              <a:rPr kumimoji="0" lang="en-US" altLang="zh-CN" sz="2200" dirty="0"/>
              <a:t>1</a:t>
            </a:r>
            <a:r>
              <a:rPr kumimoji="0" lang="zh-CN" altLang="en-US" sz="2200" dirty="0"/>
              <a:t>计数器和一个</a:t>
            </a:r>
            <a:r>
              <a:rPr kumimoji="0" lang="en-US" altLang="zh-CN" sz="2200" dirty="0"/>
              <a:t>16</a:t>
            </a:r>
            <a:r>
              <a:rPr kumimoji="0" lang="zh-CN" altLang="en-US" sz="2200" dirty="0"/>
              <a:t>位输出锁存器。</a:t>
            </a:r>
            <a:endParaRPr kumimoji="0" lang="en-US" altLang="zh-CN" sz="2200" dirty="0"/>
          </a:p>
        </p:txBody>
      </p:sp>
      <p:sp>
        <p:nvSpPr>
          <p:cNvPr id="3686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D9DCF6-BB49-47BA-8040-CA850EC8042F}" type="slidenum">
              <a:rPr lang="en-US" altLang="zh-CN"/>
            </a:fld>
            <a:endParaRPr lang="en-US" altLang="zh-CN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86000" y="875591"/>
            <a:ext cx="5029200" cy="3461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001000" cy="4800600"/>
          </a:xfrm>
        </p:spPr>
        <p:txBody>
          <a:bodyPr/>
          <a:lstStyle/>
          <a:p>
            <a:pPr lvl="1">
              <a:spcBef>
                <a:spcPct val="0"/>
              </a:spcBef>
              <a:spcAft>
                <a:spcPts val="1200"/>
              </a:spcAft>
              <a:buClr>
                <a:schemeClr val="tx1"/>
              </a:buClr>
              <a:buSzPct val="95000"/>
              <a:buFont typeface="Arial" panose="020B0604020202020204" pitchFamily="34" charset="0"/>
              <a:buNone/>
            </a:pPr>
            <a:r>
              <a:rPr kumimoji="0" lang="zh-CN" altLang="en-US" sz="2600" b="1"/>
              <a:t>判断下列指令格式是否正确。</a:t>
            </a:r>
            <a:endParaRPr kumimoji="0" lang="en-US" altLang="zh-CN" sz="2600" b="1"/>
          </a:p>
          <a:p>
            <a:pPr lvl="2">
              <a:spcBef>
                <a:spcPts val="18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None/>
            </a:pPr>
            <a:r>
              <a:rPr kumimoji="0" lang="zh-CN" altLang="en-US">
                <a:cs typeface="Arial" panose="020B0604020202020204" pitchFamily="34" charset="0"/>
              </a:rPr>
              <a:t> </a:t>
            </a:r>
            <a:r>
              <a:rPr kumimoji="0" lang="en-US" altLang="zh-CN">
                <a:cs typeface="Arial" panose="020B0604020202020204" pitchFamily="34" charset="0"/>
              </a:rPr>
              <a:t>(1) </a:t>
            </a:r>
            <a:r>
              <a:rPr kumimoji="0" lang="zh-CN" altLang="en-US">
                <a:cs typeface="Arial" panose="020B0604020202020204" pitchFamily="34" charset="0"/>
              </a:rPr>
              <a:t>从</a:t>
            </a:r>
            <a:r>
              <a:rPr kumimoji="0" lang="en-US" altLang="zh-CN">
                <a:cs typeface="Arial" panose="020B0604020202020204" pitchFamily="34" charset="0"/>
              </a:rPr>
              <a:t>218H</a:t>
            </a:r>
            <a:r>
              <a:rPr kumimoji="0" lang="zh-CN" altLang="en-US">
                <a:cs typeface="Arial" panose="020B0604020202020204" pitchFamily="34" charset="0"/>
              </a:rPr>
              <a:t>端口读入一个字数据。</a:t>
            </a:r>
            <a:endParaRPr kumimoji="0" lang="en-US" altLang="zh-CN">
              <a:cs typeface="Arial" panose="020B0604020202020204" pitchFamily="34" charset="0"/>
            </a:endParaRPr>
          </a:p>
          <a:p>
            <a:pPr lvl="2">
              <a:spcBef>
                <a:spcPts val="12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None/>
            </a:pPr>
            <a:r>
              <a:rPr kumimoji="0" lang="en-US" altLang="zh-CN" b="1">
                <a:solidFill>
                  <a:srgbClr val="FF0066"/>
                </a:solidFill>
                <a:cs typeface="Arial" panose="020B0604020202020204" pitchFamily="34" charset="0"/>
              </a:rPr>
              <a:t>          </a:t>
            </a:r>
            <a:r>
              <a:rPr kumimoji="0" lang="en-US" altLang="zh-CN">
                <a:cs typeface="Arial" panose="020B0604020202020204" pitchFamily="34" charset="0"/>
              </a:rPr>
              <a:t>IN  AL</a:t>
            </a:r>
            <a:r>
              <a:rPr kumimoji="0" lang="zh-CN" altLang="en-US">
                <a:cs typeface="Arial" panose="020B0604020202020204" pitchFamily="34" charset="0"/>
              </a:rPr>
              <a:t>，</a:t>
            </a:r>
            <a:r>
              <a:rPr kumimoji="0" lang="en-US" altLang="zh-CN">
                <a:cs typeface="Arial" panose="020B0604020202020204" pitchFamily="34" charset="0"/>
              </a:rPr>
              <a:t>218H</a:t>
            </a:r>
            <a:endParaRPr kumimoji="0" lang="en-US" altLang="zh-CN">
              <a:cs typeface="Arial" panose="020B0604020202020204" pitchFamily="34" charset="0"/>
            </a:endParaRPr>
          </a:p>
          <a:p>
            <a:pPr lvl="2">
              <a:spcBef>
                <a:spcPts val="3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None/>
            </a:pPr>
            <a:r>
              <a:rPr kumimoji="0" lang="zh-CN" altLang="en-US">
                <a:cs typeface="Arial" panose="020B0604020202020204" pitchFamily="34" charset="0"/>
              </a:rPr>
              <a:t> </a:t>
            </a:r>
            <a:r>
              <a:rPr kumimoji="0" lang="en-US" altLang="zh-CN">
                <a:cs typeface="Arial" panose="020B0604020202020204" pitchFamily="34" charset="0"/>
              </a:rPr>
              <a:t>(2) </a:t>
            </a:r>
            <a:r>
              <a:rPr kumimoji="0" lang="zh-CN" altLang="en-US">
                <a:cs typeface="Arial" panose="020B0604020202020204" pitchFamily="34" charset="0"/>
              </a:rPr>
              <a:t>将一个字节的数据写入到 </a:t>
            </a:r>
            <a:r>
              <a:rPr kumimoji="0" lang="en-US" altLang="zh-CN" b="1">
                <a:solidFill>
                  <a:srgbClr val="0000FF"/>
                </a:solidFill>
                <a:cs typeface="Arial" panose="020B0604020202020204" pitchFamily="34" charset="0"/>
              </a:rPr>
              <a:t>256 </a:t>
            </a:r>
            <a:r>
              <a:rPr kumimoji="0" lang="zh-CN" altLang="en-US">
                <a:cs typeface="Arial" panose="020B0604020202020204" pitchFamily="34" charset="0"/>
              </a:rPr>
              <a:t>端口。</a:t>
            </a:r>
            <a:endParaRPr kumimoji="0" lang="en-US" altLang="zh-CN">
              <a:cs typeface="Arial" panose="020B0604020202020204" pitchFamily="34" charset="0"/>
            </a:endParaRPr>
          </a:p>
          <a:p>
            <a:pPr lvl="2">
              <a:spcBef>
                <a:spcPts val="12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None/>
            </a:pPr>
            <a:r>
              <a:rPr kumimoji="0" lang="en-US" altLang="zh-CN" b="1">
                <a:solidFill>
                  <a:srgbClr val="FF0066"/>
                </a:solidFill>
                <a:cs typeface="Arial" panose="020B0604020202020204" pitchFamily="34" charset="0"/>
              </a:rPr>
              <a:t>         </a:t>
            </a:r>
            <a:r>
              <a:rPr kumimoji="0" lang="en-US" altLang="zh-CN">
                <a:cs typeface="Arial" panose="020B0604020202020204" pitchFamily="34" charset="0"/>
              </a:rPr>
              <a:t> OUT  256H,   AX</a:t>
            </a:r>
            <a:endParaRPr kumimoji="0" lang="en-US" altLang="zh-CN">
              <a:cs typeface="Arial" panose="020B0604020202020204" pitchFamily="34" charset="0"/>
            </a:endParaRPr>
          </a:p>
          <a:p>
            <a:pPr lvl="2">
              <a:spcBef>
                <a:spcPts val="24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None/>
            </a:pPr>
            <a:endParaRPr kumimoji="0" lang="en-US" altLang="zh-CN" sz="2200">
              <a:cs typeface="Arial" panose="020B0604020202020204" pitchFamily="34" charset="0"/>
            </a:endParaRPr>
          </a:p>
        </p:txBody>
      </p:sp>
      <p:sp>
        <p:nvSpPr>
          <p:cNvPr id="3789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E8F8A7A-997E-44A9-B2D8-3FC3EEC1B790}" type="slidenum">
              <a:rPr lang="en-US" altLang="zh-CN"/>
            </a:fld>
            <a:endParaRPr lang="en-US" altLang="zh-CN"/>
          </a:p>
        </p:txBody>
      </p:sp>
      <p:sp>
        <p:nvSpPr>
          <p:cNvPr id="3789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圆角矩形标注 7"/>
          <p:cNvSpPr/>
          <p:nvPr/>
        </p:nvSpPr>
        <p:spPr>
          <a:xfrm>
            <a:off x="6096000" y="1676400"/>
            <a:ext cx="2438400" cy="1066800"/>
          </a:xfrm>
          <a:prstGeom prst="wedgeRoundRectCallout">
            <a:avLst>
              <a:gd name="adj1" fmla="val -71159"/>
              <a:gd name="adj2" fmla="val 58539"/>
              <a:gd name="adj3" fmla="val 16667"/>
            </a:avLst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72000" bIns="72000" anchor="ctr"/>
          <a:lstStyle/>
          <a:p>
            <a:pPr>
              <a:spcAft>
                <a:spcPts val="600"/>
              </a:spcAft>
            </a:pPr>
            <a:r>
              <a:rPr lang="en-US" altLang="zh-CN" sz="2000">
                <a:solidFill>
                  <a:schemeClr val="tx1"/>
                </a:solidFill>
              </a:rPr>
              <a:t>MOV   DX, 218H</a:t>
            </a:r>
            <a:endParaRPr lang="en-US" altLang="zh-CN" sz="200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zh-CN" sz="2000">
                <a:solidFill>
                  <a:schemeClr val="tx1"/>
                </a:solidFill>
              </a:rPr>
              <a:t>IN        AX, DX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1219200" y="4953000"/>
            <a:ext cx="2667000" cy="1066800"/>
          </a:xfrm>
          <a:prstGeom prst="wedgeRoundRectCallout">
            <a:avLst>
              <a:gd name="adj1" fmla="val -1865"/>
              <a:gd name="adj2" fmla="val -103906"/>
              <a:gd name="adj3" fmla="val 16667"/>
            </a:avLst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72000" bIns="72000" anchor="ctr"/>
          <a:lstStyle/>
          <a:p>
            <a:pPr>
              <a:spcAft>
                <a:spcPts val="600"/>
              </a:spcAft>
            </a:pPr>
            <a:r>
              <a:rPr lang="en-US" altLang="zh-CN" sz="2000">
                <a:solidFill>
                  <a:schemeClr val="tx1"/>
                </a:solidFill>
              </a:rPr>
              <a:t>MOV   DX,   256H</a:t>
            </a:r>
            <a:endParaRPr lang="en-US" altLang="zh-CN" sz="200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zh-CN" sz="2000">
                <a:solidFill>
                  <a:schemeClr val="tx1"/>
                </a:solidFill>
              </a:rPr>
              <a:t>OUT    DX,   AX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181600" y="4957763"/>
            <a:ext cx="2743200" cy="1066800"/>
          </a:xfrm>
          <a:prstGeom prst="wedgeRoundRectCallout">
            <a:avLst>
              <a:gd name="adj1" fmla="val -43651"/>
              <a:gd name="adj2" fmla="val -105245"/>
              <a:gd name="adj3" fmla="val 16667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72000" bIns="72000" anchor="ctr"/>
          <a:lstStyle/>
          <a:p>
            <a:pPr>
              <a:spcAft>
                <a:spcPts val="600"/>
              </a:spcAft>
            </a:pPr>
            <a:r>
              <a:rPr lang="en-US" altLang="zh-CN" sz="2000">
                <a:solidFill>
                  <a:schemeClr val="tx1"/>
                </a:solidFill>
              </a:rPr>
              <a:t>MOV  DX,  256</a:t>
            </a:r>
            <a:endParaRPr lang="en-US" altLang="zh-CN" sz="200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zh-CN" sz="2000">
                <a:solidFill>
                  <a:schemeClr val="tx1"/>
                </a:solidFill>
              </a:rPr>
              <a:t>OUT   DX,  AL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乘号 10"/>
          <p:cNvSpPr/>
          <p:nvPr/>
        </p:nvSpPr>
        <p:spPr>
          <a:xfrm>
            <a:off x="3352800" y="4572000"/>
            <a:ext cx="1447800" cy="1371600"/>
          </a:xfrm>
          <a:prstGeom prst="mathMultiply">
            <a:avLst>
              <a:gd name="adj1" fmla="val 99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001000" cy="48768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en-US" altLang="zh-CN" sz="2400"/>
              <a:t>【3-5】</a:t>
            </a:r>
            <a:r>
              <a:rPr kumimoji="0" lang="zh-CN" altLang="en-US" sz="2400"/>
              <a:t>设计数器的端口地址为</a:t>
            </a:r>
            <a:r>
              <a:rPr kumimoji="0" lang="en-US" altLang="zh-CN" sz="2400"/>
              <a:t>40H~43H</a:t>
            </a:r>
            <a:r>
              <a:rPr kumimoji="0" lang="zh-CN" altLang="en-US" sz="2400"/>
              <a:t>。已知：选择计数器</a:t>
            </a:r>
            <a:r>
              <a:rPr kumimoji="0" lang="en-US" altLang="zh-CN" sz="2400"/>
              <a:t>T</a:t>
            </a:r>
            <a:r>
              <a:rPr kumimoji="0" lang="en-US" altLang="zh-CN" sz="2400" baseline="-25000"/>
              <a:t>2</a:t>
            </a:r>
            <a:r>
              <a:rPr kumimoji="0" lang="zh-CN" altLang="en-US" sz="2400"/>
              <a:t>，工作在方式</a:t>
            </a:r>
            <a:r>
              <a:rPr kumimoji="0" lang="en-US" altLang="zh-CN" sz="2400"/>
              <a:t>3</a:t>
            </a:r>
            <a:r>
              <a:rPr kumimoji="0" lang="zh-CN" altLang="en-US" sz="2400"/>
              <a:t>，计数初始值为</a:t>
            </a:r>
            <a:r>
              <a:rPr kumimoji="0" lang="en-US" altLang="zh-CN" sz="2400"/>
              <a:t>533H</a:t>
            </a:r>
            <a:r>
              <a:rPr kumimoji="0" lang="zh-CN" altLang="en-US" sz="2400"/>
              <a:t>，采用二进制计数。请写出初始化程序段。</a:t>
            </a:r>
            <a:endParaRPr kumimoji="0" lang="en-US" altLang="zh-CN" sz="2400"/>
          </a:p>
        </p:txBody>
      </p:sp>
      <p:sp>
        <p:nvSpPr>
          <p:cNvPr id="14541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4C7D57C-A1D5-4214-A32F-2824F4E36DF9}" type="slidenum">
              <a:rPr lang="en-US" altLang="zh-CN"/>
            </a:fld>
            <a:endParaRPr lang="en-US" altLang="zh-CN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19200" y="2819400"/>
            <a:ext cx="7010400" cy="29702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anchor="ctr"/>
          <a:lstStyle/>
          <a:p>
            <a:pPr marL="742950" lvl="1" indent="-285750">
              <a:spcAft>
                <a:spcPts val="300"/>
              </a:spcAft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cs typeface="Arial" panose="020B0604020202020204" pitchFamily="34" charset="0"/>
              </a:rPr>
              <a:t>  </a:t>
            </a:r>
            <a:endParaRPr lang="en-US" altLang="zh-CN" sz="2000">
              <a:cs typeface="Arial" panose="020B0604020202020204" pitchFamily="34" charset="0"/>
            </a:endParaRPr>
          </a:p>
          <a:p>
            <a:pPr marL="742950" lvl="1" indent="-285750" algn="just">
              <a:spcAft>
                <a:spcPts val="300"/>
              </a:spcAft>
              <a:buFont typeface="Wingdings" panose="05000000000000000000" pitchFamily="2" charset="2"/>
              <a:buNone/>
            </a:pPr>
            <a:r>
              <a:rPr lang="en-US" altLang="zh-CN" sz="2000">
                <a:cs typeface="Arial" panose="020B0604020202020204" pitchFamily="34" charset="0"/>
              </a:rPr>
              <a:t>MOV AL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 b="1" u="sng">
                <a:solidFill>
                  <a:srgbClr val="C00000"/>
                </a:solidFill>
                <a:cs typeface="Arial" panose="020B0604020202020204" pitchFamily="34" charset="0"/>
              </a:rPr>
              <a:t>10</a:t>
            </a:r>
            <a:r>
              <a:rPr lang="en-US" altLang="zh-CN" sz="2000" b="1" u="sng">
                <a:solidFill>
                  <a:srgbClr val="0000FF"/>
                </a:solidFill>
                <a:cs typeface="Arial" panose="020B0604020202020204" pitchFamily="34" charset="0"/>
              </a:rPr>
              <a:t>11</a:t>
            </a:r>
            <a:r>
              <a:rPr lang="en-US" altLang="zh-CN" sz="2000" b="1" u="sng">
                <a:solidFill>
                  <a:srgbClr val="FF0066"/>
                </a:solidFill>
                <a:cs typeface="Arial" panose="020B0604020202020204" pitchFamily="34" charset="0"/>
              </a:rPr>
              <a:t>011</a:t>
            </a:r>
            <a:r>
              <a:rPr lang="en-US" altLang="zh-CN" sz="2000" b="1" u="sng">
                <a:solidFill>
                  <a:srgbClr val="008000"/>
                </a:solidFill>
                <a:cs typeface="Arial" panose="020B0604020202020204" pitchFamily="34" charset="0"/>
              </a:rPr>
              <a:t>0</a:t>
            </a:r>
            <a:r>
              <a:rPr lang="en-US" altLang="zh-CN" sz="2000">
                <a:cs typeface="Arial" panose="020B0604020202020204" pitchFamily="34" charset="0"/>
              </a:rPr>
              <a:t>B     </a:t>
            </a:r>
            <a:r>
              <a:rPr lang="zh-CN" altLang="en-US" sz="2000">
                <a:ea typeface="华文楷体" panose="02010600040101010101" pitchFamily="2" charset="-122"/>
              </a:rPr>
              <a:t>；计数器</a:t>
            </a:r>
            <a:r>
              <a:rPr lang="en-US" altLang="zh-CN" sz="2000"/>
              <a:t> T</a:t>
            </a:r>
            <a:r>
              <a:rPr lang="en-US" altLang="zh-CN" sz="2000" baseline="-25000"/>
              <a:t>2 </a:t>
            </a:r>
            <a:r>
              <a:rPr lang="zh-CN" altLang="en-US" sz="2000">
                <a:ea typeface="华文楷体" panose="02010600040101010101" pitchFamily="2" charset="-122"/>
              </a:rPr>
              <a:t>的初始化命令字</a:t>
            </a:r>
            <a:endParaRPr lang="zh-CN" altLang="en-US" sz="2000">
              <a:ea typeface="华文楷体" panose="02010600040101010101" pitchFamily="2" charset="-122"/>
            </a:endParaRPr>
          </a:p>
          <a:p>
            <a:pPr marL="742950" lvl="1" indent="-285750" algn="just">
              <a:spcAft>
                <a:spcPts val="300"/>
              </a:spcAft>
              <a:buFont typeface="Wingdings" panose="05000000000000000000" pitchFamily="2" charset="2"/>
              <a:buNone/>
            </a:pPr>
            <a:r>
              <a:rPr lang="en-US" altLang="zh-CN" sz="2000">
                <a:cs typeface="Arial" panose="020B0604020202020204" pitchFamily="34" charset="0"/>
              </a:rPr>
              <a:t>OUT  43H</a:t>
            </a:r>
            <a:r>
              <a:rPr lang="zh-CN" altLang="en-US" sz="2000">
                <a:ea typeface="华文楷体" panose="02010600040101010101" pitchFamily="2" charset="-122"/>
              </a:rPr>
              <a:t>， </a:t>
            </a:r>
            <a:r>
              <a:rPr lang="en-US" altLang="zh-CN" sz="2000">
                <a:cs typeface="Arial" panose="020B0604020202020204" pitchFamily="34" charset="0"/>
              </a:rPr>
              <a:t>AL               </a:t>
            </a:r>
            <a:r>
              <a:rPr lang="zh-CN" altLang="en-US" sz="2000">
                <a:ea typeface="华文楷体" panose="02010600040101010101" pitchFamily="2" charset="-122"/>
              </a:rPr>
              <a:t>；写入命令寄存器</a:t>
            </a:r>
            <a:endParaRPr lang="zh-CN" altLang="en-US" sz="2000">
              <a:ea typeface="华文楷体" panose="02010600040101010101" pitchFamily="2" charset="-122"/>
            </a:endParaRPr>
          </a:p>
          <a:p>
            <a:pPr marL="742950" lvl="1" indent="-285750" algn="just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None/>
            </a:pPr>
            <a:r>
              <a:rPr lang="en-US" altLang="zh-CN" sz="2000">
                <a:cs typeface="Arial" panose="020B0604020202020204" pitchFamily="34" charset="0"/>
              </a:rPr>
              <a:t>MOV AX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cs typeface="Arial" panose="020B0604020202020204" pitchFamily="34" charset="0"/>
              </a:rPr>
              <a:t>533H              </a:t>
            </a:r>
            <a:r>
              <a:rPr lang="zh-CN" altLang="en-US" sz="2000">
                <a:ea typeface="华文楷体" panose="02010600040101010101" pitchFamily="2" charset="-122"/>
              </a:rPr>
              <a:t>；计数初值</a:t>
            </a:r>
            <a:endParaRPr lang="zh-CN" altLang="en-US" sz="2000">
              <a:ea typeface="华文楷体" panose="02010600040101010101" pitchFamily="2" charset="-122"/>
            </a:endParaRPr>
          </a:p>
          <a:p>
            <a:pPr marL="742950" lvl="1" indent="-285750" algn="just">
              <a:spcAft>
                <a:spcPts val="300"/>
              </a:spcAft>
              <a:buFont typeface="Wingdings" panose="05000000000000000000" pitchFamily="2" charset="2"/>
              <a:buNone/>
            </a:pPr>
            <a:r>
              <a:rPr lang="en-US" altLang="zh-CN" sz="2000">
                <a:cs typeface="Arial" panose="020B0604020202020204" pitchFamily="34" charset="0"/>
              </a:rPr>
              <a:t>OUT  42H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cs typeface="Arial" panose="020B0604020202020204" pitchFamily="34" charset="0"/>
              </a:rPr>
              <a:t>AL                </a:t>
            </a:r>
            <a:r>
              <a:rPr lang="zh-CN" altLang="en-US" sz="2000">
                <a:ea typeface="华文楷体" panose="02010600040101010101" pitchFamily="2" charset="-122"/>
              </a:rPr>
              <a:t>；先送</a:t>
            </a:r>
            <a:r>
              <a:rPr lang="zh-CN" altLang="en-US" sz="2000" b="1" u="sng">
                <a:solidFill>
                  <a:srgbClr val="0000FF"/>
                </a:solidFill>
                <a:ea typeface="华文楷体" panose="02010600040101010101" pitchFamily="2" charset="-122"/>
              </a:rPr>
              <a:t>低字节</a:t>
            </a:r>
            <a:r>
              <a:rPr lang="zh-CN" altLang="en-US" sz="2000">
                <a:ea typeface="华文楷体" panose="02010600040101010101" pitchFamily="2" charset="-122"/>
              </a:rPr>
              <a:t>到计数器 </a:t>
            </a:r>
            <a:r>
              <a:rPr lang="en-US" altLang="zh-CN" sz="2000"/>
              <a:t>T</a:t>
            </a:r>
            <a:r>
              <a:rPr lang="en-US" altLang="zh-CN" sz="2000" baseline="-25000"/>
              <a:t>2 </a:t>
            </a:r>
            <a:endParaRPr lang="zh-CN" altLang="en-US" sz="2000">
              <a:ea typeface="华文楷体" panose="02010600040101010101" pitchFamily="2" charset="-122"/>
            </a:endParaRPr>
          </a:p>
          <a:p>
            <a:pPr marL="742950" lvl="1" indent="-285750" algn="just">
              <a:spcBef>
                <a:spcPts val="900"/>
              </a:spcBef>
              <a:spcAft>
                <a:spcPts val="300"/>
              </a:spcAft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AL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AH                 </a:t>
            </a:r>
            <a:r>
              <a:rPr lang="zh-CN" altLang="en-US" sz="2000">
                <a:ea typeface="华文楷体" panose="02010600040101010101" pitchFamily="2" charset="-122"/>
              </a:rPr>
              <a:t>；取高字节送入</a:t>
            </a:r>
            <a:r>
              <a:rPr lang="en-US" altLang="zh-CN" sz="2000">
                <a:ea typeface="华文楷体" panose="02010600040101010101" pitchFamily="2" charset="-122"/>
              </a:rPr>
              <a:t>AL</a:t>
            </a:r>
            <a:endParaRPr lang="en-US" altLang="zh-CN" sz="2000">
              <a:ea typeface="华文楷体" panose="02010600040101010101" pitchFamily="2" charset="-122"/>
            </a:endParaRPr>
          </a:p>
          <a:p>
            <a:pPr marL="742950" lvl="1" indent="-285750" algn="just">
              <a:spcAft>
                <a:spcPts val="300"/>
              </a:spcAft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OUT  42H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AL                </a:t>
            </a:r>
            <a:r>
              <a:rPr lang="zh-CN" altLang="en-US" sz="2000">
                <a:ea typeface="华文楷体" panose="02010600040101010101" pitchFamily="2" charset="-122"/>
              </a:rPr>
              <a:t>；后送</a:t>
            </a:r>
            <a:r>
              <a:rPr lang="zh-CN" altLang="en-US" sz="2000" b="1" u="sng">
                <a:solidFill>
                  <a:srgbClr val="0000FF"/>
                </a:solidFill>
                <a:ea typeface="华文楷体" panose="02010600040101010101" pitchFamily="2" charset="-122"/>
              </a:rPr>
              <a:t>高字节</a:t>
            </a:r>
            <a:r>
              <a:rPr lang="zh-CN" altLang="en-US" sz="2000">
                <a:ea typeface="华文楷体" panose="02010600040101010101" pitchFamily="2" charset="-122"/>
              </a:rPr>
              <a:t>到计数器 </a:t>
            </a:r>
            <a:r>
              <a:rPr lang="en-US" altLang="zh-CN" sz="2000"/>
              <a:t>T</a:t>
            </a:r>
            <a:r>
              <a:rPr lang="en-US" altLang="zh-CN" sz="2000" baseline="-25000"/>
              <a:t>2 </a:t>
            </a:r>
            <a:endParaRPr lang="zh-CN" altLang="en-US" sz="2000">
              <a:ea typeface="华文楷体" panose="02010600040101010101" pitchFamily="2" charset="-122"/>
            </a:endParaRPr>
          </a:p>
          <a:p>
            <a:pPr marL="342900" indent="-342900" eaLnBrk="0" hangingPunct="0">
              <a:spcAft>
                <a:spcPts val="12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</a:pPr>
            <a:endParaRPr lang="en-US" altLang="zh-CN" sz="2300"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143000"/>
            <a:ext cx="7620000" cy="495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en-US" altLang="zh-CN" sz="2400" dirty="0"/>
              <a:t>【3-7】</a:t>
            </a:r>
            <a:r>
              <a:rPr kumimoji="0" lang="zh-CN" altLang="en-US" sz="2400" dirty="0"/>
              <a:t>设计数器</a:t>
            </a:r>
            <a:r>
              <a:rPr kumimoji="0" lang="en-US" altLang="zh-CN" sz="2400" dirty="0"/>
              <a:t>T</a:t>
            </a:r>
            <a:r>
              <a:rPr kumimoji="0" lang="en-US" altLang="zh-CN" sz="2400" baseline="-25000" dirty="0"/>
              <a:t>2</a:t>
            </a:r>
            <a:r>
              <a:rPr kumimoji="0" lang="zh-CN" altLang="en-US" sz="2400" dirty="0"/>
              <a:t>工作在方式</a:t>
            </a:r>
            <a:r>
              <a:rPr kumimoji="0" lang="en-US" altLang="zh-CN" sz="2400" dirty="0"/>
              <a:t>1</a:t>
            </a:r>
            <a:r>
              <a:rPr kumimoji="0" lang="zh-CN" altLang="en-US" sz="2400" dirty="0"/>
              <a:t>，进行</a:t>
            </a:r>
            <a:r>
              <a:rPr kumimoji="0" lang="en-US" altLang="zh-CN" sz="2400" dirty="0"/>
              <a:t>8</a:t>
            </a:r>
            <a:r>
              <a:rPr kumimoji="0" lang="zh-CN" altLang="en-US" sz="2400" dirty="0"/>
              <a:t>位二进制计数，计数初值低</a:t>
            </a:r>
            <a:r>
              <a:rPr kumimoji="0" lang="en-US" altLang="zh-CN" sz="2400" dirty="0"/>
              <a:t>8</a:t>
            </a:r>
            <a:r>
              <a:rPr kumimoji="0" lang="zh-CN" altLang="en-US" sz="2400" dirty="0"/>
              <a:t>位为</a:t>
            </a:r>
            <a:r>
              <a:rPr kumimoji="0" lang="en-US" altLang="zh-CN" sz="2400" dirty="0"/>
              <a:t>BYTEL</a:t>
            </a:r>
            <a:r>
              <a:rPr kumimoji="0" lang="zh-CN" altLang="en-US" sz="2400" dirty="0"/>
              <a:t>。请写出初始化程序段。</a:t>
            </a:r>
            <a:endParaRPr kumimoji="0" lang="en-US" altLang="zh-CN" sz="2400" dirty="0"/>
          </a:p>
        </p:txBody>
      </p:sp>
      <p:sp>
        <p:nvSpPr>
          <p:cNvPr id="14950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F069EC-68B9-489D-9135-337AFCA64ED2}" type="slidenum">
              <a:rPr lang="en-US" altLang="zh-CN"/>
            </a:fld>
            <a:endParaRPr lang="en-US" altLang="zh-CN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95400" y="2590800"/>
            <a:ext cx="6705600" cy="2590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anchor="ctr"/>
          <a:lstStyle/>
          <a:p>
            <a:pPr marL="285750" indent="-285750">
              <a:spcAft>
                <a:spcPts val="300"/>
              </a:spcAft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cs typeface="Arial" panose="020B0604020202020204" pitchFamily="34" charset="0"/>
              </a:rPr>
              <a:t>    MOV   DX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cs typeface="Arial" panose="020B0604020202020204" pitchFamily="34" charset="0"/>
              </a:rPr>
              <a:t>43H                </a:t>
            </a:r>
            <a:r>
              <a:rPr lang="zh-CN" altLang="en-US" sz="2000">
                <a:ea typeface="华文楷体" panose="02010600040101010101" pitchFamily="2" charset="-122"/>
              </a:rPr>
              <a:t>；命令口</a:t>
            </a:r>
            <a:endParaRPr lang="zh-CN" altLang="en-US" sz="2000">
              <a:ea typeface="华文楷体" panose="02010600040101010101" pitchFamily="2" charset="-122"/>
            </a:endParaRPr>
          </a:p>
          <a:p>
            <a:pPr marL="285750" indent="-285750" algn="just">
              <a:spcBef>
                <a:spcPts val="300"/>
              </a:spcBef>
              <a:buClr>
                <a:srgbClr val="C00000"/>
              </a:buClr>
            </a:pPr>
            <a:r>
              <a:rPr lang="zh-CN" altLang="en-US" sz="2000">
                <a:ea typeface="华文楷体" panose="02010600040101010101" pitchFamily="2" charset="-122"/>
              </a:rPr>
              <a:t>    </a:t>
            </a:r>
            <a:r>
              <a:rPr lang="en-US" altLang="zh-CN" sz="2000">
                <a:cs typeface="Arial" panose="020B0604020202020204" pitchFamily="34" charset="0"/>
              </a:rPr>
              <a:t>MOV   AL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 b="1" u="sng">
                <a:solidFill>
                  <a:srgbClr val="FF0000"/>
                </a:solidFill>
                <a:cs typeface="Arial" panose="020B0604020202020204" pitchFamily="34" charset="0"/>
              </a:rPr>
              <a:t>10</a:t>
            </a:r>
            <a:r>
              <a:rPr lang="en-US" altLang="zh-CN" sz="2000" b="1" u="sng">
                <a:solidFill>
                  <a:srgbClr val="0000FF"/>
                </a:solidFill>
                <a:cs typeface="Arial" panose="020B0604020202020204" pitchFamily="34" charset="0"/>
              </a:rPr>
              <a:t>01</a:t>
            </a:r>
            <a:r>
              <a:rPr lang="en-US" altLang="zh-CN" sz="2000" b="1" u="sng">
                <a:cs typeface="Arial" panose="020B0604020202020204" pitchFamily="34" charset="0"/>
              </a:rPr>
              <a:t>001</a:t>
            </a:r>
            <a:r>
              <a:rPr lang="en-US" altLang="zh-CN" sz="2000" b="1" u="sng">
                <a:solidFill>
                  <a:srgbClr val="C00000"/>
                </a:solidFill>
                <a:cs typeface="Arial" panose="020B0604020202020204" pitchFamily="34" charset="0"/>
              </a:rPr>
              <a:t>0</a:t>
            </a:r>
            <a:r>
              <a:rPr lang="en-US" altLang="zh-CN" sz="2000">
                <a:cs typeface="Arial" panose="020B0604020202020204" pitchFamily="34" charset="0"/>
              </a:rPr>
              <a:t>B     </a:t>
            </a:r>
            <a:r>
              <a:rPr lang="zh-CN" altLang="en-US" sz="2000">
                <a:ea typeface="华文楷体" panose="02010600040101010101" pitchFamily="2" charset="-122"/>
              </a:rPr>
              <a:t>；方式字</a:t>
            </a:r>
            <a:endParaRPr lang="zh-CN" altLang="en-US" sz="2000">
              <a:ea typeface="华文楷体" panose="02010600040101010101" pitchFamily="2" charset="-122"/>
            </a:endParaRPr>
          </a:p>
          <a:p>
            <a:pPr marL="285750" indent="-285750" algn="just">
              <a:spcBef>
                <a:spcPts val="300"/>
              </a:spcBef>
              <a:buClr>
                <a:srgbClr val="C00000"/>
              </a:buClr>
            </a:pPr>
            <a:r>
              <a:rPr lang="zh-CN" altLang="en-US" sz="2000">
                <a:ea typeface="华文楷体" panose="02010600040101010101" pitchFamily="2" charset="-122"/>
              </a:rPr>
              <a:t>    </a:t>
            </a:r>
            <a:r>
              <a:rPr lang="en-US" altLang="zh-CN" sz="2000">
                <a:cs typeface="Arial" panose="020B0604020202020204" pitchFamily="34" charset="0"/>
              </a:rPr>
              <a:t>OUT    DX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cs typeface="Arial" panose="020B0604020202020204" pitchFamily="34" charset="0"/>
              </a:rPr>
              <a:t>AL  </a:t>
            </a:r>
            <a:endParaRPr lang="en-US" altLang="zh-CN" sz="2000"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1200"/>
              </a:spcBef>
              <a:buClr>
                <a:srgbClr val="C00000"/>
              </a:buClr>
            </a:pPr>
            <a:r>
              <a:rPr lang="en-US" altLang="zh-CN" sz="2000">
                <a:cs typeface="Arial" panose="020B0604020202020204" pitchFamily="34" charset="0"/>
              </a:rPr>
              <a:t>    MOV   DX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cs typeface="Arial" panose="020B0604020202020204" pitchFamily="34" charset="0"/>
              </a:rPr>
              <a:t>42H                </a:t>
            </a:r>
            <a:r>
              <a:rPr lang="zh-CN" altLang="en-US" sz="2000">
                <a:ea typeface="华文楷体" panose="02010600040101010101" pitchFamily="2" charset="-122"/>
              </a:rPr>
              <a:t>；</a:t>
            </a:r>
            <a:r>
              <a:rPr lang="en-US" altLang="zh-CN" sz="2000">
                <a:cs typeface="Arial" panose="020B0604020202020204" pitchFamily="34" charset="0"/>
              </a:rPr>
              <a:t>T</a:t>
            </a:r>
            <a:r>
              <a:rPr lang="en-US" altLang="zh-CN" sz="2000" baseline="-25000">
                <a:cs typeface="Arial" panose="020B0604020202020204" pitchFamily="34" charset="0"/>
              </a:rPr>
              <a:t>2 </a:t>
            </a:r>
            <a:r>
              <a:rPr lang="zh-CN" altLang="en-US" sz="2000">
                <a:ea typeface="华文楷体" panose="02010600040101010101" pitchFamily="2" charset="-122"/>
              </a:rPr>
              <a:t>数据口</a:t>
            </a:r>
            <a:endParaRPr lang="zh-CN" altLang="en-US" sz="2000">
              <a:ea typeface="华文楷体" panose="02010600040101010101" pitchFamily="2" charset="-122"/>
            </a:endParaRPr>
          </a:p>
          <a:p>
            <a:pPr marL="285750" indent="-285750" algn="just">
              <a:spcBef>
                <a:spcPts val="300"/>
              </a:spcBef>
              <a:buClr>
                <a:srgbClr val="C00000"/>
              </a:buClr>
            </a:pPr>
            <a:r>
              <a:rPr lang="zh-CN" altLang="en-US" sz="2000">
                <a:ea typeface="华文楷体" panose="02010600040101010101" pitchFamily="2" charset="-122"/>
              </a:rPr>
              <a:t>    </a:t>
            </a:r>
            <a:r>
              <a:rPr lang="en-US" altLang="zh-CN" sz="2000">
                <a:cs typeface="Arial" panose="020B0604020202020204" pitchFamily="34" charset="0"/>
              </a:rPr>
              <a:t>MOV   AL</a:t>
            </a:r>
            <a:r>
              <a:rPr lang="zh-CN" altLang="en-US" sz="2000">
                <a:ea typeface="华文楷体" panose="02010600040101010101" pitchFamily="2" charset="-122"/>
              </a:rPr>
              <a:t>， </a:t>
            </a:r>
            <a:r>
              <a:rPr lang="en-US" altLang="zh-CN" sz="2000">
                <a:cs typeface="Arial" panose="020B0604020202020204" pitchFamily="34" charset="0"/>
              </a:rPr>
              <a:t>BYTEL           </a:t>
            </a:r>
            <a:r>
              <a:rPr lang="zh-CN" altLang="en-US" sz="2000">
                <a:ea typeface="华文楷体" panose="02010600040101010101" pitchFamily="2" charset="-122"/>
              </a:rPr>
              <a:t>；低</a:t>
            </a:r>
            <a:r>
              <a:rPr lang="en-US" altLang="zh-CN" sz="2000">
                <a:cs typeface="Arial" panose="020B0604020202020204" pitchFamily="34" charset="0"/>
              </a:rPr>
              <a:t>8</a:t>
            </a:r>
            <a:r>
              <a:rPr lang="zh-CN" altLang="en-US" sz="2000">
                <a:ea typeface="华文楷体" panose="02010600040101010101" pitchFamily="2" charset="-122"/>
              </a:rPr>
              <a:t>位，</a:t>
            </a:r>
            <a:r>
              <a:rPr lang="zh-CN" altLang="en-US" sz="2000" b="1" u="sng">
                <a:solidFill>
                  <a:srgbClr val="0000FF"/>
                </a:solidFill>
                <a:ea typeface="华文楷体" panose="02010600040101010101" pitchFamily="2" charset="-122"/>
              </a:rPr>
              <a:t>高</a:t>
            </a:r>
            <a:r>
              <a:rPr lang="en-US" altLang="zh-CN" sz="2000" b="1" u="sng">
                <a:solidFill>
                  <a:srgbClr val="0000FF"/>
                </a:solidFill>
                <a:cs typeface="Arial" panose="020B0604020202020204" pitchFamily="34" charset="0"/>
              </a:rPr>
              <a:t>8</a:t>
            </a:r>
            <a:r>
              <a:rPr lang="zh-CN" altLang="en-US" sz="2000" b="1" u="sng">
                <a:solidFill>
                  <a:srgbClr val="0000FF"/>
                </a:solidFill>
                <a:ea typeface="华文楷体" panose="02010600040101010101" pitchFamily="2" charset="-122"/>
              </a:rPr>
              <a:t>位自动补</a:t>
            </a:r>
            <a:r>
              <a:rPr lang="en-US" altLang="zh-CN" sz="2000" b="1" u="sng">
                <a:solidFill>
                  <a:srgbClr val="0000FF"/>
                </a:solidFill>
                <a:cs typeface="Arial" panose="020B0604020202020204" pitchFamily="34" charset="0"/>
              </a:rPr>
              <a:t>0</a:t>
            </a:r>
            <a:endParaRPr lang="zh-CN" altLang="en-US" sz="2000" b="1" u="sng">
              <a:solidFill>
                <a:srgbClr val="0000FF"/>
              </a:solidFill>
              <a:ea typeface="华文楷体" panose="02010600040101010101" pitchFamily="2" charset="-122"/>
            </a:endParaRPr>
          </a:p>
          <a:p>
            <a:pPr marL="285750" indent="-285750" algn="just">
              <a:spcBef>
                <a:spcPts val="300"/>
              </a:spcBef>
              <a:buClr>
                <a:srgbClr val="C00000"/>
              </a:buClr>
            </a:pPr>
            <a:r>
              <a:rPr lang="zh-CN" altLang="en-US" sz="2000">
                <a:ea typeface="华文楷体" panose="02010600040101010101" pitchFamily="2" charset="-122"/>
              </a:rPr>
              <a:t>    </a:t>
            </a:r>
            <a:r>
              <a:rPr lang="en-US" altLang="zh-CN" sz="2000">
                <a:cs typeface="Arial" panose="020B0604020202020204" pitchFamily="34" charset="0"/>
              </a:rPr>
              <a:t>OUT    DX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cs typeface="Arial" panose="020B0604020202020204" pitchFamily="34" charset="0"/>
              </a:rPr>
              <a:t>AL</a:t>
            </a:r>
            <a:endParaRPr lang="en-US" altLang="zh-CN" sz="2000">
              <a:cs typeface="Arial" panose="020B060402020202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0" y="5486400"/>
            <a:ext cx="6172200" cy="60960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/>
          <a:p>
            <a:pPr marL="228600" indent="-228600" algn="ctr" eaLnBrk="0" hangingPunct="0">
              <a:spcBef>
                <a:spcPts val="600"/>
              </a:spcBef>
              <a:spcAft>
                <a:spcPts val="300"/>
              </a:spcAft>
              <a:buSzPct val="90000"/>
            </a:pPr>
            <a:r>
              <a:rPr lang="zh-CN" altLang="en-US" sz="2200">
                <a:ea typeface="华文楷体" panose="02010600040101010101" pitchFamily="2" charset="-122"/>
              </a:rPr>
              <a:t>   当地址</a:t>
            </a:r>
            <a:r>
              <a:rPr lang="en-US" altLang="zh-CN" sz="2200">
                <a:ea typeface="华文楷体" panose="02010600040101010101" pitchFamily="2" charset="-122"/>
              </a:rPr>
              <a:t> ≤ 0FFH </a:t>
            </a:r>
            <a:r>
              <a:rPr lang="zh-CN" altLang="en-US" sz="2200">
                <a:ea typeface="华文楷体" panose="02010600040101010101" pitchFamily="2" charset="-122"/>
              </a:rPr>
              <a:t>时，也可用</a:t>
            </a:r>
            <a:r>
              <a:rPr lang="zh-CN" altLang="en-US" sz="2200" b="1" u="sng">
                <a:solidFill>
                  <a:srgbClr val="0000FF"/>
                </a:solidFill>
                <a:ea typeface="华文楷体" panose="02010600040101010101" pitchFamily="2" charset="-122"/>
              </a:rPr>
              <a:t>间接寻址</a:t>
            </a:r>
            <a:r>
              <a:rPr lang="zh-CN" altLang="en-US" sz="2200">
                <a:ea typeface="华文楷体" panose="02010600040101010101" pitchFamily="2" charset="-122"/>
              </a:rPr>
              <a:t>方式。</a:t>
            </a:r>
            <a:endParaRPr lang="en-US" altLang="zh-CN" sz="2200"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build="allAtOnce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295400"/>
            <a:ext cx="7620000" cy="48006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en-US" altLang="zh-CN" sz="2400" dirty="0"/>
              <a:t>【3-8】</a:t>
            </a:r>
            <a:r>
              <a:rPr kumimoji="0" lang="zh-CN" altLang="en-US" sz="2400" dirty="0"/>
              <a:t>设计数器</a:t>
            </a:r>
            <a:r>
              <a:rPr kumimoji="0" lang="en-US" altLang="zh-CN" sz="2400" dirty="0"/>
              <a:t>T</a:t>
            </a:r>
            <a:r>
              <a:rPr kumimoji="0" lang="en-US" altLang="zh-CN" sz="2400" baseline="-25000" dirty="0"/>
              <a:t>1</a:t>
            </a:r>
            <a:r>
              <a:rPr kumimoji="0" lang="zh-CN" altLang="en-US" sz="2400" dirty="0"/>
              <a:t>工作在方式</a:t>
            </a:r>
            <a:r>
              <a:rPr kumimoji="0" lang="en-US" altLang="zh-CN" sz="2400" dirty="0"/>
              <a:t>4</a:t>
            </a:r>
            <a:r>
              <a:rPr kumimoji="0" lang="zh-CN" altLang="en-US" sz="2400" dirty="0"/>
              <a:t>，进行</a:t>
            </a:r>
            <a:r>
              <a:rPr kumimoji="0" lang="en-US" altLang="zh-CN" sz="2400" dirty="0"/>
              <a:t>8</a:t>
            </a:r>
            <a:r>
              <a:rPr kumimoji="0" lang="zh-CN" altLang="en-US" sz="2400" dirty="0"/>
              <a:t>位二进制计数，并且只装入高</a:t>
            </a:r>
            <a:r>
              <a:rPr kumimoji="0" lang="en-US" altLang="zh-CN" sz="2400" dirty="0"/>
              <a:t>8</a:t>
            </a:r>
            <a:r>
              <a:rPr kumimoji="0" lang="zh-CN" altLang="en-US" sz="2400" dirty="0"/>
              <a:t>位计数初值</a:t>
            </a:r>
            <a:r>
              <a:rPr kumimoji="0" lang="en-US" altLang="zh-CN" sz="2400" dirty="0"/>
              <a:t>BYTEH</a:t>
            </a:r>
            <a:r>
              <a:rPr kumimoji="0" lang="zh-CN" altLang="en-US" sz="2400" dirty="0"/>
              <a:t>。请写出初始化程序段。</a:t>
            </a:r>
            <a:endParaRPr kumimoji="0" lang="en-US" altLang="zh-CN" sz="2400" dirty="0"/>
          </a:p>
        </p:txBody>
      </p:sp>
      <p:sp>
        <p:nvSpPr>
          <p:cNvPr id="15155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D13BE5A-4143-4DAA-9491-B60936E8BBE8}" type="slidenum">
              <a:rPr lang="en-US" altLang="zh-CN"/>
            </a:fld>
            <a:endParaRPr lang="en-US" altLang="zh-CN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71600" y="2819400"/>
            <a:ext cx="6477000" cy="21336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anchor="ctr"/>
          <a:lstStyle/>
          <a:p>
            <a:pPr marL="285750" indent="-285750">
              <a:spcAft>
                <a:spcPts val="300"/>
              </a:spcAft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cs typeface="Arial" panose="020B0604020202020204" pitchFamily="34" charset="0"/>
              </a:rPr>
              <a:t>    MOV  AL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 b="1" u="sng">
                <a:solidFill>
                  <a:srgbClr val="FF0000"/>
                </a:solidFill>
                <a:cs typeface="Arial" panose="020B0604020202020204" pitchFamily="34" charset="0"/>
              </a:rPr>
              <a:t>01</a:t>
            </a:r>
            <a:r>
              <a:rPr lang="en-US" altLang="zh-CN" sz="2000" b="1" u="sng">
                <a:solidFill>
                  <a:srgbClr val="0000FF"/>
                </a:solidFill>
                <a:cs typeface="Arial" panose="020B0604020202020204" pitchFamily="34" charset="0"/>
              </a:rPr>
              <a:t>10</a:t>
            </a:r>
            <a:r>
              <a:rPr lang="en-US" altLang="zh-CN" sz="2000" b="1" u="sng">
                <a:cs typeface="Arial" panose="020B0604020202020204" pitchFamily="34" charset="0"/>
              </a:rPr>
              <a:t>100</a:t>
            </a:r>
            <a:r>
              <a:rPr lang="en-US" altLang="zh-CN" sz="2000" b="1" u="sng">
                <a:solidFill>
                  <a:srgbClr val="C00000"/>
                </a:solidFill>
                <a:cs typeface="Arial" panose="020B0604020202020204" pitchFamily="34" charset="0"/>
              </a:rPr>
              <a:t>0</a:t>
            </a:r>
            <a:r>
              <a:rPr lang="en-US" altLang="zh-CN" sz="2000">
                <a:cs typeface="Arial" panose="020B0604020202020204" pitchFamily="34" charset="0"/>
              </a:rPr>
              <a:t>B     </a:t>
            </a:r>
            <a:r>
              <a:rPr lang="zh-CN" altLang="en-US" sz="2000">
                <a:ea typeface="华文楷体" panose="02010600040101010101" pitchFamily="2" charset="-122"/>
              </a:rPr>
              <a:t>；方式字</a:t>
            </a:r>
            <a:endParaRPr lang="zh-CN" altLang="en-US" sz="2000">
              <a:ea typeface="华文楷体" panose="02010600040101010101" pitchFamily="2" charset="-122"/>
            </a:endParaRPr>
          </a:p>
          <a:p>
            <a:pPr marL="285750" indent="-285750" algn="just">
              <a:spcBef>
                <a:spcPts val="300"/>
              </a:spcBef>
              <a:buClr>
                <a:srgbClr val="C00000"/>
              </a:buClr>
            </a:pPr>
            <a:r>
              <a:rPr lang="zh-CN" altLang="en-US" sz="2000">
                <a:ea typeface="华文楷体" panose="02010600040101010101" pitchFamily="2" charset="-122"/>
              </a:rPr>
              <a:t>    </a:t>
            </a:r>
            <a:r>
              <a:rPr lang="en-US" altLang="zh-CN" sz="2000">
                <a:cs typeface="Arial" panose="020B0604020202020204" pitchFamily="34" charset="0"/>
              </a:rPr>
              <a:t>OUT  43H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cs typeface="Arial" panose="020B0604020202020204" pitchFamily="34" charset="0"/>
              </a:rPr>
              <a:t>AL  </a:t>
            </a:r>
            <a:endParaRPr lang="en-US" altLang="zh-CN" sz="2000"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1200"/>
              </a:spcBef>
              <a:buClr>
                <a:srgbClr val="C00000"/>
              </a:buClr>
            </a:pPr>
            <a:r>
              <a:rPr lang="en-US" altLang="zh-CN" sz="2000">
                <a:cs typeface="Arial" panose="020B0604020202020204" pitchFamily="34" charset="0"/>
              </a:rPr>
              <a:t>    MOV  AL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cs typeface="Arial" panose="020B0604020202020204" pitchFamily="34" charset="0"/>
              </a:rPr>
              <a:t>BYTEH           </a:t>
            </a:r>
            <a:r>
              <a:rPr lang="zh-CN" altLang="en-US" sz="2000">
                <a:ea typeface="华文楷体" panose="02010600040101010101" pitchFamily="2" charset="-122"/>
              </a:rPr>
              <a:t>；高</a:t>
            </a:r>
            <a:r>
              <a:rPr lang="en-US" altLang="zh-CN" sz="2000">
                <a:cs typeface="Arial" panose="020B0604020202020204" pitchFamily="34" charset="0"/>
              </a:rPr>
              <a:t>8</a:t>
            </a:r>
            <a:r>
              <a:rPr lang="zh-CN" altLang="en-US" sz="2000">
                <a:ea typeface="华文楷体" panose="02010600040101010101" pitchFamily="2" charset="-122"/>
              </a:rPr>
              <a:t>位，</a:t>
            </a:r>
            <a:r>
              <a:rPr lang="zh-CN" altLang="en-US" sz="2000" b="1" u="sng">
                <a:solidFill>
                  <a:srgbClr val="0000FF"/>
                </a:solidFill>
                <a:ea typeface="华文楷体" panose="02010600040101010101" pitchFamily="2" charset="-122"/>
              </a:rPr>
              <a:t>低</a:t>
            </a:r>
            <a:r>
              <a:rPr lang="en-US" altLang="zh-CN" sz="2000" b="1" u="sng">
                <a:solidFill>
                  <a:srgbClr val="0000FF"/>
                </a:solidFill>
                <a:cs typeface="Arial" panose="020B0604020202020204" pitchFamily="34" charset="0"/>
              </a:rPr>
              <a:t>8</a:t>
            </a:r>
            <a:r>
              <a:rPr lang="zh-CN" altLang="en-US" sz="2000" b="1" u="sng">
                <a:solidFill>
                  <a:srgbClr val="0000FF"/>
                </a:solidFill>
                <a:ea typeface="华文楷体" panose="02010600040101010101" pitchFamily="2" charset="-122"/>
              </a:rPr>
              <a:t>位自动补</a:t>
            </a:r>
            <a:r>
              <a:rPr lang="en-US" altLang="zh-CN" sz="2000" b="1" u="sng">
                <a:solidFill>
                  <a:srgbClr val="0000FF"/>
                </a:solidFill>
                <a:cs typeface="Arial" panose="020B0604020202020204" pitchFamily="34" charset="0"/>
              </a:rPr>
              <a:t>0</a:t>
            </a:r>
            <a:endParaRPr lang="zh-CN" altLang="en-US" sz="2000" b="1" u="sng">
              <a:solidFill>
                <a:srgbClr val="0000FF"/>
              </a:solidFill>
              <a:ea typeface="华文楷体" panose="02010600040101010101" pitchFamily="2" charset="-122"/>
            </a:endParaRPr>
          </a:p>
          <a:p>
            <a:pPr marL="285750" indent="-285750" algn="just">
              <a:spcBef>
                <a:spcPts val="300"/>
              </a:spcBef>
              <a:buClr>
                <a:srgbClr val="C00000"/>
              </a:buClr>
            </a:pPr>
            <a:r>
              <a:rPr lang="zh-CN" altLang="en-US" sz="2000">
                <a:ea typeface="华文楷体" panose="02010600040101010101" pitchFamily="2" charset="-122"/>
              </a:rPr>
              <a:t>    </a:t>
            </a:r>
            <a:r>
              <a:rPr lang="en-US" altLang="zh-CN" sz="2000">
                <a:cs typeface="Arial" panose="020B0604020202020204" pitchFamily="34" charset="0"/>
              </a:rPr>
              <a:t>OUT  41H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cs typeface="Arial" panose="020B0604020202020204" pitchFamily="34" charset="0"/>
              </a:rPr>
              <a:t>AL</a:t>
            </a:r>
            <a:endParaRPr lang="en-US" altLang="zh-CN" sz="2000">
              <a:cs typeface="Arial" panose="020B060402020202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828800" y="5348288"/>
            <a:ext cx="5562600" cy="609600"/>
          </a:xfrm>
          <a:prstGeom prst="rect">
            <a:avLst/>
          </a:prstGeom>
          <a:solidFill>
            <a:srgbClr val="ABDFFF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/>
          <a:p>
            <a:pPr marL="228600" indent="-228600" algn="ctr" eaLnBrk="0" hangingPunct="0">
              <a:spcBef>
                <a:spcPts val="600"/>
              </a:spcBef>
              <a:spcAft>
                <a:spcPts val="300"/>
              </a:spcAft>
              <a:buSzPct val="90000"/>
            </a:pPr>
            <a:r>
              <a:rPr lang="zh-CN" altLang="en-US" sz="2200">
                <a:ea typeface="华文楷体" panose="02010600040101010101" pitchFamily="2" charset="-122"/>
              </a:rPr>
              <a:t>   当地址</a:t>
            </a:r>
            <a:r>
              <a:rPr lang="en-US" altLang="zh-CN" sz="2200">
                <a:ea typeface="华文楷体" panose="02010600040101010101" pitchFamily="2" charset="-122"/>
              </a:rPr>
              <a:t> ≤ 0FFH </a:t>
            </a:r>
            <a:r>
              <a:rPr lang="zh-CN" altLang="en-US" sz="2200">
                <a:ea typeface="华文楷体" panose="02010600040101010101" pitchFamily="2" charset="-122"/>
              </a:rPr>
              <a:t>时，直接寻址更明了。</a:t>
            </a:r>
            <a:endParaRPr lang="en-US" altLang="zh-CN" sz="2200"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build="allAtOnce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01000" cy="48006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en-US" altLang="zh-CN" sz="2400" dirty="0"/>
              <a:t>【3-9】</a:t>
            </a:r>
            <a:r>
              <a:rPr kumimoji="0" lang="zh-CN" altLang="en-US" sz="2400" dirty="0"/>
              <a:t>设某微机系统</a:t>
            </a:r>
            <a:r>
              <a:rPr kumimoji="0" lang="en-US" altLang="zh-CN" sz="2400" dirty="0"/>
              <a:t>8253/8254</a:t>
            </a:r>
            <a:r>
              <a:rPr kumimoji="0" lang="zh-CN" altLang="en-US" sz="2400" dirty="0"/>
              <a:t>计数器的端口地址为</a:t>
            </a:r>
            <a:r>
              <a:rPr kumimoji="0" lang="en-US" altLang="zh-CN" sz="2400" dirty="0"/>
              <a:t>60H~63H</a:t>
            </a:r>
            <a:r>
              <a:rPr kumimoji="0" lang="zh-CN" altLang="en-US" sz="2400" dirty="0"/>
              <a:t>。已知：</a:t>
            </a:r>
            <a:endParaRPr kumimoji="0" lang="en-US" altLang="zh-CN" sz="2400" dirty="0"/>
          </a:p>
          <a:p>
            <a:pPr>
              <a:spcBef>
                <a:spcPts val="600"/>
              </a:spcBef>
              <a:buClrTx/>
              <a:buSzPct val="90000"/>
            </a:pPr>
            <a:r>
              <a:rPr kumimoji="0" lang="zh-CN" altLang="en-US" sz="2200" dirty="0"/>
              <a:t>计数器</a:t>
            </a:r>
            <a:r>
              <a:rPr kumimoji="0" lang="en-US" altLang="zh-CN" sz="2200" dirty="0"/>
              <a:t>0</a:t>
            </a:r>
            <a:r>
              <a:rPr kumimoji="0" lang="zh-CN" altLang="en-US" sz="2200" dirty="0"/>
              <a:t>：方式</a:t>
            </a:r>
            <a:r>
              <a:rPr kumimoji="0" lang="en-US" altLang="zh-CN" sz="2200" dirty="0"/>
              <a:t>0</a:t>
            </a:r>
            <a:r>
              <a:rPr kumimoji="0" lang="zh-CN" altLang="en-US" sz="2200" dirty="0"/>
              <a:t>，计数初值</a:t>
            </a:r>
            <a:r>
              <a:rPr kumimoji="0" lang="en-US" altLang="zh-CN" sz="2200" dirty="0"/>
              <a:t>0A8H</a:t>
            </a:r>
            <a:r>
              <a:rPr kumimoji="0" lang="zh-CN" altLang="en-US" sz="2200" dirty="0"/>
              <a:t>，按二进制计数；</a:t>
            </a:r>
            <a:endParaRPr kumimoji="0" lang="en-US" altLang="zh-CN" sz="2200" dirty="0"/>
          </a:p>
          <a:p>
            <a:pPr>
              <a:spcBef>
                <a:spcPts val="600"/>
              </a:spcBef>
              <a:buClrTx/>
              <a:buSzPct val="90000"/>
            </a:pPr>
            <a:r>
              <a:rPr kumimoji="0" lang="zh-CN" altLang="en-US" sz="2200" dirty="0"/>
              <a:t>计数器</a:t>
            </a:r>
            <a:r>
              <a:rPr kumimoji="0" lang="en-US" altLang="zh-CN" sz="2200" dirty="0"/>
              <a:t>1</a:t>
            </a:r>
            <a:r>
              <a:rPr kumimoji="0" lang="zh-CN" altLang="en-US" sz="2200" dirty="0"/>
              <a:t>：方式</a:t>
            </a:r>
            <a:r>
              <a:rPr kumimoji="0" lang="en-US" altLang="zh-CN" sz="2200" dirty="0"/>
              <a:t>1</a:t>
            </a:r>
            <a:r>
              <a:rPr kumimoji="0" lang="zh-CN" altLang="en-US" sz="2200" dirty="0"/>
              <a:t>，计数初值为</a:t>
            </a:r>
            <a:r>
              <a:rPr kumimoji="0" lang="en-US" altLang="zh-CN" sz="2200" dirty="0"/>
              <a:t>2000 (</a:t>
            </a:r>
            <a:r>
              <a:rPr kumimoji="0" lang="en-US" altLang="zh-CN" sz="2200" b="1" u="sng" dirty="0">
                <a:solidFill>
                  <a:srgbClr val="FF0000"/>
                </a:solidFill>
              </a:rPr>
              <a:t>7D0</a:t>
            </a:r>
            <a:r>
              <a:rPr kumimoji="0" lang="en-US" altLang="zh-CN" sz="2200" dirty="0"/>
              <a:t>)</a:t>
            </a:r>
            <a:r>
              <a:rPr kumimoji="0" lang="zh-CN" altLang="en-US" sz="2200" dirty="0"/>
              <a:t>，</a:t>
            </a:r>
            <a:r>
              <a:rPr kumimoji="0" lang="zh-CN" altLang="en-US" sz="2200" b="1" dirty="0">
                <a:solidFill>
                  <a:srgbClr val="FF0000"/>
                </a:solidFill>
              </a:rPr>
              <a:t>计数码制？？</a:t>
            </a:r>
            <a:endParaRPr kumimoji="0" lang="en-US" altLang="zh-CN" sz="2200" b="1" dirty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  <a:buClrTx/>
              <a:buSzPct val="90000"/>
            </a:pPr>
            <a:r>
              <a:rPr kumimoji="0" lang="zh-CN" altLang="en-US" sz="2200" dirty="0"/>
              <a:t>计数器</a:t>
            </a:r>
            <a:r>
              <a:rPr kumimoji="0" lang="en-US" altLang="zh-CN" sz="2200" dirty="0"/>
              <a:t>2</a:t>
            </a:r>
            <a:r>
              <a:rPr kumimoji="0" lang="zh-CN" altLang="en-US" sz="2200" dirty="0"/>
              <a:t>：方式</a:t>
            </a:r>
            <a:r>
              <a:rPr kumimoji="0" lang="en-US" altLang="zh-CN" sz="2200" dirty="0"/>
              <a:t>3</a:t>
            </a:r>
            <a:r>
              <a:rPr kumimoji="0" lang="zh-CN" altLang="en-US" sz="2200" dirty="0"/>
              <a:t>，初值为</a:t>
            </a:r>
            <a:r>
              <a:rPr kumimoji="0" lang="en-US" altLang="zh-CN" sz="2200" dirty="0"/>
              <a:t>1B3CH</a:t>
            </a:r>
            <a:r>
              <a:rPr kumimoji="0" lang="zh-CN" altLang="en-US" sz="2200" dirty="0"/>
              <a:t>，按二进制计数。</a:t>
            </a:r>
            <a:endParaRPr kumimoji="0" lang="en-US" altLang="zh-CN" sz="2200" dirty="0"/>
          </a:p>
          <a:p>
            <a:pPr>
              <a:spcBef>
                <a:spcPts val="180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en-US" altLang="zh-CN" sz="2400" dirty="0"/>
              <a:t>      </a:t>
            </a:r>
            <a:r>
              <a:rPr kumimoji="0" lang="zh-CN" altLang="en-US" sz="2400" dirty="0"/>
              <a:t>请写出初始化程序段。</a:t>
            </a:r>
            <a:endParaRPr kumimoji="0" lang="en-US" altLang="zh-CN" sz="2400" dirty="0"/>
          </a:p>
        </p:txBody>
      </p:sp>
      <p:sp>
        <p:nvSpPr>
          <p:cNvPr id="15360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6F6AECA-4658-4059-BDB4-D3508D9FCBB4}" type="slidenum">
              <a:rPr lang="en-US" altLang="zh-CN"/>
            </a:fld>
            <a:endParaRPr lang="en-US" altLang="zh-CN"/>
          </a:p>
        </p:txBody>
      </p:sp>
      <p:pic>
        <p:nvPicPr>
          <p:cNvPr id="153603" name="图片 4" descr="BJ_027.JP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352800" y="4495800"/>
            <a:ext cx="262413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153400" cy="48006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zh-CN" altLang="en-US" sz="2400" b="1"/>
              <a:t>解：</a:t>
            </a:r>
            <a:endParaRPr kumimoji="0" lang="en-US" altLang="zh-CN" sz="2400" b="1"/>
          </a:p>
          <a:p>
            <a:pPr>
              <a:spcBef>
                <a:spcPct val="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Char char="n"/>
            </a:pPr>
            <a:r>
              <a:rPr kumimoji="0" lang="zh-CN" altLang="en-US" sz="2400" b="1"/>
              <a:t>写方式字</a:t>
            </a:r>
            <a:r>
              <a:rPr kumimoji="0" lang="zh-CN" altLang="en-US" sz="2400"/>
              <a:t>：控制端口，</a:t>
            </a:r>
            <a:r>
              <a:rPr kumimoji="0" lang="en-US" altLang="zh-CN" sz="2400"/>
              <a:t>A</a:t>
            </a:r>
            <a:r>
              <a:rPr kumimoji="0" lang="en-US" altLang="zh-CN" sz="2400" baseline="-25000"/>
              <a:t>1</a:t>
            </a:r>
            <a:r>
              <a:rPr kumimoji="0" lang="en-US" altLang="zh-CN" sz="2400"/>
              <a:t>A</a:t>
            </a:r>
            <a:r>
              <a:rPr kumimoji="0" lang="en-US" altLang="zh-CN" sz="2400" baseline="-25000"/>
              <a:t>0</a:t>
            </a:r>
            <a:r>
              <a:rPr kumimoji="0" lang="en-US" altLang="zh-CN" sz="2400"/>
              <a:t>=11</a:t>
            </a:r>
            <a:endParaRPr kumimoji="0" lang="en-US" altLang="zh-CN" sz="2400"/>
          </a:p>
          <a:p>
            <a:pPr lvl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en-US" altLang="zh-CN" sz="2200"/>
              <a:t>T</a:t>
            </a:r>
            <a:r>
              <a:rPr kumimoji="0" lang="en-US" altLang="zh-CN" sz="2200" baseline="-25000"/>
              <a:t>0</a:t>
            </a:r>
            <a:r>
              <a:rPr kumimoji="0" lang="zh-CN" altLang="en-US" sz="2200"/>
              <a:t>：方式</a:t>
            </a:r>
            <a:r>
              <a:rPr kumimoji="0" lang="en-US" altLang="zh-CN" sz="2200"/>
              <a:t>0</a:t>
            </a:r>
            <a:r>
              <a:rPr kumimoji="0" lang="zh-CN" altLang="en-US" sz="2200"/>
              <a:t>，初值</a:t>
            </a:r>
            <a:r>
              <a:rPr kumimoji="0" lang="en-US" altLang="zh-CN" sz="2200"/>
              <a:t>0A8H</a:t>
            </a:r>
            <a:r>
              <a:rPr kumimoji="0" lang="zh-CN" altLang="en-US" sz="2200"/>
              <a:t>，二进制计数。</a:t>
            </a:r>
            <a:endParaRPr kumimoji="0" lang="en-US" altLang="zh-CN" sz="2200"/>
          </a:p>
          <a:p>
            <a:pPr lvl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en-US" altLang="zh-CN" sz="2200"/>
              <a:t>T</a:t>
            </a:r>
            <a:r>
              <a:rPr kumimoji="0" lang="en-US" altLang="zh-CN" sz="2200" baseline="-25000"/>
              <a:t>1</a:t>
            </a:r>
            <a:r>
              <a:rPr kumimoji="0" lang="zh-CN" altLang="en-US" sz="2200"/>
              <a:t>：方式</a:t>
            </a:r>
            <a:r>
              <a:rPr kumimoji="0" lang="en-US" altLang="zh-CN" sz="2200"/>
              <a:t>1</a:t>
            </a:r>
            <a:r>
              <a:rPr kumimoji="0" lang="zh-CN" altLang="en-US" sz="2200"/>
              <a:t>，初值</a:t>
            </a:r>
            <a:r>
              <a:rPr kumimoji="0" lang="en-US" altLang="zh-CN" sz="2200"/>
              <a:t>2000</a:t>
            </a:r>
            <a:r>
              <a:rPr kumimoji="0" lang="zh-CN" altLang="en-US" sz="2200"/>
              <a:t>，</a:t>
            </a:r>
            <a:r>
              <a:rPr kumimoji="0" lang="en-US" altLang="zh-CN" sz="2200"/>
              <a:t>BCD</a:t>
            </a:r>
            <a:r>
              <a:rPr kumimoji="0" lang="zh-CN" altLang="en-US" sz="2200"/>
              <a:t>码计数；</a:t>
            </a:r>
            <a:endParaRPr kumimoji="0" lang="en-US" altLang="zh-CN" sz="2200"/>
          </a:p>
          <a:p>
            <a:pPr lvl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en-US" altLang="zh-CN" sz="2200"/>
              <a:t>T</a:t>
            </a:r>
            <a:r>
              <a:rPr kumimoji="0" lang="en-US" altLang="zh-CN" sz="2200" baseline="-25000"/>
              <a:t>2</a:t>
            </a:r>
            <a:r>
              <a:rPr kumimoji="0" lang="zh-CN" altLang="en-US" sz="2200"/>
              <a:t>：方式</a:t>
            </a:r>
            <a:r>
              <a:rPr kumimoji="0" lang="en-US" altLang="zh-CN" sz="2200"/>
              <a:t>3</a:t>
            </a:r>
            <a:r>
              <a:rPr kumimoji="0" lang="zh-CN" altLang="en-US" sz="2200"/>
              <a:t>，初值</a:t>
            </a:r>
            <a:r>
              <a:rPr kumimoji="0" lang="en-US" altLang="zh-CN" sz="2200"/>
              <a:t>1B3CH</a:t>
            </a:r>
            <a:r>
              <a:rPr kumimoji="0" lang="zh-CN" altLang="en-US" sz="2200"/>
              <a:t>，二进制计数。</a:t>
            </a:r>
            <a:endParaRPr kumimoji="0" lang="en-US" altLang="zh-CN" sz="2200"/>
          </a:p>
          <a:p>
            <a:pPr>
              <a:spcBef>
                <a:spcPts val="360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Char char="n"/>
            </a:pPr>
            <a:r>
              <a:rPr kumimoji="0" lang="zh-CN" altLang="en-US" sz="2400" b="1"/>
              <a:t>写计数初值：</a:t>
            </a:r>
            <a:r>
              <a:rPr kumimoji="0" lang="zh-CN" altLang="en-US" sz="2400"/>
              <a:t>写入对应端口</a:t>
            </a:r>
            <a:endParaRPr kumimoji="0" lang="en-US" altLang="zh-CN" sz="2400"/>
          </a:p>
          <a:p>
            <a:pPr lvl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en-US" altLang="zh-CN" sz="2200"/>
              <a:t>T</a:t>
            </a:r>
            <a:r>
              <a:rPr kumimoji="0" lang="en-US" altLang="zh-CN" sz="2200" baseline="-25000"/>
              <a:t>0</a:t>
            </a:r>
            <a:r>
              <a:rPr kumimoji="0" lang="zh-CN" altLang="en-US" sz="2200"/>
              <a:t>：将初值</a:t>
            </a:r>
            <a:r>
              <a:rPr kumimoji="0" lang="en-US" altLang="zh-CN" sz="2200"/>
              <a:t>A8H</a:t>
            </a:r>
            <a:r>
              <a:rPr kumimoji="0" lang="zh-CN" altLang="en-US" sz="2200"/>
              <a:t>写入端口</a:t>
            </a:r>
            <a:r>
              <a:rPr kumimoji="0" lang="en-US" altLang="zh-CN" sz="2200"/>
              <a:t>60H</a:t>
            </a:r>
            <a:r>
              <a:rPr kumimoji="0" lang="zh-CN" altLang="en-US" sz="2200"/>
              <a:t>；（</a:t>
            </a:r>
            <a:r>
              <a:rPr kumimoji="0" lang="zh-CN" altLang="en-US" sz="2200" b="1" u="sng">
                <a:solidFill>
                  <a:srgbClr val="0000FF"/>
                </a:solidFill>
              </a:rPr>
              <a:t>高</a:t>
            </a:r>
            <a:r>
              <a:rPr kumimoji="0" lang="en-US" altLang="zh-CN" sz="2200" b="1" u="sng">
                <a:solidFill>
                  <a:srgbClr val="0000FF"/>
                </a:solidFill>
              </a:rPr>
              <a:t>8</a:t>
            </a:r>
            <a:r>
              <a:rPr kumimoji="0" lang="zh-CN" altLang="en-US" sz="2200" b="1" u="sng">
                <a:solidFill>
                  <a:srgbClr val="0000FF"/>
                </a:solidFill>
              </a:rPr>
              <a:t>位自动补</a:t>
            </a:r>
            <a:r>
              <a:rPr kumimoji="0" lang="en-US" altLang="zh-CN" sz="2200" b="1" u="sng">
                <a:solidFill>
                  <a:srgbClr val="0000FF"/>
                </a:solidFill>
              </a:rPr>
              <a:t>0</a:t>
            </a:r>
            <a:r>
              <a:rPr kumimoji="0" lang="zh-CN" altLang="en-US" sz="2200"/>
              <a:t>）</a:t>
            </a:r>
            <a:endParaRPr kumimoji="0" lang="en-US" altLang="zh-CN" sz="2200"/>
          </a:p>
          <a:p>
            <a:pPr lvl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en-US" altLang="zh-CN" sz="2200"/>
              <a:t>T</a:t>
            </a:r>
            <a:r>
              <a:rPr kumimoji="0" lang="en-US" altLang="zh-CN" sz="2200" baseline="-25000"/>
              <a:t>1</a:t>
            </a:r>
            <a:r>
              <a:rPr kumimoji="0" lang="zh-CN" altLang="en-US" sz="2200"/>
              <a:t>：将初值</a:t>
            </a:r>
            <a:r>
              <a:rPr kumimoji="0" lang="en-US" altLang="zh-CN" sz="2200"/>
              <a:t>20H</a:t>
            </a:r>
            <a:r>
              <a:rPr kumimoji="0" lang="zh-CN" altLang="en-US" sz="2200"/>
              <a:t>写入端口</a:t>
            </a:r>
            <a:r>
              <a:rPr kumimoji="0" lang="en-US" altLang="zh-CN" sz="2200"/>
              <a:t>61H</a:t>
            </a:r>
            <a:r>
              <a:rPr kumimoji="0" lang="zh-CN" altLang="en-US" sz="2200"/>
              <a:t>；（</a:t>
            </a:r>
            <a:r>
              <a:rPr kumimoji="0" lang="zh-CN" altLang="en-US" sz="2200" b="1" u="sng">
                <a:solidFill>
                  <a:srgbClr val="0000FF"/>
                </a:solidFill>
              </a:rPr>
              <a:t>低</a:t>
            </a:r>
            <a:r>
              <a:rPr kumimoji="0" lang="en-US" altLang="zh-CN" sz="2200" b="1" u="sng">
                <a:solidFill>
                  <a:srgbClr val="0000FF"/>
                </a:solidFill>
              </a:rPr>
              <a:t>8</a:t>
            </a:r>
            <a:r>
              <a:rPr kumimoji="0" lang="zh-CN" altLang="en-US" sz="2200" b="1" u="sng">
                <a:solidFill>
                  <a:srgbClr val="0000FF"/>
                </a:solidFill>
              </a:rPr>
              <a:t>位自动补</a:t>
            </a:r>
            <a:r>
              <a:rPr kumimoji="0" lang="en-US" altLang="zh-CN" sz="2200" b="1" u="sng">
                <a:solidFill>
                  <a:srgbClr val="0000FF"/>
                </a:solidFill>
              </a:rPr>
              <a:t>0</a:t>
            </a:r>
            <a:r>
              <a:rPr kumimoji="0" lang="zh-CN" altLang="en-US" sz="2200"/>
              <a:t>）</a:t>
            </a:r>
            <a:endParaRPr kumimoji="0" lang="en-US" altLang="zh-CN" sz="2200"/>
          </a:p>
          <a:p>
            <a:pPr lvl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en-US" altLang="zh-CN" sz="2200"/>
              <a:t>T</a:t>
            </a:r>
            <a:r>
              <a:rPr kumimoji="0" lang="en-US" altLang="zh-CN" sz="2200" baseline="-25000"/>
              <a:t>2</a:t>
            </a:r>
            <a:r>
              <a:rPr kumimoji="0" lang="zh-CN" altLang="en-US" sz="2200"/>
              <a:t>：将初值</a:t>
            </a:r>
            <a:r>
              <a:rPr kumimoji="0" lang="en-US" altLang="zh-CN" sz="2200"/>
              <a:t>1B3CH</a:t>
            </a:r>
            <a:r>
              <a:rPr kumimoji="0" lang="zh-CN" altLang="en-US" sz="2200"/>
              <a:t>写入端口</a:t>
            </a:r>
            <a:r>
              <a:rPr kumimoji="0" lang="en-US" altLang="zh-CN" sz="2200"/>
              <a:t>62H</a:t>
            </a:r>
            <a:r>
              <a:rPr kumimoji="0" lang="zh-CN" altLang="en-US" sz="2200"/>
              <a:t>。（</a:t>
            </a:r>
            <a:r>
              <a:rPr kumimoji="0" lang="zh-CN" altLang="en-US" sz="2200" b="1" u="sng">
                <a:solidFill>
                  <a:srgbClr val="0000FF"/>
                </a:solidFill>
              </a:rPr>
              <a:t>先低</a:t>
            </a:r>
            <a:r>
              <a:rPr kumimoji="0" lang="en-US" altLang="zh-CN" sz="2200" b="1" u="sng">
                <a:solidFill>
                  <a:srgbClr val="0000FF"/>
                </a:solidFill>
              </a:rPr>
              <a:t>8</a:t>
            </a:r>
            <a:r>
              <a:rPr kumimoji="0" lang="zh-CN" altLang="en-US" sz="2200" b="1" u="sng">
                <a:solidFill>
                  <a:srgbClr val="0000FF"/>
                </a:solidFill>
              </a:rPr>
              <a:t>位，后高</a:t>
            </a:r>
            <a:r>
              <a:rPr kumimoji="0" lang="en-US" altLang="zh-CN" sz="2200" b="1" u="sng">
                <a:solidFill>
                  <a:srgbClr val="0000FF"/>
                </a:solidFill>
              </a:rPr>
              <a:t>8</a:t>
            </a:r>
            <a:r>
              <a:rPr kumimoji="0" lang="zh-CN" altLang="en-US" sz="2200" b="1" u="sng">
                <a:solidFill>
                  <a:srgbClr val="0000FF"/>
                </a:solidFill>
              </a:rPr>
              <a:t>位</a:t>
            </a:r>
            <a:r>
              <a:rPr kumimoji="0" lang="zh-CN" altLang="en-US" sz="2200"/>
              <a:t>）</a:t>
            </a:r>
            <a:endParaRPr kumimoji="0" lang="en-US" altLang="zh-CN" sz="2200"/>
          </a:p>
          <a:p>
            <a:pPr lvl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l"/>
            </a:pPr>
            <a:endParaRPr kumimoji="0" lang="en-US" altLang="zh-CN" sz="2200"/>
          </a:p>
        </p:txBody>
      </p:sp>
      <p:sp>
        <p:nvSpPr>
          <p:cNvPr id="15565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FE878E1-FD5A-4733-81E7-10B2629B1AC9}" type="slidenum">
              <a:rPr lang="en-US" altLang="zh-CN"/>
            </a:fld>
            <a:endParaRPr lang="en-US" altLang="zh-CN"/>
          </a:p>
        </p:txBody>
      </p:sp>
      <p:sp>
        <p:nvSpPr>
          <p:cNvPr id="5" name="椭圆形标注 4"/>
          <p:cNvSpPr/>
          <p:nvPr/>
        </p:nvSpPr>
        <p:spPr>
          <a:xfrm>
            <a:off x="5943600" y="1676400"/>
            <a:ext cx="2971800" cy="609600"/>
          </a:xfrm>
          <a:prstGeom prst="wedgeEllipseCallout">
            <a:avLst>
              <a:gd name="adj1" fmla="val -53268"/>
              <a:gd name="adj2" fmla="val 65625"/>
            </a:avLst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/>
            <a:r>
              <a:rPr lang="en-US" altLang="zh-CN" sz="2000" b="1" u="sng">
                <a:solidFill>
                  <a:srgbClr val="FF0066"/>
                </a:solidFill>
              </a:rPr>
              <a:t>00</a:t>
            </a:r>
            <a:r>
              <a:rPr lang="en-US" altLang="zh-CN" sz="2000" b="1" u="sng">
                <a:solidFill>
                  <a:srgbClr val="0000FF"/>
                </a:solidFill>
              </a:rPr>
              <a:t>01</a:t>
            </a:r>
            <a:r>
              <a:rPr lang="en-US" altLang="zh-CN" sz="2000" b="1" u="sng">
                <a:solidFill>
                  <a:schemeClr val="tx1"/>
                </a:solidFill>
              </a:rPr>
              <a:t>000</a:t>
            </a:r>
            <a:r>
              <a:rPr lang="en-US" altLang="zh-CN" sz="2000" b="1">
                <a:solidFill>
                  <a:srgbClr val="00B050"/>
                </a:solidFill>
              </a:rPr>
              <a:t>0</a:t>
            </a:r>
            <a:r>
              <a:rPr lang="en-US" altLang="zh-CN" sz="2000" b="1">
                <a:solidFill>
                  <a:schemeClr val="tx1"/>
                </a:solidFill>
              </a:rPr>
              <a:t>B = </a:t>
            </a:r>
            <a:r>
              <a:rPr lang="en-US" altLang="zh-CN" sz="2000" b="1">
                <a:solidFill>
                  <a:srgbClr val="FF0066"/>
                </a:solidFill>
              </a:rPr>
              <a:t>10H</a:t>
            </a:r>
            <a:endParaRPr lang="zh-CN" altLang="en-US" sz="2000" b="1">
              <a:solidFill>
                <a:srgbClr val="FF0066"/>
              </a:solidFill>
            </a:endParaRPr>
          </a:p>
        </p:txBody>
      </p:sp>
      <p:sp>
        <p:nvSpPr>
          <p:cNvPr id="6" name="椭圆形标注 5"/>
          <p:cNvSpPr/>
          <p:nvPr/>
        </p:nvSpPr>
        <p:spPr>
          <a:xfrm>
            <a:off x="6019800" y="2514600"/>
            <a:ext cx="2971800" cy="609600"/>
          </a:xfrm>
          <a:prstGeom prst="wedgeEllipseCallout">
            <a:avLst>
              <a:gd name="adj1" fmla="val -54711"/>
              <a:gd name="adj2" fmla="val 53906"/>
            </a:avLst>
          </a:prstGeom>
          <a:solidFill>
            <a:srgbClr val="ABD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/>
            <a:r>
              <a:rPr lang="en-US" altLang="zh-CN" sz="2000" b="1" u="sng">
                <a:solidFill>
                  <a:srgbClr val="FF0066"/>
                </a:solidFill>
              </a:rPr>
              <a:t>01</a:t>
            </a:r>
            <a:r>
              <a:rPr lang="en-US" altLang="zh-CN" sz="2000" b="1" u="sng">
                <a:solidFill>
                  <a:srgbClr val="0000FF"/>
                </a:solidFill>
              </a:rPr>
              <a:t>10</a:t>
            </a:r>
            <a:r>
              <a:rPr lang="en-US" altLang="zh-CN" sz="2000" b="1" u="sng">
                <a:solidFill>
                  <a:schemeClr val="tx1"/>
                </a:solidFill>
              </a:rPr>
              <a:t>001</a:t>
            </a:r>
            <a:r>
              <a:rPr lang="en-US" altLang="zh-CN" sz="2000" b="1">
                <a:solidFill>
                  <a:srgbClr val="C00000"/>
                </a:solidFill>
              </a:rPr>
              <a:t>1</a:t>
            </a:r>
            <a:r>
              <a:rPr lang="en-US" altLang="zh-CN" sz="2000" b="1">
                <a:solidFill>
                  <a:schemeClr val="tx1"/>
                </a:solidFill>
              </a:rPr>
              <a:t>B = </a:t>
            </a:r>
            <a:r>
              <a:rPr lang="en-US" altLang="zh-CN" sz="2000" b="1">
                <a:solidFill>
                  <a:srgbClr val="FF0066"/>
                </a:solidFill>
              </a:rPr>
              <a:t>63H</a:t>
            </a:r>
            <a:endParaRPr lang="zh-CN" altLang="en-US" sz="2000" b="1">
              <a:solidFill>
                <a:srgbClr val="FF0066"/>
              </a:solidFill>
            </a:endParaRPr>
          </a:p>
        </p:txBody>
      </p:sp>
      <p:sp>
        <p:nvSpPr>
          <p:cNvPr id="7" name="椭圆形标注 6"/>
          <p:cNvSpPr>
            <a:spLocks noChangeArrowheads="1"/>
          </p:cNvSpPr>
          <p:nvPr/>
        </p:nvSpPr>
        <p:spPr bwMode="auto">
          <a:xfrm>
            <a:off x="5943600" y="3352800"/>
            <a:ext cx="3048000" cy="609600"/>
          </a:xfrm>
          <a:prstGeom prst="wedgeEllipseCallout">
            <a:avLst>
              <a:gd name="adj1" fmla="val -52551"/>
              <a:gd name="adj2" fmla="val -51565"/>
            </a:avLst>
          </a:prstGeom>
          <a:solidFill>
            <a:srgbClr val="FFCCFF"/>
          </a:solidFill>
          <a:ln w="19050">
            <a:solidFill>
              <a:schemeClr val="tx1"/>
            </a:solidFill>
            <a:miter lim="800000"/>
          </a:ln>
        </p:spPr>
        <p:txBody>
          <a:bodyPr lIns="0" rIns="0" anchor="ctr"/>
          <a:lstStyle/>
          <a:p>
            <a:pPr algn="ctr"/>
            <a:r>
              <a:rPr lang="en-US" altLang="zh-CN" sz="2000" b="1" u="sng">
                <a:solidFill>
                  <a:srgbClr val="FF0066"/>
                </a:solidFill>
              </a:rPr>
              <a:t>10</a:t>
            </a:r>
            <a:r>
              <a:rPr lang="en-US" altLang="zh-CN" sz="2000" b="1" u="sng">
                <a:solidFill>
                  <a:srgbClr val="0000FF"/>
                </a:solidFill>
              </a:rPr>
              <a:t>11</a:t>
            </a:r>
            <a:r>
              <a:rPr lang="en-US" altLang="zh-CN" sz="2000" b="1" u="sng"/>
              <a:t>011</a:t>
            </a:r>
            <a:r>
              <a:rPr lang="en-US" altLang="zh-CN" sz="2000" b="1">
                <a:solidFill>
                  <a:srgbClr val="00B050"/>
                </a:solidFill>
              </a:rPr>
              <a:t>0</a:t>
            </a:r>
            <a:r>
              <a:rPr lang="en-US" altLang="zh-CN" sz="2000" b="1"/>
              <a:t>B = </a:t>
            </a:r>
            <a:r>
              <a:rPr lang="en-US" altLang="zh-CN" sz="2000" b="1">
                <a:solidFill>
                  <a:srgbClr val="FF0066"/>
                </a:solidFill>
              </a:rPr>
              <a:t>B6H</a:t>
            </a:r>
            <a:endParaRPr lang="zh-CN" altLang="en-US" sz="2000" b="1">
              <a:solidFill>
                <a:srgbClr val="FF0066"/>
              </a:solidFill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C11C79F-ADE6-4E6A-BBDF-0E4A1A44FD26}" type="slidenum">
              <a:rPr lang="en-US" altLang="zh-CN"/>
            </a:fld>
            <a:endParaRPr lang="en-US" altLang="zh-CN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762000" y="1143000"/>
            <a:ext cx="7939405" cy="5334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285750" indent="-285750" algn="just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ea typeface="华文楷体" panose="02010600040101010101" pitchFamily="2" charset="-122"/>
              </a:rPr>
              <a:t>   </a:t>
            </a:r>
            <a:r>
              <a:rPr lang="en-US" altLang="zh-CN" b="1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MOV    AL</a:t>
            </a:r>
            <a:r>
              <a:rPr lang="zh-CN" altLang="en-US" b="1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b="1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10H                   </a:t>
            </a:r>
            <a:r>
              <a:rPr lang="zh-CN" altLang="en-US" b="1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；写</a:t>
            </a:r>
            <a:r>
              <a:rPr lang="en-US" altLang="zh-CN" b="1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T</a:t>
            </a:r>
            <a:r>
              <a:rPr lang="en-US" altLang="zh-CN" b="1" baseline="-25000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0 </a:t>
            </a:r>
            <a:r>
              <a:rPr lang="zh-CN" altLang="en-US" b="1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控制字</a:t>
            </a:r>
            <a:endParaRPr lang="zh-CN" altLang="en-US" b="1" dirty="0">
              <a:solidFill>
                <a:srgbClr val="C00000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</a:t>
            </a:r>
            <a:r>
              <a:rPr lang="en-US" altLang="zh-CN" b="1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OUT    63H</a:t>
            </a:r>
            <a:r>
              <a:rPr lang="zh-CN" altLang="en-US" b="1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b="1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AL</a:t>
            </a:r>
            <a:endParaRPr lang="en-US" altLang="zh-CN" b="1" dirty="0">
              <a:solidFill>
                <a:srgbClr val="C00000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MOV    AL</a:t>
            </a:r>
            <a:r>
              <a:rPr lang="zh-CN" altLang="en-US" b="1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， </a:t>
            </a:r>
            <a:r>
              <a:rPr lang="en-US" altLang="zh-CN" b="1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0A8H                </a:t>
            </a:r>
            <a:r>
              <a:rPr lang="zh-CN" altLang="en-US" b="1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；向</a:t>
            </a:r>
            <a:r>
              <a:rPr lang="en-US" altLang="zh-CN" b="1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T</a:t>
            </a:r>
            <a:r>
              <a:rPr lang="en-US" altLang="zh-CN" b="1" baseline="-25000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0</a:t>
            </a:r>
            <a:r>
              <a:rPr lang="zh-CN" altLang="en-US" b="1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写低</a:t>
            </a:r>
            <a:r>
              <a:rPr lang="en-US" altLang="zh-CN" b="1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8</a:t>
            </a:r>
            <a:r>
              <a:rPr lang="zh-CN" altLang="en-US" b="1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位计数初值</a:t>
            </a:r>
            <a:endParaRPr lang="zh-CN" altLang="en-US" b="1" u="sng" dirty="0">
              <a:solidFill>
                <a:srgbClr val="C00000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</a:t>
            </a:r>
            <a:r>
              <a:rPr lang="en-US" altLang="zh-CN" b="1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OUT    60H</a:t>
            </a:r>
            <a:r>
              <a:rPr lang="zh-CN" altLang="en-US" b="1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b="1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AL</a:t>
            </a:r>
            <a:endParaRPr lang="en-US" altLang="zh-CN" b="1" dirty="0">
              <a:solidFill>
                <a:srgbClr val="C00000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en-US" altLang="zh-CN" b="1" dirty="0">
                <a:ea typeface="华文楷体" panose="02010600040101010101" pitchFamily="2" charset="-122"/>
                <a:cs typeface="Arial" panose="020B0604020202020204" pitchFamily="34" charset="0"/>
              </a:rPr>
              <a:t>    </a:t>
            </a:r>
            <a:r>
              <a:rPr lang="en-US" altLang="zh-CN" b="1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MOV    AL</a:t>
            </a:r>
            <a:r>
              <a:rPr lang="zh-CN" altLang="en-US" b="1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，  </a:t>
            </a:r>
            <a:r>
              <a:rPr lang="en-US" altLang="zh-CN" b="1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63H                 </a:t>
            </a:r>
            <a:r>
              <a:rPr lang="zh-CN" altLang="en-US" b="1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；写</a:t>
            </a:r>
            <a:r>
              <a:rPr lang="en-US" altLang="zh-CN" b="1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T</a:t>
            </a:r>
            <a:r>
              <a:rPr lang="en-US" altLang="zh-CN" b="1" baseline="-25000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1 </a:t>
            </a:r>
            <a:r>
              <a:rPr lang="zh-CN" altLang="en-US" b="1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控制字</a:t>
            </a:r>
            <a:endParaRPr lang="zh-CN" altLang="en-US" b="1" dirty="0">
              <a:solidFill>
                <a:srgbClr val="0000FF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</a:t>
            </a:r>
            <a:r>
              <a:rPr lang="en-US" altLang="zh-CN" b="1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OUT 	  63H</a:t>
            </a:r>
            <a:r>
              <a:rPr lang="zh-CN" altLang="en-US" b="1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AL</a:t>
            </a:r>
            <a:endParaRPr lang="en-US" altLang="zh-CN" b="1" dirty="0">
              <a:solidFill>
                <a:srgbClr val="0000FF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MOV    AL</a:t>
            </a:r>
            <a:r>
              <a:rPr lang="zh-CN" altLang="en-US" b="1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， </a:t>
            </a:r>
            <a:r>
              <a:rPr lang="en-US" altLang="zh-CN" b="1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20H                  </a:t>
            </a:r>
            <a:r>
              <a:rPr lang="zh-CN" altLang="en-US" b="1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；向</a:t>
            </a:r>
            <a:r>
              <a:rPr lang="en-US" altLang="zh-CN" b="1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T</a:t>
            </a:r>
            <a:r>
              <a:rPr lang="en-US" altLang="zh-CN" b="1" baseline="-25000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b="1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写高</a:t>
            </a:r>
            <a:r>
              <a:rPr lang="en-US" altLang="zh-CN" b="1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8</a:t>
            </a:r>
            <a:r>
              <a:rPr lang="zh-CN" altLang="en-US" b="1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位计数初值</a:t>
            </a:r>
            <a:endParaRPr lang="zh-CN" altLang="en-US" b="1" u="sng" dirty="0">
              <a:solidFill>
                <a:srgbClr val="0000FF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   </a:t>
            </a:r>
            <a:r>
              <a:rPr lang="en-US" altLang="zh-CN" b="1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OUT     61H</a:t>
            </a:r>
            <a:r>
              <a:rPr lang="zh-CN" altLang="en-US" b="1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AL</a:t>
            </a:r>
            <a:endParaRPr lang="en-US" altLang="zh-CN" b="1" dirty="0">
              <a:solidFill>
                <a:srgbClr val="0000FF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en-US" altLang="zh-CN" b="1" dirty="0">
                <a:ea typeface="华文楷体" panose="02010600040101010101" pitchFamily="2" charset="-122"/>
                <a:cs typeface="Arial" panose="020B0604020202020204" pitchFamily="34" charset="0"/>
              </a:rPr>
              <a:t>    MOV    AL</a:t>
            </a:r>
            <a:r>
              <a:rPr lang="zh-CN" altLang="en-US" b="1" dirty="0">
                <a:ea typeface="华文楷体" panose="02010600040101010101" pitchFamily="2" charset="-122"/>
                <a:cs typeface="Arial" panose="020B0604020202020204" pitchFamily="34" charset="0"/>
              </a:rPr>
              <a:t>， </a:t>
            </a:r>
            <a:r>
              <a:rPr lang="en-US" altLang="zh-CN" b="1" dirty="0">
                <a:ea typeface="华文楷体" panose="02010600040101010101" pitchFamily="2" charset="-122"/>
                <a:cs typeface="Arial" panose="020B0604020202020204" pitchFamily="34" charset="0"/>
              </a:rPr>
              <a:t>0B6H  	       </a:t>
            </a:r>
            <a:r>
              <a:rPr lang="zh-CN" altLang="en-US" b="1" dirty="0">
                <a:ea typeface="华文楷体" panose="02010600040101010101" pitchFamily="2" charset="-122"/>
                <a:cs typeface="Arial" panose="020B0604020202020204" pitchFamily="34" charset="0"/>
              </a:rPr>
              <a:t>；写</a:t>
            </a:r>
            <a:r>
              <a:rPr lang="en-US" altLang="zh-CN" b="1" dirty="0">
                <a:ea typeface="华文楷体" panose="02010600040101010101" pitchFamily="2" charset="-122"/>
                <a:cs typeface="Arial" panose="020B0604020202020204" pitchFamily="34" charset="0"/>
              </a:rPr>
              <a:t>T</a:t>
            </a:r>
            <a:r>
              <a:rPr lang="en-US" altLang="zh-CN" b="1" baseline="-25000" dirty="0">
                <a:ea typeface="华文楷体" panose="02010600040101010101" pitchFamily="2" charset="-122"/>
                <a:cs typeface="Arial" panose="020B0604020202020204" pitchFamily="34" charset="0"/>
              </a:rPr>
              <a:t>2 </a:t>
            </a:r>
            <a:r>
              <a:rPr lang="zh-CN" altLang="en-US" b="1" dirty="0">
                <a:ea typeface="华文楷体" panose="02010600040101010101" pitchFamily="2" charset="-122"/>
                <a:cs typeface="Arial" panose="020B0604020202020204" pitchFamily="34" charset="0"/>
              </a:rPr>
              <a:t>控制字</a:t>
            </a:r>
            <a:endParaRPr lang="zh-CN" altLang="en-US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b="1" dirty="0">
                <a:ea typeface="华文楷体" panose="02010600040101010101" pitchFamily="2" charset="-122"/>
                <a:cs typeface="Arial" panose="020B0604020202020204" pitchFamily="34" charset="0"/>
              </a:rPr>
              <a:t>    </a:t>
            </a:r>
            <a:r>
              <a:rPr lang="en-US" altLang="zh-CN" b="1" dirty="0">
                <a:ea typeface="华文楷体" panose="02010600040101010101" pitchFamily="2" charset="-122"/>
                <a:cs typeface="Arial" panose="020B0604020202020204" pitchFamily="34" charset="0"/>
              </a:rPr>
              <a:t>OUT     63H</a:t>
            </a:r>
            <a:r>
              <a:rPr lang="zh-CN" altLang="en-US" b="1" dirty="0">
                <a:ea typeface="华文楷体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b="1" dirty="0">
                <a:ea typeface="华文楷体" panose="02010600040101010101" pitchFamily="2" charset="-122"/>
                <a:cs typeface="Arial" panose="020B0604020202020204" pitchFamily="34" charset="0"/>
              </a:rPr>
              <a:t>AL</a:t>
            </a:r>
            <a:endParaRPr lang="en-US" altLang="zh-CN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en-US" altLang="zh-CN" b="1" dirty="0">
                <a:ea typeface="华文楷体" panose="02010600040101010101" pitchFamily="2" charset="-122"/>
                <a:cs typeface="Arial" panose="020B0604020202020204" pitchFamily="34" charset="0"/>
              </a:rPr>
              <a:t>    MOV    AL</a:t>
            </a:r>
            <a:r>
              <a:rPr lang="zh-CN" altLang="en-US" b="1" dirty="0">
                <a:ea typeface="华文楷体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b="1" dirty="0">
                <a:ea typeface="华文楷体" panose="02010600040101010101" pitchFamily="2" charset="-122"/>
                <a:cs typeface="Arial" panose="020B0604020202020204" pitchFamily="34" charset="0"/>
              </a:rPr>
              <a:t>3CH                  </a:t>
            </a:r>
            <a:r>
              <a:rPr lang="zh-CN" altLang="en-US" b="1" dirty="0">
                <a:ea typeface="华文楷体" panose="02010600040101010101" pitchFamily="2" charset="-122"/>
                <a:cs typeface="Arial" panose="020B0604020202020204" pitchFamily="34" charset="0"/>
              </a:rPr>
              <a:t>；向</a:t>
            </a:r>
            <a:r>
              <a:rPr lang="en-US" altLang="zh-CN" b="1" dirty="0">
                <a:ea typeface="华文楷体" panose="02010600040101010101" pitchFamily="2" charset="-122"/>
                <a:cs typeface="Arial" panose="020B0604020202020204" pitchFamily="34" charset="0"/>
              </a:rPr>
              <a:t>T</a:t>
            </a:r>
            <a:r>
              <a:rPr lang="en-US" altLang="zh-CN" b="1" baseline="-25000" dirty="0">
                <a:ea typeface="华文楷体" panose="02010600040101010101" pitchFamily="2" charset="-122"/>
                <a:cs typeface="Arial" panose="020B0604020202020204" pitchFamily="34" charset="0"/>
              </a:rPr>
              <a:t>2</a:t>
            </a:r>
            <a:r>
              <a:rPr lang="zh-CN" altLang="en-US" b="1" dirty="0">
                <a:ea typeface="华文楷体" panose="02010600040101010101" pitchFamily="2" charset="-122"/>
                <a:cs typeface="Arial" panose="020B0604020202020204" pitchFamily="34" charset="0"/>
              </a:rPr>
              <a:t>写低</a:t>
            </a:r>
            <a:r>
              <a:rPr lang="en-US" altLang="zh-CN" b="1" dirty="0">
                <a:ea typeface="华文楷体" panose="02010600040101010101" pitchFamily="2" charset="-122"/>
                <a:cs typeface="Arial" panose="020B0604020202020204" pitchFamily="34" charset="0"/>
              </a:rPr>
              <a:t>8</a:t>
            </a:r>
            <a:r>
              <a:rPr lang="zh-CN" altLang="en-US" b="1" dirty="0">
                <a:ea typeface="华文楷体" panose="02010600040101010101" pitchFamily="2" charset="-122"/>
                <a:cs typeface="Arial" panose="020B0604020202020204" pitchFamily="34" charset="0"/>
              </a:rPr>
              <a:t>位计数初值</a:t>
            </a:r>
            <a:endParaRPr lang="zh-CN" altLang="en-US" b="1" u="sng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b="1" dirty="0">
                <a:ea typeface="华文楷体" panose="02010600040101010101" pitchFamily="2" charset="-122"/>
                <a:cs typeface="Arial" panose="020B0604020202020204" pitchFamily="34" charset="0"/>
              </a:rPr>
              <a:t>    </a:t>
            </a:r>
            <a:r>
              <a:rPr lang="en-US" altLang="zh-CN" b="1" dirty="0">
                <a:ea typeface="华文楷体" panose="02010600040101010101" pitchFamily="2" charset="-122"/>
                <a:cs typeface="Arial" panose="020B0604020202020204" pitchFamily="34" charset="0"/>
              </a:rPr>
              <a:t>OUT     62H</a:t>
            </a:r>
            <a:r>
              <a:rPr lang="zh-CN" altLang="en-US" b="1" dirty="0">
                <a:ea typeface="华文楷体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b="1" dirty="0">
                <a:ea typeface="华文楷体" panose="02010600040101010101" pitchFamily="2" charset="-122"/>
                <a:cs typeface="Arial" panose="020B0604020202020204" pitchFamily="34" charset="0"/>
              </a:rPr>
              <a:t>AL    </a:t>
            </a:r>
            <a:endParaRPr lang="en-US" altLang="zh-CN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en-US" altLang="zh-CN" b="1" dirty="0">
                <a:ea typeface="华文楷体" panose="02010600040101010101" pitchFamily="2" charset="-122"/>
                <a:cs typeface="Arial" panose="020B0604020202020204" pitchFamily="34" charset="0"/>
              </a:rPr>
              <a:t>    MOV    AL</a:t>
            </a:r>
            <a:r>
              <a:rPr lang="zh-CN" altLang="en-US" b="1" dirty="0">
                <a:ea typeface="华文楷体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b="1" dirty="0">
                <a:ea typeface="华文楷体" panose="02010600040101010101" pitchFamily="2" charset="-122"/>
                <a:cs typeface="Arial" panose="020B0604020202020204" pitchFamily="34" charset="0"/>
              </a:rPr>
              <a:t>1BH                  </a:t>
            </a:r>
            <a:r>
              <a:rPr lang="zh-CN" altLang="en-US" b="1" dirty="0">
                <a:ea typeface="华文楷体" panose="02010600040101010101" pitchFamily="2" charset="-122"/>
                <a:cs typeface="Arial" panose="020B0604020202020204" pitchFamily="34" charset="0"/>
              </a:rPr>
              <a:t>；向</a:t>
            </a:r>
            <a:r>
              <a:rPr lang="en-US" altLang="zh-CN" b="1" dirty="0">
                <a:ea typeface="华文楷体" panose="02010600040101010101" pitchFamily="2" charset="-122"/>
                <a:cs typeface="Arial" panose="020B0604020202020204" pitchFamily="34" charset="0"/>
              </a:rPr>
              <a:t>T</a:t>
            </a:r>
            <a:r>
              <a:rPr lang="en-US" altLang="zh-CN" b="1" baseline="-25000" dirty="0">
                <a:ea typeface="华文楷体" panose="02010600040101010101" pitchFamily="2" charset="-122"/>
                <a:cs typeface="Arial" panose="020B0604020202020204" pitchFamily="34" charset="0"/>
              </a:rPr>
              <a:t>2</a:t>
            </a:r>
            <a:r>
              <a:rPr lang="zh-CN" altLang="en-US" b="1" dirty="0">
                <a:ea typeface="华文楷体" panose="02010600040101010101" pitchFamily="2" charset="-122"/>
                <a:cs typeface="Arial" panose="020B0604020202020204" pitchFamily="34" charset="0"/>
              </a:rPr>
              <a:t>写高</a:t>
            </a:r>
            <a:r>
              <a:rPr lang="en-US" altLang="zh-CN" b="1" dirty="0">
                <a:ea typeface="华文楷体" panose="02010600040101010101" pitchFamily="2" charset="-122"/>
                <a:cs typeface="Arial" panose="020B0604020202020204" pitchFamily="34" charset="0"/>
              </a:rPr>
              <a:t>8</a:t>
            </a:r>
            <a:r>
              <a:rPr lang="zh-CN" altLang="en-US" b="1" dirty="0">
                <a:ea typeface="华文楷体" panose="02010600040101010101" pitchFamily="2" charset="-122"/>
                <a:cs typeface="Arial" panose="020B0604020202020204" pitchFamily="34" charset="0"/>
              </a:rPr>
              <a:t>位计数初值</a:t>
            </a:r>
            <a:endParaRPr lang="zh-CN" altLang="en-US" b="1" u="sng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b="1" dirty="0">
                <a:ea typeface="华文楷体" panose="02010600040101010101" pitchFamily="2" charset="-122"/>
                <a:cs typeface="Arial" panose="020B0604020202020204" pitchFamily="34" charset="0"/>
              </a:rPr>
              <a:t>    </a:t>
            </a:r>
            <a:r>
              <a:rPr lang="en-US" altLang="zh-CN" b="1" dirty="0">
                <a:ea typeface="华文楷体" panose="02010600040101010101" pitchFamily="2" charset="-122"/>
                <a:cs typeface="Arial" panose="020B0604020202020204" pitchFamily="34" charset="0"/>
              </a:rPr>
              <a:t>OUT     62H</a:t>
            </a:r>
            <a:r>
              <a:rPr lang="zh-CN" altLang="en-US" b="1" dirty="0">
                <a:ea typeface="华文楷体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b="1" dirty="0">
                <a:ea typeface="华文楷体" panose="02010600040101010101" pitchFamily="2" charset="-122"/>
                <a:cs typeface="Arial" panose="020B0604020202020204" pitchFamily="34" charset="0"/>
              </a:rPr>
              <a:t>AL      </a:t>
            </a:r>
            <a:endParaRPr lang="en-US" altLang="zh-CN" b="1" dirty="0">
              <a:ea typeface="楷体_GB2312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8001000" cy="50292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en-US" altLang="zh-CN" sz="2400"/>
              <a:t>【3-10】</a:t>
            </a:r>
            <a:r>
              <a:rPr kumimoji="0" lang="zh-CN" altLang="en-US" sz="2400"/>
              <a:t>针对下图，按要求编写初始化程序段。</a:t>
            </a:r>
            <a:endParaRPr kumimoji="0" lang="en-US" altLang="zh-CN" sz="2400"/>
          </a:p>
          <a:p>
            <a:pPr lvl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zh-CN" altLang="en-US" sz="2200"/>
              <a:t>计数器</a:t>
            </a:r>
            <a:r>
              <a:rPr kumimoji="0" lang="en-US" altLang="zh-CN" sz="2200"/>
              <a:t>0</a:t>
            </a:r>
            <a:r>
              <a:rPr kumimoji="0" lang="zh-CN" altLang="en-US" sz="2200"/>
              <a:t>：方式</a:t>
            </a:r>
            <a:r>
              <a:rPr kumimoji="0" lang="en-US" altLang="zh-CN" sz="2200"/>
              <a:t>0</a:t>
            </a:r>
            <a:r>
              <a:rPr kumimoji="0" lang="zh-CN" altLang="en-US" sz="2200"/>
              <a:t>，计数初值</a:t>
            </a:r>
            <a:r>
              <a:rPr kumimoji="0" lang="en-US" altLang="zh-CN" sz="2200"/>
              <a:t>1234H</a:t>
            </a:r>
            <a:r>
              <a:rPr kumimoji="0" lang="zh-CN" altLang="en-US" sz="2200"/>
              <a:t>，按二进制计数；</a:t>
            </a:r>
            <a:endParaRPr kumimoji="0" lang="en-US" altLang="zh-CN" sz="2200"/>
          </a:p>
          <a:p>
            <a:pPr lvl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zh-CN" altLang="en-US" sz="2200"/>
              <a:t>计数器</a:t>
            </a:r>
            <a:r>
              <a:rPr kumimoji="0" lang="en-US" altLang="zh-CN" sz="2200"/>
              <a:t>1</a:t>
            </a:r>
            <a:r>
              <a:rPr kumimoji="0" lang="zh-CN" altLang="en-US" sz="2200"/>
              <a:t>：方式</a:t>
            </a:r>
            <a:r>
              <a:rPr kumimoji="0" lang="en-US" altLang="zh-CN" sz="2200"/>
              <a:t>2</a:t>
            </a:r>
            <a:r>
              <a:rPr kumimoji="0" lang="zh-CN" altLang="en-US" sz="2200"/>
              <a:t>，计数初值为</a:t>
            </a:r>
            <a:r>
              <a:rPr kumimoji="0" lang="en-US" altLang="zh-CN" sz="2200"/>
              <a:t>100</a:t>
            </a:r>
            <a:r>
              <a:rPr kumimoji="0" lang="zh-CN" altLang="en-US" sz="2200"/>
              <a:t>，按</a:t>
            </a:r>
            <a:r>
              <a:rPr kumimoji="0" lang="en-US" altLang="zh-CN" sz="2200"/>
              <a:t>BCD</a:t>
            </a:r>
            <a:r>
              <a:rPr kumimoji="0" lang="zh-CN" altLang="en-US" sz="2200"/>
              <a:t>码计数；</a:t>
            </a:r>
            <a:endParaRPr kumimoji="0" lang="en-US" altLang="zh-CN" sz="2200"/>
          </a:p>
          <a:p>
            <a:pPr lvl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zh-CN" altLang="en-US" sz="2200"/>
              <a:t>计数器</a:t>
            </a:r>
            <a:r>
              <a:rPr kumimoji="0" lang="en-US" altLang="zh-CN" sz="2200"/>
              <a:t>2</a:t>
            </a:r>
            <a:r>
              <a:rPr kumimoji="0" lang="zh-CN" altLang="en-US" sz="2200"/>
              <a:t>：方式</a:t>
            </a:r>
            <a:r>
              <a:rPr kumimoji="0" lang="en-US" altLang="zh-CN" sz="2200"/>
              <a:t>4</a:t>
            </a:r>
            <a:r>
              <a:rPr kumimoji="0" lang="zh-CN" altLang="en-US" sz="2200"/>
              <a:t>，初值为</a:t>
            </a:r>
            <a:r>
              <a:rPr kumimoji="0" lang="en-US" altLang="zh-CN" sz="2200"/>
              <a:t>1FFFH</a:t>
            </a:r>
            <a:r>
              <a:rPr kumimoji="0" lang="zh-CN" altLang="en-US" sz="2200"/>
              <a:t>，按二进制计数。</a:t>
            </a:r>
            <a:endParaRPr kumimoji="0" lang="en-US" altLang="zh-CN" sz="2200"/>
          </a:p>
        </p:txBody>
      </p:sp>
      <p:sp>
        <p:nvSpPr>
          <p:cNvPr id="15974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3F9674-BC90-4C74-9BA5-60E244E27309}" type="slidenum">
              <a:rPr lang="en-US" altLang="zh-CN"/>
            </a:fld>
            <a:endParaRPr lang="en-US" altLang="zh-CN"/>
          </a:p>
        </p:txBody>
      </p:sp>
      <p:graphicFrame>
        <p:nvGraphicFramePr>
          <p:cNvPr id="159747" name="Object 4"/>
          <p:cNvGraphicFramePr>
            <a:graphicFrameLocks noChangeAspect="1"/>
          </p:cNvGraphicFramePr>
          <p:nvPr/>
        </p:nvGraphicFramePr>
        <p:xfrm>
          <a:off x="2362200" y="3054350"/>
          <a:ext cx="4154488" cy="353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name="Visio" r:id="rId1" imgW="3149600" imgH="2946400" progId="Visio.Drawing.11">
                  <p:embed/>
                </p:oleObj>
              </mc:Choice>
              <mc:Fallback>
                <p:oleObj name="Visio" r:id="rId1" imgW="3149600" imgH="29464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054350"/>
                        <a:ext cx="4154488" cy="353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01000" cy="48006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zh-CN" altLang="en-US" sz="2400" b="1" dirty="0"/>
              <a:t>解：</a:t>
            </a:r>
            <a:r>
              <a:rPr kumimoji="0" lang="en-US" altLang="zh-CN" sz="2400" b="1" dirty="0"/>
              <a:t>(1) </a:t>
            </a:r>
            <a:r>
              <a:rPr kumimoji="0" lang="zh-CN" altLang="en-US" sz="2400" b="1" dirty="0"/>
              <a:t>首先确定</a:t>
            </a:r>
            <a:r>
              <a:rPr kumimoji="0" lang="en-US" altLang="zh-CN" sz="2400" b="1" dirty="0"/>
              <a:t>8253</a:t>
            </a:r>
            <a:r>
              <a:rPr kumimoji="0" lang="zh-CN" altLang="en-US" sz="2400" b="1" dirty="0"/>
              <a:t>的端口地址</a:t>
            </a:r>
            <a:r>
              <a:rPr kumimoji="0" lang="zh-CN" altLang="en-US" sz="2400" dirty="0"/>
              <a:t>。</a:t>
            </a:r>
            <a:endParaRPr kumimoji="0" lang="en-US" altLang="zh-CN" sz="2400" dirty="0"/>
          </a:p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endParaRPr kumimoji="0" lang="en-US" altLang="zh-CN" sz="2400" dirty="0"/>
          </a:p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endParaRPr kumimoji="0" lang="en-US" altLang="zh-CN" sz="2400" dirty="0"/>
          </a:p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endParaRPr kumimoji="0" lang="en-US" altLang="zh-CN" sz="2400" dirty="0"/>
          </a:p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endParaRPr kumimoji="0" lang="en-US" altLang="zh-CN" sz="2400" dirty="0"/>
          </a:p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endParaRPr kumimoji="0" lang="en-US" altLang="zh-CN" sz="2400" dirty="0"/>
          </a:p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endParaRPr kumimoji="0" lang="en-US" altLang="zh-CN" sz="2400" dirty="0"/>
          </a:p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endParaRPr kumimoji="0" lang="en-US" altLang="zh-CN" sz="2400" dirty="0"/>
          </a:p>
          <a:p>
            <a:pPr lvl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zh-CN" altLang="en-US" sz="2200" dirty="0"/>
              <a:t>计数器</a:t>
            </a:r>
            <a:r>
              <a:rPr kumimoji="0" lang="en-US" altLang="zh-CN" sz="2200" dirty="0"/>
              <a:t>0</a:t>
            </a:r>
            <a:r>
              <a:rPr kumimoji="0" lang="zh-CN" altLang="en-US" sz="2200" dirty="0"/>
              <a:t>、</a:t>
            </a:r>
            <a:r>
              <a:rPr kumimoji="0" lang="en-US" altLang="zh-CN" sz="2200" dirty="0"/>
              <a:t>1</a:t>
            </a:r>
            <a:r>
              <a:rPr kumimoji="0" lang="zh-CN" altLang="en-US" sz="2200" dirty="0"/>
              <a:t>、</a:t>
            </a:r>
            <a:r>
              <a:rPr kumimoji="0" lang="en-US" altLang="zh-CN" sz="2200" dirty="0"/>
              <a:t>2</a:t>
            </a:r>
            <a:r>
              <a:rPr kumimoji="0" lang="zh-CN" altLang="en-US" sz="2200" dirty="0"/>
              <a:t>的地址分别是</a:t>
            </a:r>
            <a:r>
              <a:rPr kumimoji="0" lang="en-US" altLang="zh-CN" sz="2200" dirty="0"/>
              <a:t>40H-43H</a:t>
            </a:r>
            <a:r>
              <a:rPr kumimoji="0" lang="zh-CN" altLang="en-US" sz="2200" dirty="0"/>
              <a:t>、</a:t>
            </a:r>
            <a:r>
              <a:rPr kumimoji="0" lang="en-US" altLang="zh-CN" sz="2200" dirty="0"/>
              <a:t>44H-47H </a:t>
            </a:r>
            <a:r>
              <a:rPr kumimoji="0" lang="zh-CN" altLang="en-US" sz="2200" dirty="0"/>
              <a:t>和 </a:t>
            </a:r>
            <a:r>
              <a:rPr kumimoji="0" lang="en-US" altLang="zh-CN" sz="2200" dirty="0"/>
              <a:t>48-4BH</a:t>
            </a:r>
            <a:r>
              <a:rPr kumimoji="0" lang="zh-CN" altLang="en-US" sz="2200" dirty="0"/>
              <a:t>；</a:t>
            </a:r>
            <a:endParaRPr kumimoji="0" lang="en-US" altLang="zh-CN" sz="2200" dirty="0"/>
          </a:p>
          <a:p>
            <a:pPr lvl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zh-CN" altLang="en-US" sz="2200" dirty="0"/>
              <a:t>方式字的端口地址是</a:t>
            </a:r>
            <a:r>
              <a:rPr kumimoji="0" lang="en-US" altLang="zh-CN" sz="2200" dirty="0"/>
              <a:t>4C-4FH</a:t>
            </a:r>
            <a:r>
              <a:rPr kumimoji="0" lang="zh-CN" altLang="en-US" sz="2200" dirty="0"/>
              <a:t>。</a:t>
            </a:r>
            <a:endParaRPr kumimoji="0" lang="en-US" altLang="zh-CN" sz="2200" dirty="0"/>
          </a:p>
        </p:txBody>
      </p:sp>
      <p:sp>
        <p:nvSpPr>
          <p:cNvPr id="16179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48D24BE-632C-45F5-AB4E-CF20965BD189}" type="slidenum">
              <a:rPr lang="en-US" altLang="zh-CN"/>
            </a:fld>
            <a:endParaRPr lang="en-US" altLang="zh-CN"/>
          </a:p>
        </p:txBody>
      </p:sp>
      <p:graphicFrame>
        <p:nvGraphicFramePr>
          <p:cNvPr id="5" name="Group 268"/>
          <p:cNvGraphicFramePr>
            <a:graphicFrameLocks noGrp="1"/>
          </p:cNvGraphicFramePr>
          <p:nvPr/>
        </p:nvGraphicFramePr>
        <p:xfrm>
          <a:off x="1143000" y="2155825"/>
          <a:ext cx="6553200" cy="2185988"/>
        </p:xfrm>
        <a:graphic>
          <a:graphicData uri="http://schemas.openxmlformats.org/drawingml/2006/table">
            <a:tbl>
              <a:tblPr/>
              <a:tblGrid>
                <a:gridCol w="655638"/>
                <a:gridCol w="654050"/>
                <a:gridCol w="655637"/>
                <a:gridCol w="655638"/>
                <a:gridCol w="657225"/>
                <a:gridCol w="654050"/>
                <a:gridCol w="655637"/>
                <a:gridCol w="655638"/>
                <a:gridCol w="654050"/>
                <a:gridCol w="655637"/>
              </a:tblGrid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kumimoji="1" lang="en-US" altLang="zh-CN" sz="18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D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kumimoji="1" lang="en-US" altLang="zh-CN" sz="18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D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1" lang="en-US" altLang="zh-CN" sz="18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D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1" lang="en-US" altLang="zh-CN" sz="18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D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1" lang="en-US" altLang="zh-CN" sz="18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D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1" lang="en-US" altLang="zh-CN" sz="18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D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1" lang="en-US" altLang="zh-CN" sz="18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D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1" lang="en-US" altLang="zh-CN" sz="18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D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D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DE1"/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001000" cy="48768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24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zh-CN" altLang="en-US" sz="2400" b="1"/>
              <a:t> </a:t>
            </a:r>
            <a:r>
              <a:rPr kumimoji="0" lang="en-US" altLang="zh-CN" sz="2400" b="1"/>
              <a:t>(2) </a:t>
            </a:r>
            <a:r>
              <a:rPr kumimoji="0" lang="zh-CN" altLang="en-US" sz="2400" b="1"/>
              <a:t>确定</a:t>
            </a:r>
            <a:r>
              <a:rPr kumimoji="0" lang="en-US" altLang="zh-CN" sz="2400" b="1"/>
              <a:t>8253</a:t>
            </a:r>
            <a:r>
              <a:rPr kumimoji="0" lang="zh-CN" altLang="en-US" sz="2400" b="1"/>
              <a:t>三个计数器的工作方式</a:t>
            </a:r>
            <a:endParaRPr kumimoji="0" lang="en-US" altLang="zh-CN" sz="2400" b="1"/>
          </a:p>
          <a:p>
            <a:pPr lvl="1">
              <a:spcBef>
                <a:spcPts val="120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en-US" altLang="zh-CN" sz="2200"/>
              <a:t>T</a:t>
            </a:r>
            <a:r>
              <a:rPr kumimoji="0" lang="en-US" altLang="zh-CN" sz="2200" baseline="-25000"/>
              <a:t>0</a:t>
            </a:r>
            <a:r>
              <a:rPr kumimoji="0" lang="zh-CN" altLang="en-US" sz="2200"/>
              <a:t>：方式</a:t>
            </a:r>
            <a:r>
              <a:rPr kumimoji="0" lang="en-US" altLang="zh-CN" sz="2200"/>
              <a:t>0</a:t>
            </a:r>
            <a:r>
              <a:rPr kumimoji="0" lang="zh-CN" altLang="en-US" sz="2200"/>
              <a:t>，初值</a:t>
            </a:r>
            <a:r>
              <a:rPr kumimoji="0" lang="en-US" altLang="zh-CN" sz="2200"/>
              <a:t>1234H</a:t>
            </a:r>
            <a:r>
              <a:rPr kumimoji="0" lang="zh-CN" altLang="en-US" sz="2200"/>
              <a:t>，二进制计数。</a:t>
            </a:r>
            <a:endParaRPr kumimoji="0" lang="en-US" altLang="zh-CN" sz="2200"/>
          </a:p>
          <a:p>
            <a:pPr lvl="1">
              <a:spcBef>
                <a:spcPts val="120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None/>
            </a:pPr>
            <a:endParaRPr kumimoji="0" lang="en-US" altLang="zh-CN" sz="2200"/>
          </a:p>
          <a:p>
            <a:pPr lvl="1">
              <a:spcBef>
                <a:spcPts val="300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en-US" altLang="zh-CN" sz="2200"/>
              <a:t>T</a:t>
            </a:r>
            <a:r>
              <a:rPr kumimoji="0" lang="en-US" altLang="zh-CN" sz="2200" baseline="-25000"/>
              <a:t>1</a:t>
            </a:r>
            <a:r>
              <a:rPr kumimoji="0" lang="zh-CN" altLang="en-US" sz="2200"/>
              <a:t>：方式</a:t>
            </a:r>
            <a:r>
              <a:rPr kumimoji="0" lang="en-US" altLang="zh-CN" sz="2200"/>
              <a:t>2</a:t>
            </a:r>
            <a:r>
              <a:rPr kumimoji="0" lang="zh-CN" altLang="en-US" sz="2200"/>
              <a:t>，初值</a:t>
            </a:r>
            <a:r>
              <a:rPr kumimoji="0" lang="en-US" altLang="zh-CN" sz="2200"/>
              <a:t>100</a:t>
            </a:r>
            <a:r>
              <a:rPr kumimoji="0" lang="zh-CN" altLang="en-US" sz="2200"/>
              <a:t>，</a:t>
            </a:r>
            <a:r>
              <a:rPr kumimoji="0" lang="en-US" altLang="zh-CN" sz="2200"/>
              <a:t>BCD</a:t>
            </a:r>
            <a:r>
              <a:rPr kumimoji="0" lang="zh-CN" altLang="en-US" sz="2200"/>
              <a:t>码计数；</a:t>
            </a:r>
            <a:endParaRPr kumimoji="0" lang="en-US" altLang="zh-CN" sz="2200"/>
          </a:p>
          <a:p>
            <a:pPr lvl="1">
              <a:spcBef>
                <a:spcPts val="120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Char char="l"/>
            </a:pPr>
            <a:endParaRPr kumimoji="0" lang="en-US" altLang="zh-CN" sz="2200"/>
          </a:p>
          <a:p>
            <a:pPr lvl="1">
              <a:spcBef>
                <a:spcPts val="240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Char char="l"/>
            </a:pPr>
            <a:r>
              <a:rPr kumimoji="0" lang="en-US" altLang="zh-CN" sz="2200"/>
              <a:t>T</a:t>
            </a:r>
            <a:r>
              <a:rPr kumimoji="0" lang="en-US" altLang="zh-CN" sz="2200" baseline="-25000"/>
              <a:t>2</a:t>
            </a:r>
            <a:r>
              <a:rPr kumimoji="0" lang="zh-CN" altLang="en-US" sz="2200"/>
              <a:t>：方式</a:t>
            </a:r>
            <a:r>
              <a:rPr kumimoji="0" lang="en-US" altLang="zh-CN" sz="2200"/>
              <a:t>4</a:t>
            </a:r>
            <a:r>
              <a:rPr kumimoji="0" lang="zh-CN" altLang="en-US" sz="2200"/>
              <a:t>，初值</a:t>
            </a:r>
            <a:r>
              <a:rPr kumimoji="0" lang="en-US" altLang="zh-CN" sz="2200"/>
              <a:t>1FFFH</a:t>
            </a:r>
            <a:r>
              <a:rPr kumimoji="0" lang="zh-CN" altLang="en-US" sz="2200"/>
              <a:t>，二进制计数。</a:t>
            </a:r>
            <a:endParaRPr kumimoji="0" lang="en-US" altLang="zh-CN" sz="2200"/>
          </a:p>
          <a:p>
            <a:pPr lvl="1">
              <a:spcBef>
                <a:spcPts val="120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None/>
            </a:pPr>
            <a:endParaRPr kumimoji="0" lang="en-US" altLang="zh-CN" sz="2200"/>
          </a:p>
        </p:txBody>
      </p:sp>
      <p:sp>
        <p:nvSpPr>
          <p:cNvPr id="16384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E33507-B96B-4910-9DD1-465BCD037AB1}" type="slidenum">
              <a:rPr lang="en-US" altLang="zh-CN"/>
            </a:fld>
            <a:endParaRPr lang="en-US" altLang="zh-CN"/>
          </a:p>
        </p:txBody>
      </p:sp>
      <p:sp>
        <p:nvSpPr>
          <p:cNvPr id="6" name="椭圆形标注 5"/>
          <p:cNvSpPr/>
          <p:nvPr/>
        </p:nvSpPr>
        <p:spPr>
          <a:xfrm>
            <a:off x="2667000" y="2667000"/>
            <a:ext cx="2971800" cy="609600"/>
          </a:xfrm>
          <a:prstGeom prst="wedgeEllipseCallout">
            <a:avLst>
              <a:gd name="adj1" fmla="val -44133"/>
              <a:gd name="adj2" fmla="val -91407"/>
            </a:avLst>
          </a:prstGeom>
          <a:solidFill>
            <a:srgbClr val="FF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/>
            <a:r>
              <a:rPr lang="en-US" altLang="zh-CN" sz="2000" b="1" u="sng">
                <a:solidFill>
                  <a:srgbClr val="FF0066"/>
                </a:solidFill>
              </a:rPr>
              <a:t>00</a:t>
            </a:r>
            <a:r>
              <a:rPr lang="en-US" altLang="zh-CN" sz="2000" b="1" u="sng">
                <a:solidFill>
                  <a:srgbClr val="0000FF"/>
                </a:solidFill>
              </a:rPr>
              <a:t>11</a:t>
            </a:r>
            <a:r>
              <a:rPr lang="en-US" altLang="zh-CN" sz="2000" b="1" u="sng">
                <a:solidFill>
                  <a:schemeClr val="tx1"/>
                </a:solidFill>
              </a:rPr>
              <a:t>000</a:t>
            </a:r>
            <a:r>
              <a:rPr lang="en-US" altLang="zh-CN" sz="2000" b="1">
                <a:solidFill>
                  <a:srgbClr val="C00000"/>
                </a:solidFill>
              </a:rPr>
              <a:t>0</a:t>
            </a:r>
            <a:r>
              <a:rPr lang="en-US" altLang="zh-CN" sz="2000" b="1">
                <a:solidFill>
                  <a:schemeClr val="tx1"/>
                </a:solidFill>
              </a:rPr>
              <a:t>B = </a:t>
            </a:r>
            <a:r>
              <a:rPr lang="en-US" altLang="zh-CN" sz="2000" b="1">
                <a:solidFill>
                  <a:srgbClr val="0000FF"/>
                </a:solidFill>
              </a:rPr>
              <a:t>30H</a:t>
            </a:r>
            <a:endParaRPr lang="zh-CN" altLang="en-US" sz="2000" b="1">
              <a:solidFill>
                <a:srgbClr val="0000FF"/>
              </a:solidFill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2743200" y="4191000"/>
            <a:ext cx="2971800" cy="609600"/>
          </a:xfrm>
          <a:prstGeom prst="wedgeEllipseCallout">
            <a:avLst>
              <a:gd name="adj1" fmla="val -47018"/>
              <a:gd name="adj2" fmla="val -82032"/>
            </a:avLst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/>
            <a:r>
              <a:rPr lang="en-US" altLang="zh-CN" sz="2000" b="1" u="sng">
                <a:solidFill>
                  <a:srgbClr val="FF0066"/>
                </a:solidFill>
              </a:rPr>
              <a:t>01</a:t>
            </a:r>
            <a:r>
              <a:rPr lang="en-US" altLang="zh-CN" sz="2000" b="1" u="sng">
                <a:solidFill>
                  <a:srgbClr val="0000FF"/>
                </a:solidFill>
              </a:rPr>
              <a:t>10</a:t>
            </a:r>
            <a:r>
              <a:rPr lang="en-US" altLang="zh-CN" sz="2000" b="1" u="sng">
                <a:solidFill>
                  <a:schemeClr val="tx1"/>
                </a:solidFill>
              </a:rPr>
              <a:t>010</a:t>
            </a:r>
            <a:r>
              <a:rPr lang="en-US" altLang="zh-CN" sz="2000" b="1">
                <a:solidFill>
                  <a:srgbClr val="C00000"/>
                </a:solidFill>
              </a:rPr>
              <a:t>1</a:t>
            </a:r>
            <a:r>
              <a:rPr lang="en-US" altLang="zh-CN" sz="2000" b="1">
                <a:solidFill>
                  <a:schemeClr val="tx1"/>
                </a:solidFill>
              </a:rPr>
              <a:t>B = </a:t>
            </a:r>
            <a:r>
              <a:rPr lang="en-US" altLang="zh-CN" sz="2000" b="1">
                <a:solidFill>
                  <a:srgbClr val="0000FF"/>
                </a:solidFill>
              </a:rPr>
              <a:t>65H</a:t>
            </a:r>
            <a:endParaRPr lang="zh-CN" altLang="en-US" sz="2000" b="1">
              <a:solidFill>
                <a:srgbClr val="0000FF"/>
              </a:solidFill>
            </a:endParaRPr>
          </a:p>
        </p:txBody>
      </p:sp>
      <p:sp>
        <p:nvSpPr>
          <p:cNvPr id="8" name="椭圆形标注 7"/>
          <p:cNvSpPr>
            <a:spLocks noChangeArrowheads="1"/>
          </p:cNvSpPr>
          <p:nvPr/>
        </p:nvSpPr>
        <p:spPr bwMode="auto">
          <a:xfrm>
            <a:off x="2819400" y="5562600"/>
            <a:ext cx="3048000" cy="609600"/>
          </a:xfrm>
          <a:prstGeom prst="wedgeEllipseCallout">
            <a:avLst>
              <a:gd name="adj1" fmla="val -44741"/>
              <a:gd name="adj2" fmla="val -84375"/>
            </a:avLst>
          </a:prstGeom>
          <a:solidFill>
            <a:srgbClr val="ABDFFF"/>
          </a:solidFill>
          <a:ln w="19050">
            <a:solidFill>
              <a:schemeClr val="tx1"/>
            </a:solidFill>
            <a:miter lim="800000"/>
          </a:ln>
        </p:spPr>
        <p:txBody>
          <a:bodyPr lIns="0" rIns="0" anchor="ctr"/>
          <a:lstStyle/>
          <a:p>
            <a:pPr algn="ctr"/>
            <a:r>
              <a:rPr lang="en-US" altLang="zh-CN" sz="2000" b="1" u="sng">
                <a:solidFill>
                  <a:srgbClr val="FF0066"/>
                </a:solidFill>
              </a:rPr>
              <a:t>10</a:t>
            </a:r>
            <a:r>
              <a:rPr lang="en-US" altLang="zh-CN" sz="2000" b="1" u="sng">
                <a:solidFill>
                  <a:srgbClr val="0000FF"/>
                </a:solidFill>
              </a:rPr>
              <a:t>11</a:t>
            </a:r>
            <a:r>
              <a:rPr lang="en-US" altLang="zh-CN" sz="2000" b="1" u="sng"/>
              <a:t>100</a:t>
            </a:r>
            <a:r>
              <a:rPr lang="en-US" altLang="zh-CN" sz="2000" b="1">
                <a:solidFill>
                  <a:srgbClr val="C00000"/>
                </a:solidFill>
              </a:rPr>
              <a:t>0</a:t>
            </a:r>
            <a:r>
              <a:rPr lang="en-US" altLang="zh-CN" sz="2000" b="1"/>
              <a:t>B = </a:t>
            </a:r>
            <a:r>
              <a:rPr lang="en-US" altLang="zh-CN" sz="2000" b="1">
                <a:solidFill>
                  <a:srgbClr val="0000FF"/>
                </a:solidFill>
              </a:rPr>
              <a:t>B8H</a:t>
            </a:r>
            <a:endParaRPr lang="zh-CN" altLang="en-US" sz="2000" b="1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7C62510-AE1A-449F-BE54-543BAC48F1E6}" type="slidenum">
              <a:rPr lang="en-US" altLang="zh-CN"/>
            </a:fld>
            <a:endParaRPr lang="en-US" altLang="zh-CN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8915" name="Object 1"/>
          <p:cNvGraphicFramePr>
            <a:graphicFrameLocks noChangeAspect="1"/>
          </p:cNvGraphicFramePr>
          <p:nvPr/>
        </p:nvGraphicFramePr>
        <p:xfrm>
          <a:off x="1295400" y="1252538"/>
          <a:ext cx="6172200" cy="484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Visio" r:id="rId1" imgW="4362450" imgH="3390900" progId="Visio.Drawing.11">
                  <p:embed/>
                </p:oleObj>
              </mc:Choice>
              <mc:Fallback>
                <p:oleObj name="Visio" r:id="rId1" imgW="4362450" imgH="33909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252538"/>
                        <a:ext cx="6172200" cy="484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圆角矩形标注 8"/>
          <p:cNvSpPr/>
          <p:nvPr/>
        </p:nvSpPr>
        <p:spPr>
          <a:xfrm>
            <a:off x="3733800" y="16669"/>
            <a:ext cx="5257800" cy="1219200"/>
          </a:xfrm>
          <a:prstGeom prst="wedgeRoundRectCallout">
            <a:avLst>
              <a:gd name="adj1" fmla="val -2309"/>
              <a:gd name="adj2" fmla="val 87955"/>
              <a:gd name="adj3" fmla="val 16667"/>
            </a:avLst>
          </a:prstGeom>
          <a:solidFill>
            <a:srgbClr val="FFCC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计数开始前需写入初值。之后该值被送入减</a:t>
            </a:r>
            <a:r>
              <a:rPr lang="en-US" altLang="zh-CN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计数器。</a:t>
            </a:r>
            <a:r>
              <a:rPr lang="en-US" altLang="zh-CN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MAX = 2</a:t>
            </a:r>
            <a:r>
              <a:rPr lang="en-US" altLang="zh-CN" baseline="300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16</a:t>
            </a:r>
            <a:r>
              <a:rPr lang="en-US" altLang="zh-CN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-1</a:t>
            </a: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。</a:t>
            </a:r>
            <a:endParaRPr lang="en-US" altLang="zh-CN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计数过程中，初值寄存器中的值保持不变。</a:t>
            </a:r>
            <a:endParaRPr lang="zh-CN" altLang="en-US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6019800" y="2438698"/>
            <a:ext cx="2895600" cy="1143000"/>
          </a:xfrm>
          <a:prstGeom prst="wedgeRoundRectCallout">
            <a:avLst>
              <a:gd name="adj1" fmla="val -45504"/>
              <a:gd name="adj2" fmla="val 71862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条件满足时，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charset="-122"/>
              </a:rPr>
              <a:t>每个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CLK</a:t>
            </a:r>
            <a:r>
              <a:rPr lang="en-US" altLang="zh-CN" dirty="0">
                <a:solidFill>
                  <a:schemeClr val="tx1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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charset="-122"/>
              </a:rPr>
              <a:t>计数减</a:t>
            </a:r>
            <a:r>
              <a:rPr lang="en-US" altLang="zh-CN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。减为</a:t>
            </a:r>
            <a:r>
              <a:rPr lang="en-US" altLang="zh-CN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时，</a:t>
            </a:r>
            <a:r>
              <a:rPr lang="en-US" altLang="zh-CN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OUT </a:t>
            </a:r>
            <a:r>
              <a:rPr lang="zh-CN" altLang="en-US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端输出波形。</a:t>
            </a:r>
            <a:endParaRPr lang="en-US" altLang="zh-CN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28600" y="5257978"/>
            <a:ext cx="4495800" cy="1513503"/>
          </a:xfrm>
          <a:prstGeom prst="wedgeRoundRectCallout">
            <a:avLst>
              <a:gd name="adj1" fmla="val 36581"/>
              <a:gd name="adj2" fmla="val -75478"/>
              <a:gd name="adj3" fmla="val 16667"/>
            </a:avLst>
          </a:prstGeom>
          <a:solidFill>
            <a:srgbClr val="CC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锁存减</a:t>
            </a:r>
            <a:r>
              <a:rPr lang="en-US" altLang="zh-CN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计数器的值，以供读出和查询。</a:t>
            </a:r>
            <a:endParaRPr lang="en-US" altLang="zh-CN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若想获取当前计数值，不能直接从减</a:t>
            </a:r>
            <a:r>
              <a:rPr lang="en-US" altLang="zh-CN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计数器读出，而是必须</a:t>
            </a:r>
            <a:r>
              <a:rPr lang="zh-CN" altLang="en-US" u="sng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先锁存，再从锁存器读出</a:t>
            </a:r>
            <a:r>
              <a:rPr lang="zh-CN" altLang="en-US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。</a:t>
            </a:r>
            <a:endParaRPr lang="zh-CN" altLang="en-US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10200" y="4701143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锁</a:t>
            </a:r>
            <a:endParaRPr kumimoji="1" lang="zh-CN" altLang="en-US" sz="1600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ldLvl="0" animBg="1"/>
      <p:bldP spid="11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01000" cy="533400"/>
          </a:xfrm>
        </p:spPr>
        <p:txBody>
          <a:bodyPr/>
          <a:lstStyle/>
          <a:p>
            <a:pPr marL="342900" lvl="1" indent="-342900">
              <a:spcBef>
                <a:spcPts val="300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kumimoji="0" lang="zh-CN" altLang="en-US" sz="2400" b="1"/>
              <a:t> </a:t>
            </a:r>
            <a:r>
              <a:rPr kumimoji="0" lang="en-US" altLang="zh-CN" sz="2400" b="1"/>
              <a:t>(3) </a:t>
            </a:r>
            <a:r>
              <a:rPr kumimoji="0" lang="zh-CN" altLang="en-US" sz="2400" b="1"/>
              <a:t>编写程序段</a:t>
            </a:r>
            <a:endParaRPr kumimoji="0" lang="en-US" altLang="zh-CN" sz="2400" b="1"/>
          </a:p>
          <a:p>
            <a:pPr marL="342900" lvl="1" indent="-342900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l"/>
            </a:pPr>
            <a:endParaRPr kumimoji="0" lang="en-US" altLang="zh-CN" sz="2200"/>
          </a:p>
        </p:txBody>
      </p:sp>
      <p:sp>
        <p:nvSpPr>
          <p:cNvPr id="16589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FA95ABE-83C8-4B76-A6F0-B00572A6C673}" type="slidenum">
              <a:rPr lang="en-US" altLang="zh-CN"/>
            </a:fld>
            <a:endParaRPr lang="en-US" altLang="zh-CN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371600" y="2209800"/>
            <a:ext cx="6019800" cy="2667000"/>
          </a:xfrm>
          <a:prstGeom prst="rect">
            <a:avLst/>
          </a:prstGeom>
          <a:solidFill>
            <a:srgbClr val="ABDFFF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AL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30H         ; </a:t>
            </a:r>
            <a:r>
              <a:rPr lang="zh-CN" altLang="en-US" sz="2000">
                <a:ea typeface="华文楷体" panose="02010600040101010101" pitchFamily="2" charset="-122"/>
              </a:rPr>
              <a:t>写</a:t>
            </a:r>
            <a:r>
              <a:rPr lang="en-US" altLang="zh-CN" sz="2000">
                <a:ea typeface="华文楷体" panose="02010600040101010101" pitchFamily="2" charset="-122"/>
              </a:rPr>
              <a:t>T</a:t>
            </a:r>
            <a:r>
              <a:rPr lang="en-US" altLang="zh-CN" sz="2000" baseline="-25000">
                <a:ea typeface="华文楷体" panose="02010600040101010101" pitchFamily="2" charset="-122"/>
              </a:rPr>
              <a:t>0</a:t>
            </a:r>
            <a:r>
              <a:rPr lang="zh-CN" altLang="en-US" sz="2000">
                <a:ea typeface="华文楷体" panose="02010600040101010101" pitchFamily="2" charset="-122"/>
              </a:rPr>
              <a:t>的方式字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OUT    </a:t>
            </a:r>
            <a:r>
              <a:rPr lang="en-US" altLang="zh-CN" sz="2000" b="1">
                <a:solidFill>
                  <a:srgbClr val="FF0000"/>
                </a:solidFill>
                <a:ea typeface="华文楷体" panose="02010600040101010101" pitchFamily="2" charset="-122"/>
              </a:rPr>
              <a:t>4CH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AL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spcBef>
                <a:spcPts val="18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AL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34H         ; </a:t>
            </a:r>
            <a:r>
              <a:rPr lang="zh-CN" altLang="en-US" sz="2000">
                <a:ea typeface="华文楷体" panose="02010600040101010101" pitchFamily="2" charset="-122"/>
              </a:rPr>
              <a:t>写</a:t>
            </a:r>
            <a:r>
              <a:rPr lang="en-US" altLang="zh-CN" sz="2000">
                <a:ea typeface="华文楷体" panose="02010600040101010101" pitchFamily="2" charset="-122"/>
              </a:rPr>
              <a:t>T</a:t>
            </a:r>
            <a:r>
              <a:rPr lang="en-US" altLang="zh-CN" sz="2000" baseline="-25000">
                <a:ea typeface="华文楷体" panose="02010600040101010101" pitchFamily="2" charset="-122"/>
              </a:rPr>
              <a:t>0</a:t>
            </a:r>
            <a:r>
              <a:rPr lang="zh-CN" altLang="en-US" sz="2000">
                <a:ea typeface="华文楷体" panose="02010600040101010101" pitchFamily="2" charset="-122"/>
              </a:rPr>
              <a:t>的计数初值</a:t>
            </a:r>
            <a:r>
              <a:rPr lang="en-US" altLang="zh-CN" sz="2000">
                <a:ea typeface="华文楷体" panose="02010600040101010101" pitchFamily="2" charset="-122"/>
              </a:rPr>
              <a:t>1234H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OUT    </a:t>
            </a:r>
            <a:r>
              <a:rPr lang="en-US" altLang="zh-CN" sz="2000" b="1">
                <a:solidFill>
                  <a:srgbClr val="FF0000"/>
                </a:solidFill>
                <a:ea typeface="华文楷体" panose="02010600040101010101" pitchFamily="2" charset="-122"/>
              </a:rPr>
              <a:t>40H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AL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AL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12H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OUT    40H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AL       </a:t>
            </a:r>
            <a:endParaRPr lang="en-US" altLang="zh-CN" sz="2000"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build="allAtOnce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6DAE3D7-6A56-4213-ADD4-C7BA9E3AA54E}" type="slidenum">
              <a:rPr lang="en-US" altLang="zh-CN"/>
            </a:fld>
            <a:endParaRPr lang="en-US" altLang="zh-CN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524000" y="3505200"/>
            <a:ext cx="6019800" cy="26670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AL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0B8H         ; </a:t>
            </a:r>
            <a:r>
              <a:rPr lang="zh-CN" altLang="en-US" sz="2000">
                <a:ea typeface="华文楷体" panose="02010600040101010101" pitchFamily="2" charset="-122"/>
              </a:rPr>
              <a:t>写</a:t>
            </a:r>
            <a:r>
              <a:rPr lang="en-US" altLang="zh-CN" sz="2000">
                <a:ea typeface="华文楷体" panose="02010600040101010101" pitchFamily="2" charset="-122"/>
              </a:rPr>
              <a:t>T</a:t>
            </a:r>
            <a:r>
              <a:rPr lang="en-US" altLang="zh-CN" sz="2000" baseline="-25000">
                <a:ea typeface="华文楷体" panose="02010600040101010101" pitchFamily="2" charset="-122"/>
              </a:rPr>
              <a:t>2</a:t>
            </a:r>
            <a:r>
              <a:rPr lang="zh-CN" altLang="en-US" sz="2000">
                <a:ea typeface="华文楷体" panose="02010600040101010101" pitchFamily="2" charset="-122"/>
              </a:rPr>
              <a:t>的方式字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OUT    </a:t>
            </a:r>
            <a:r>
              <a:rPr lang="en-US" altLang="zh-CN" sz="2000" b="1">
                <a:solidFill>
                  <a:srgbClr val="FF0000"/>
                </a:solidFill>
                <a:ea typeface="华文楷体" panose="02010600040101010101" pitchFamily="2" charset="-122"/>
              </a:rPr>
              <a:t>4CH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AL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spcBef>
                <a:spcPts val="18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AL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0FFH         ; </a:t>
            </a:r>
            <a:r>
              <a:rPr lang="zh-CN" altLang="en-US" sz="2000">
                <a:ea typeface="华文楷体" panose="02010600040101010101" pitchFamily="2" charset="-122"/>
              </a:rPr>
              <a:t>写</a:t>
            </a:r>
            <a:r>
              <a:rPr lang="en-US" altLang="zh-CN" sz="2000">
                <a:ea typeface="华文楷体" panose="02010600040101010101" pitchFamily="2" charset="-122"/>
              </a:rPr>
              <a:t>T</a:t>
            </a:r>
            <a:r>
              <a:rPr lang="en-US" altLang="zh-CN" sz="2000" baseline="-25000">
                <a:ea typeface="华文楷体" panose="02010600040101010101" pitchFamily="2" charset="-122"/>
              </a:rPr>
              <a:t>2</a:t>
            </a:r>
            <a:r>
              <a:rPr lang="zh-CN" altLang="en-US" sz="2000">
                <a:ea typeface="华文楷体" panose="02010600040101010101" pitchFamily="2" charset="-122"/>
              </a:rPr>
              <a:t>的计数初值</a:t>
            </a:r>
            <a:r>
              <a:rPr lang="en-US" altLang="zh-CN" sz="2000">
                <a:ea typeface="华文楷体" panose="02010600040101010101" pitchFamily="2" charset="-122"/>
              </a:rPr>
              <a:t>1FFFH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OUT    </a:t>
            </a:r>
            <a:r>
              <a:rPr lang="en-US" altLang="zh-CN" sz="2000" b="1">
                <a:solidFill>
                  <a:srgbClr val="FF0000"/>
                </a:solidFill>
                <a:ea typeface="华文楷体" panose="02010600040101010101" pitchFamily="2" charset="-122"/>
              </a:rPr>
              <a:t>48H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AL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AL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1FH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OUT    </a:t>
            </a:r>
            <a:r>
              <a:rPr lang="en-US" altLang="zh-CN" sz="2000" b="1">
                <a:solidFill>
                  <a:srgbClr val="FF0000"/>
                </a:solidFill>
                <a:ea typeface="华文楷体" panose="02010600040101010101" pitchFamily="2" charset="-122"/>
              </a:rPr>
              <a:t>48H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AL       </a:t>
            </a:r>
            <a:endParaRPr lang="en-US" altLang="zh-CN" sz="2000">
              <a:ea typeface="华文楷体" panose="02010600040101010101" pitchFamily="2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4000" y="1295400"/>
            <a:ext cx="6019800" cy="19050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AL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65H         ; </a:t>
            </a:r>
            <a:r>
              <a:rPr lang="zh-CN" altLang="en-US" sz="2000">
                <a:ea typeface="华文楷体" panose="02010600040101010101" pitchFamily="2" charset="-122"/>
              </a:rPr>
              <a:t>写</a:t>
            </a:r>
            <a:r>
              <a:rPr lang="en-US" altLang="zh-CN" sz="2000">
                <a:ea typeface="华文楷体" panose="02010600040101010101" pitchFamily="2" charset="-122"/>
              </a:rPr>
              <a:t>T</a:t>
            </a:r>
            <a:r>
              <a:rPr lang="en-US" altLang="zh-CN" sz="2000" baseline="-25000">
                <a:ea typeface="华文楷体" panose="02010600040101010101" pitchFamily="2" charset="-122"/>
              </a:rPr>
              <a:t>1</a:t>
            </a:r>
            <a:r>
              <a:rPr lang="zh-CN" altLang="en-US" sz="2000">
                <a:ea typeface="华文楷体" panose="02010600040101010101" pitchFamily="2" charset="-122"/>
              </a:rPr>
              <a:t>的方式字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OUT    4CH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AL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spcBef>
                <a:spcPts val="18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AL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01H         ; </a:t>
            </a:r>
            <a:r>
              <a:rPr lang="zh-CN" altLang="en-US" sz="2000">
                <a:ea typeface="华文楷体" panose="02010600040101010101" pitchFamily="2" charset="-122"/>
              </a:rPr>
              <a:t>写</a:t>
            </a:r>
            <a:r>
              <a:rPr lang="en-US" altLang="zh-CN" sz="2000">
                <a:ea typeface="华文楷体" panose="02010600040101010101" pitchFamily="2" charset="-122"/>
              </a:rPr>
              <a:t>T</a:t>
            </a:r>
            <a:r>
              <a:rPr lang="en-US" altLang="zh-CN" sz="2000" baseline="-25000">
                <a:ea typeface="华文楷体" panose="02010600040101010101" pitchFamily="2" charset="-122"/>
              </a:rPr>
              <a:t>1</a:t>
            </a:r>
            <a:r>
              <a:rPr lang="zh-CN" altLang="en-US" sz="2000">
                <a:ea typeface="华文楷体" panose="02010600040101010101" pitchFamily="2" charset="-122"/>
              </a:rPr>
              <a:t>的计数初值</a:t>
            </a:r>
            <a:r>
              <a:rPr lang="en-US" altLang="zh-CN" sz="2000">
                <a:ea typeface="华文楷体" panose="02010600040101010101" pitchFamily="2" charset="-122"/>
              </a:rPr>
              <a:t>0100H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OUT    </a:t>
            </a:r>
            <a:r>
              <a:rPr lang="en-US" altLang="zh-CN" sz="2000" b="1">
                <a:solidFill>
                  <a:srgbClr val="FF0000"/>
                </a:solidFill>
                <a:ea typeface="华文楷体" panose="02010600040101010101" pitchFamily="2" charset="-122"/>
              </a:rPr>
              <a:t>44H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AL</a:t>
            </a:r>
            <a:endParaRPr lang="en-US" altLang="zh-CN" sz="2000"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build="allAtOnce"/>
      <p:bldP spid="9" grpId="0" animBg="1" build="allAtOnce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066800"/>
            <a:ext cx="8305800" cy="50292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en-US" altLang="zh-CN" sz="2400" dirty="0"/>
              <a:t>【3-11】</a:t>
            </a:r>
            <a:r>
              <a:rPr kumimoji="0" lang="zh-CN" altLang="en-US" sz="2400" dirty="0"/>
              <a:t>请采用</a:t>
            </a:r>
            <a:r>
              <a:rPr kumimoji="0" lang="en-US" altLang="zh-CN" sz="2400" dirty="0"/>
              <a:t>8253</a:t>
            </a:r>
            <a:r>
              <a:rPr kumimoji="0" lang="zh-CN" altLang="en-US" sz="2400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r>
              <a:rPr kumimoji="0" lang="zh-CN" altLang="en-US" sz="2400" dirty="0"/>
              <a:t>一个可以</a:t>
            </a:r>
            <a:r>
              <a:rPr kumimoji="0" lang="zh-CN" altLang="en-US" sz="2400" b="1" u="sng" dirty="0">
                <a:solidFill>
                  <a:srgbClr val="3333FF"/>
                </a:solidFill>
              </a:rPr>
              <a:t>重复</a:t>
            </a:r>
            <a:r>
              <a:rPr kumimoji="0" lang="zh-CN" altLang="en-US" sz="2400" dirty="0"/>
              <a:t>进行的计数系统，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每</a:t>
            </a:r>
            <a:r>
              <a:rPr kumimoji="0" lang="zh-CN" altLang="en-US" sz="2400" dirty="0"/>
              <a:t>按脉冲开关</a:t>
            </a:r>
            <a:r>
              <a:rPr kumimoji="0" lang="en-US" altLang="zh-CN" sz="2400" dirty="0"/>
              <a:t>100</a:t>
            </a:r>
            <a:r>
              <a:rPr kumimoji="0" lang="zh-CN" altLang="en-US" sz="2400" dirty="0"/>
              <a:t>下，点亮一下</a:t>
            </a:r>
            <a:r>
              <a:rPr kumimoji="0" lang="en-US" altLang="zh-CN" sz="2400" dirty="0"/>
              <a:t>LED</a:t>
            </a:r>
            <a:r>
              <a:rPr kumimoji="0" lang="zh-CN" altLang="en-US" sz="2400" dirty="0"/>
              <a:t>发光二极管。其它时间</a:t>
            </a:r>
            <a:r>
              <a:rPr kumimoji="0" lang="en-US" altLang="zh-CN" sz="2400" dirty="0"/>
              <a:t>LED</a:t>
            </a:r>
            <a:r>
              <a:rPr kumimoji="0" lang="zh-CN" altLang="en-US" sz="2400" dirty="0"/>
              <a:t>发光二极管不亮。</a:t>
            </a:r>
            <a:endParaRPr kumimoji="0" lang="en-US" altLang="zh-CN" sz="2400" dirty="0"/>
          </a:p>
          <a:p>
            <a:pPr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zh-CN" altLang="en-US" sz="2600" b="1" dirty="0"/>
              <a:t>  解：</a:t>
            </a:r>
            <a:r>
              <a:rPr kumimoji="0" lang="en-US" altLang="zh-CN" sz="2600" b="1" dirty="0"/>
              <a:t>(1) </a:t>
            </a:r>
            <a:r>
              <a:rPr kumimoji="0" lang="zh-CN" altLang="en-US" sz="2600" b="1" dirty="0"/>
              <a:t>硬件电路分析与设计</a:t>
            </a:r>
            <a:endParaRPr kumimoji="0" lang="zh-CN" altLang="en-US" sz="2600" b="1" dirty="0"/>
          </a:p>
          <a:p>
            <a:pPr lvl="2">
              <a:spcBef>
                <a:spcPts val="600"/>
              </a:spcBef>
              <a:buSzPct val="90000"/>
              <a:buFont typeface="Times New Roman" panose="02020603050405020304" pitchFamily="18" charset="0"/>
              <a:buChar char="▲"/>
            </a:pPr>
            <a:r>
              <a:rPr lang="zh-CN" altLang="en-US" sz="2200" dirty="0"/>
              <a:t>工作方式：连续波形，方式</a:t>
            </a:r>
            <a:r>
              <a:rPr lang="en-US" altLang="zh-CN" sz="2200" dirty="0"/>
              <a:t>2</a:t>
            </a:r>
            <a:r>
              <a:rPr lang="zh-CN" altLang="en-US" sz="2200" dirty="0"/>
              <a:t>。</a:t>
            </a:r>
            <a:endParaRPr lang="en-US" altLang="zh-CN" sz="2200" dirty="0"/>
          </a:p>
          <a:p>
            <a:pPr lvl="2">
              <a:spcBef>
                <a:spcPts val="600"/>
              </a:spcBef>
              <a:buSzPct val="90000"/>
              <a:buFont typeface="Times New Roman" panose="02020603050405020304" pitchFamily="18" charset="0"/>
              <a:buChar char="▲"/>
            </a:pPr>
            <a:r>
              <a:rPr lang="zh-CN" altLang="en-US" sz="2200" dirty="0"/>
              <a:t>初值：</a:t>
            </a:r>
            <a:r>
              <a:rPr lang="en-US" altLang="zh-CN" sz="2200" dirty="0"/>
              <a:t>CLK </a:t>
            </a:r>
            <a:r>
              <a:rPr lang="en-US" altLang="zh-CN" sz="2200" dirty="0">
                <a:latin typeface="Wingdings" panose="05000000000000000000" pitchFamily="2" charset="2"/>
                <a:sym typeface="Wingdings" panose="05000000000000000000" pitchFamily="2" charset="2"/>
              </a:rPr>
              <a:t></a:t>
            </a:r>
            <a:r>
              <a:rPr lang="zh-CN" altLang="en-US" sz="2200" dirty="0">
                <a:sym typeface="Symbol" panose="05050102010706020507" pitchFamily="18" charset="2"/>
              </a:rPr>
              <a:t>，</a:t>
            </a:r>
            <a:r>
              <a:rPr lang="en-US" altLang="zh-CN" sz="2200" dirty="0">
                <a:sym typeface="Symbol" panose="05050102010706020507" pitchFamily="18" charset="2"/>
              </a:rPr>
              <a:t>100</a:t>
            </a:r>
            <a:r>
              <a:rPr lang="zh-CN" altLang="en-US" sz="2200" dirty="0"/>
              <a:t>。</a:t>
            </a:r>
            <a:endParaRPr lang="en-US" altLang="zh-CN" sz="2200" dirty="0"/>
          </a:p>
          <a:p>
            <a:pPr lvl="1">
              <a:spcBef>
                <a:spcPts val="1200"/>
              </a:spcBef>
              <a:buClrTx/>
              <a:buSzPct val="90000"/>
              <a:buFont typeface="Arial" panose="020B0604020202020204" pitchFamily="34" charset="0"/>
              <a:buNone/>
            </a:pPr>
            <a:r>
              <a:rPr kumimoji="0" lang="zh-CN" altLang="en-US" sz="2200" dirty="0"/>
              <a:t>连线：</a:t>
            </a:r>
            <a:endParaRPr kumimoji="0" lang="en-US" altLang="zh-CN" sz="2200" dirty="0"/>
          </a:p>
          <a:p>
            <a:pPr lvl="2">
              <a:spcBef>
                <a:spcPts val="600"/>
              </a:spcBef>
              <a:buSzPct val="90000"/>
              <a:buFont typeface="Times New Roman" panose="02020603050405020304" pitchFamily="18" charset="0"/>
              <a:buChar char="▲"/>
            </a:pPr>
            <a:r>
              <a:rPr kumimoji="0" lang="en-US" altLang="zh-CN" sz="2200" dirty="0"/>
              <a:t>CLK</a:t>
            </a:r>
            <a:r>
              <a:rPr kumimoji="0" lang="zh-CN" altLang="en-US" sz="2200" dirty="0"/>
              <a:t>端：连脉冲开关。</a:t>
            </a:r>
            <a:endParaRPr kumimoji="0" lang="en-US" altLang="zh-CN" sz="2200" dirty="0"/>
          </a:p>
          <a:p>
            <a:pPr lvl="2">
              <a:spcBef>
                <a:spcPts val="600"/>
              </a:spcBef>
              <a:buSzPct val="90000"/>
              <a:buFont typeface="Times New Roman" panose="02020603050405020304" pitchFamily="18" charset="0"/>
              <a:buChar char="▲"/>
            </a:pPr>
            <a:r>
              <a:rPr kumimoji="0" lang="en-US" altLang="zh-CN" sz="2200" dirty="0"/>
              <a:t>OUT</a:t>
            </a:r>
            <a:r>
              <a:rPr kumimoji="0" lang="zh-CN" altLang="en-US" sz="2200" dirty="0"/>
              <a:t>端：控制</a:t>
            </a:r>
            <a:r>
              <a:rPr kumimoji="0" lang="en-US" altLang="zh-CN" sz="2200" dirty="0"/>
              <a:t>LED</a:t>
            </a:r>
            <a:r>
              <a:rPr kumimoji="0" lang="zh-CN" altLang="en-US" sz="2200" dirty="0"/>
              <a:t>亮灭，接其</a:t>
            </a:r>
            <a:r>
              <a:rPr kumimoji="0" lang="zh-CN" altLang="en-US" sz="2200" u="sng" dirty="0">
                <a:solidFill>
                  <a:srgbClr val="FF0066"/>
                </a:solidFill>
              </a:rPr>
              <a:t>阴</a:t>
            </a:r>
            <a:r>
              <a:rPr kumimoji="0" lang="en-US" altLang="zh-CN" sz="2200" u="sng" dirty="0">
                <a:solidFill>
                  <a:srgbClr val="FF0066"/>
                </a:solidFill>
              </a:rPr>
              <a:t>/</a:t>
            </a:r>
            <a:r>
              <a:rPr kumimoji="0" lang="zh-CN" altLang="en-US" sz="2200" u="sng" dirty="0">
                <a:solidFill>
                  <a:srgbClr val="FF0066"/>
                </a:solidFill>
              </a:rPr>
              <a:t>阳极</a:t>
            </a:r>
            <a:r>
              <a:rPr kumimoji="0" lang="zh-CN" altLang="en-US" sz="2200" dirty="0"/>
              <a:t>？</a:t>
            </a:r>
            <a:endParaRPr kumimoji="0" lang="en-US" altLang="zh-CN" sz="2200" dirty="0"/>
          </a:p>
          <a:p>
            <a:pPr lvl="2">
              <a:spcBef>
                <a:spcPts val="600"/>
              </a:spcBef>
              <a:buSzPct val="90000"/>
              <a:buFont typeface="Times New Roman" panose="02020603050405020304" pitchFamily="18" charset="0"/>
              <a:buChar char="▲"/>
            </a:pPr>
            <a:r>
              <a:rPr kumimoji="0" lang="en-US" altLang="zh-CN" sz="2200" dirty="0"/>
              <a:t>GATE</a:t>
            </a:r>
            <a:r>
              <a:rPr kumimoji="0" lang="zh-CN" altLang="en-US" sz="2200" dirty="0"/>
              <a:t>端：恒高。</a:t>
            </a:r>
            <a:endParaRPr kumimoji="0" lang="en-US" altLang="zh-CN" sz="2200" dirty="0"/>
          </a:p>
          <a:p>
            <a:pPr lvl="2">
              <a:spcBef>
                <a:spcPts val="600"/>
              </a:spcBef>
              <a:buSzPct val="90000"/>
              <a:buFont typeface="Times New Roman" panose="02020603050405020304" pitchFamily="18" charset="0"/>
              <a:buChar char="▲"/>
            </a:pPr>
            <a:r>
              <a:rPr kumimoji="0" lang="en-US" altLang="zh-CN" sz="2200" dirty="0"/>
              <a:t>CS</a:t>
            </a:r>
            <a:r>
              <a:rPr kumimoji="0" lang="zh-CN" altLang="en-US" sz="2200" dirty="0"/>
              <a:t>端：接译码电路，地址范围为</a:t>
            </a:r>
            <a:r>
              <a:rPr kumimoji="0" lang="en-US" altLang="zh-CN" sz="2200" dirty="0"/>
              <a:t>40H~43H</a:t>
            </a:r>
            <a:r>
              <a:rPr kumimoji="0" lang="zh-CN" altLang="en-US" sz="2200" dirty="0"/>
              <a:t>。</a:t>
            </a:r>
            <a:endParaRPr kumimoji="0" lang="en-US" altLang="zh-CN" sz="2200" dirty="0"/>
          </a:p>
        </p:txBody>
      </p:sp>
      <p:sp>
        <p:nvSpPr>
          <p:cNvPr id="16998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E8E5C3-BFF0-401B-964D-618897DD704A}" type="slidenum">
              <a:rPr lang="en-US" altLang="zh-CN"/>
            </a:fld>
            <a:endParaRPr lang="en-US" altLang="zh-CN"/>
          </a:p>
        </p:txBody>
      </p:sp>
      <p:cxnSp>
        <p:nvCxnSpPr>
          <p:cNvPr id="8" name="直接连接符 7"/>
          <p:cNvCxnSpPr/>
          <p:nvPr/>
        </p:nvCxnSpPr>
        <p:spPr>
          <a:xfrm>
            <a:off x="1905000" y="5601930"/>
            <a:ext cx="32385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516238" y="1981200"/>
            <a:ext cx="3430154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617B445-64BE-4CB5-A12B-3DC5A80083D1}" type="slidenum">
              <a:rPr lang="en-US" altLang="zh-CN"/>
            </a:fld>
            <a:endParaRPr lang="en-US" altLang="zh-CN"/>
          </a:p>
        </p:txBody>
      </p:sp>
      <p:sp>
        <p:nvSpPr>
          <p:cNvPr id="1720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20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72036" name="Object 6"/>
          <p:cNvGraphicFramePr>
            <a:graphicFrameLocks noChangeAspect="1"/>
          </p:cNvGraphicFramePr>
          <p:nvPr/>
        </p:nvGraphicFramePr>
        <p:xfrm>
          <a:off x="914400" y="1143000"/>
          <a:ext cx="78486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Visio" r:id="rId1" imgW="5257800" imgH="2867025" progId="Visio.Drawing.11">
                  <p:embed/>
                </p:oleObj>
              </mc:Choice>
              <mc:Fallback>
                <p:oleObj name="Visio" r:id="rId1" imgW="5257800" imgH="2867025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848600" cy="487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447800"/>
            <a:ext cx="7924800" cy="5334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en-US" altLang="zh-CN" sz="2600" b="1"/>
              <a:t>  (2) </a:t>
            </a:r>
            <a:r>
              <a:rPr kumimoji="0" lang="zh-CN" altLang="en-US" sz="2600" b="1"/>
              <a:t>软件编程</a:t>
            </a:r>
            <a:endParaRPr kumimoji="0" lang="zh-CN" altLang="en-US" sz="2600" b="1"/>
          </a:p>
        </p:txBody>
      </p:sp>
      <p:sp>
        <p:nvSpPr>
          <p:cNvPr id="17408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1F4C57E-B174-4C85-9AC0-A6B8DFF17D57}" type="slidenum">
              <a:rPr lang="en-US" altLang="zh-CN"/>
            </a:fld>
            <a:endParaRPr lang="en-US" altLang="zh-CN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371600" y="2438400"/>
            <a:ext cx="6705600" cy="26670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AL</a:t>
            </a:r>
            <a:r>
              <a:rPr lang="zh-CN" altLang="en-US" sz="2000">
                <a:ea typeface="华文楷体" panose="02010600040101010101" pitchFamily="2" charset="-122"/>
              </a:rPr>
              <a:t>，  </a:t>
            </a:r>
            <a:r>
              <a:rPr lang="en-US" altLang="zh-CN" sz="2000" b="1" u="sng">
                <a:solidFill>
                  <a:srgbClr val="FF0000"/>
                </a:solidFill>
                <a:ea typeface="华文楷体" panose="02010600040101010101" pitchFamily="2" charset="-122"/>
              </a:rPr>
              <a:t>00</a:t>
            </a:r>
            <a:r>
              <a:rPr lang="en-US" altLang="zh-CN" sz="2000" b="1" u="sng">
                <a:solidFill>
                  <a:srgbClr val="3333FF"/>
                </a:solidFill>
                <a:ea typeface="华文楷体" panose="02010600040101010101" pitchFamily="2" charset="-122"/>
              </a:rPr>
              <a:t>10</a:t>
            </a:r>
            <a:r>
              <a:rPr lang="en-US" altLang="zh-CN" sz="2000" b="1" u="sng">
                <a:ea typeface="华文楷体" panose="02010600040101010101" pitchFamily="2" charset="-122"/>
              </a:rPr>
              <a:t>010</a:t>
            </a:r>
            <a:r>
              <a:rPr lang="en-US" altLang="zh-CN" sz="2000" b="1" u="sng">
                <a:solidFill>
                  <a:srgbClr val="FF0066"/>
                </a:solidFill>
                <a:ea typeface="华文楷体" panose="02010600040101010101" pitchFamily="2" charset="-122"/>
              </a:rPr>
              <a:t>1</a:t>
            </a:r>
            <a:r>
              <a:rPr lang="en-US" altLang="zh-CN" sz="2000">
                <a:ea typeface="华文楷体" panose="02010600040101010101" pitchFamily="2" charset="-122"/>
              </a:rPr>
              <a:t>H         ; T</a:t>
            </a:r>
            <a:r>
              <a:rPr lang="en-US" altLang="zh-CN" sz="2000" baseline="-25000">
                <a:ea typeface="华文楷体" panose="02010600040101010101" pitchFamily="2" charset="-122"/>
              </a:rPr>
              <a:t>0</a:t>
            </a:r>
            <a:r>
              <a:rPr lang="en-US" altLang="zh-CN" sz="2000">
                <a:ea typeface="华文楷体" panose="02010600040101010101" pitchFamily="2" charset="-122"/>
              </a:rPr>
              <a:t>, </a:t>
            </a:r>
            <a:r>
              <a:rPr lang="zh-CN" altLang="en-US" sz="2000">
                <a:ea typeface="华文楷体" panose="02010600040101010101" pitchFamily="2" charset="-122"/>
              </a:rPr>
              <a:t>方式</a:t>
            </a:r>
            <a:r>
              <a:rPr lang="en-US" altLang="zh-CN" sz="2000">
                <a:ea typeface="华文楷体" panose="02010600040101010101" pitchFamily="2" charset="-122"/>
              </a:rPr>
              <a:t>2,</a:t>
            </a:r>
            <a:r>
              <a:rPr lang="zh-CN" altLang="en-US" sz="2000">
                <a:ea typeface="华文楷体" panose="02010600040101010101" pitchFamily="2" charset="-122"/>
              </a:rPr>
              <a:t>  </a:t>
            </a:r>
            <a:r>
              <a:rPr lang="en-US" altLang="zh-CN" sz="2000">
                <a:ea typeface="华文楷体" panose="02010600040101010101" pitchFamily="2" charset="-122"/>
              </a:rPr>
              <a:t>BCD</a:t>
            </a:r>
            <a:r>
              <a:rPr lang="zh-CN" altLang="en-US" sz="2000">
                <a:ea typeface="华文楷体" panose="02010600040101010101" pitchFamily="2" charset="-122"/>
              </a:rPr>
              <a:t>计数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OUT    </a:t>
            </a:r>
            <a:r>
              <a:rPr lang="en-US" altLang="zh-CN" sz="2000" b="1">
                <a:solidFill>
                  <a:srgbClr val="FF0000"/>
                </a:solidFill>
                <a:ea typeface="华文楷体" panose="02010600040101010101" pitchFamily="2" charset="-122"/>
              </a:rPr>
              <a:t>43H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AL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spcBef>
                <a:spcPts val="24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AL</a:t>
            </a:r>
            <a:r>
              <a:rPr lang="zh-CN" altLang="en-US" sz="2000">
                <a:ea typeface="华文楷体" panose="02010600040101010101" pitchFamily="2" charset="-122"/>
              </a:rPr>
              <a:t>，  </a:t>
            </a:r>
            <a:r>
              <a:rPr lang="en-US" altLang="zh-CN" sz="2000">
                <a:ea typeface="华文楷体" panose="02010600040101010101" pitchFamily="2" charset="-122"/>
              </a:rPr>
              <a:t>01H                     ; </a:t>
            </a:r>
            <a:r>
              <a:rPr lang="zh-CN" altLang="en-US" sz="2000">
                <a:ea typeface="华文楷体" panose="02010600040101010101" pitchFamily="2" charset="-122"/>
              </a:rPr>
              <a:t>初值</a:t>
            </a:r>
            <a:r>
              <a:rPr lang="en-US" altLang="zh-CN" sz="2000">
                <a:ea typeface="华文楷体" panose="02010600040101010101" pitchFamily="2" charset="-122"/>
              </a:rPr>
              <a:t>100</a:t>
            </a:r>
            <a:r>
              <a:rPr lang="zh-CN" altLang="en-US" sz="2000">
                <a:ea typeface="华文楷体" panose="02010600040101010101" pitchFamily="2" charset="-122"/>
              </a:rPr>
              <a:t>，高位为</a:t>
            </a:r>
            <a:r>
              <a:rPr lang="en-US" altLang="zh-CN" sz="2000">
                <a:ea typeface="华文楷体" panose="02010600040101010101" pitchFamily="2" charset="-122"/>
              </a:rPr>
              <a:t>1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OUT    </a:t>
            </a:r>
            <a:r>
              <a:rPr lang="en-US" altLang="zh-CN" sz="2000" b="1">
                <a:solidFill>
                  <a:srgbClr val="FF0000"/>
                </a:solidFill>
                <a:ea typeface="华文楷体" panose="02010600040101010101" pitchFamily="2" charset="-122"/>
              </a:rPr>
              <a:t>40H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AL</a:t>
            </a:r>
            <a:endParaRPr lang="en-US" altLang="zh-CN" sz="2000"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uiExpand="1" build="allAtOnce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8077200" cy="48768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en-US" altLang="zh-CN" sz="2400"/>
              <a:t>【3-12】</a:t>
            </a:r>
            <a:r>
              <a:rPr kumimoji="0" lang="zh-CN" altLang="en-US" sz="2400" b="1" u="sng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分频器的应用。</a:t>
            </a:r>
            <a:r>
              <a:rPr kumimoji="0" lang="zh-CN" altLang="en-US" sz="2400"/>
              <a:t>某微机系统中</a:t>
            </a:r>
            <a:r>
              <a:rPr kumimoji="0" lang="en-US" altLang="zh-CN" sz="2400"/>
              <a:t>8253/8254</a:t>
            </a:r>
            <a:r>
              <a:rPr kumimoji="0" lang="zh-CN" altLang="en-US" sz="2400"/>
              <a:t>的端口地址为</a:t>
            </a:r>
            <a:r>
              <a:rPr kumimoji="0" lang="en-US" altLang="zh-CN" sz="2400"/>
              <a:t>250H ~ 253H</a:t>
            </a:r>
            <a:r>
              <a:rPr kumimoji="0" lang="zh-CN" altLang="en-US" sz="2400"/>
              <a:t>，使用该接口芯片将</a:t>
            </a:r>
            <a:r>
              <a:rPr kumimoji="0" lang="en-US" altLang="zh-CN" sz="2400"/>
              <a:t>2MHz</a:t>
            </a:r>
            <a:r>
              <a:rPr kumimoji="0" lang="zh-CN" altLang="en-US" sz="2400"/>
              <a:t>的脉冲变成</a:t>
            </a:r>
            <a:r>
              <a:rPr kumimoji="0" lang="en-US" altLang="zh-CN" sz="2400"/>
              <a:t>1Hz</a:t>
            </a:r>
            <a:r>
              <a:rPr kumimoji="0" lang="zh-CN" altLang="en-US" sz="2400"/>
              <a:t>的脉冲。</a:t>
            </a:r>
            <a:r>
              <a:rPr kumimoji="0"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endParaRPr kumimoji="0"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180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zh-CN" altLang="en-US" sz="2600" b="1"/>
              <a:t>  解：</a:t>
            </a:r>
            <a:r>
              <a:rPr kumimoji="0" lang="en-US" altLang="zh-CN" sz="2600" b="1"/>
              <a:t>(1) </a:t>
            </a:r>
            <a:r>
              <a:rPr kumimoji="0" lang="zh-CN" altLang="en-US" sz="2600" b="1"/>
              <a:t>计数初值</a:t>
            </a:r>
            <a:endParaRPr kumimoji="0" lang="zh-CN" altLang="en-US" sz="2600" b="1"/>
          </a:p>
          <a:p>
            <a:pPr lvl="1">
              <a:spcBef>
                <a:spcPts val="1800"/>
              </a:spcBef>
              <a:spcAft>
                <a:spcPts val="300"/>
              </a:spcAft>
              <a:buClrTx/>
              <a:buSzPct val="90000"/>
              <a:buFont typeface="Times New Roman" panose="02020603050405020304" pitchFamily="18" charset="0"/>
              <a:buChar char="▲"/>
            </a:pPr>
            <a:r>
              <a:rPr kumimoji="0" lang="en-US" altLang="zh-CN" sz="2200"/>
              <a:t> </a:t>
            </a:r>
            <a:endParaRPr kumimoji="0" lang="en-US" altLang="zh-CN" sz="2200"/>
          </a:p>
          <a:p>
            <a:pPr lvl="1">
              <a:spcBef>
                <a:spcPts val="1800"/>
              </a:spcBef>
              <a:spcAft>
                <a:spcPts val="300"/>
              </a:spcAft>
              <a:buClrTx/>
              <a:buSzPct val="90000"/>
              <a:buFont typeface="Times New Roman" panose="02020603050405020304" pitchFamily="18" charset="0"/>
              <a:buChar char="▲"/>
            </a:pPr>
            <a:endParaRPr kumimoji="0" lang="en-US" altLang="zh-CN" sz="2200"/>
          </a:p>
          <a:p>
            <a:pPr lvl="1">
              <a:spcBef>
                <a:spcPct val="0"/>
              </a:spcBef>
              <a:spcAft>
                <a:spcPts val="300"/>
              </a:spcAft>
              <a:buClrTx/>
              <a:buSzPct val="90000"/>
              <a:buFont typeface="Times New Roman" panose="02020603050405020304" pitchFamily="18" charset="0"/>
              <a:buChar char="▲"/>
            </a:pPr>
            <a:r>
              <a:rPr kumimoji="0" lang="en-US" altLang="zh-CN" sz="2200"/>
              <a:t>N = 200 0000 &gt; 2</a:t>
            </a:r>
            <a:r>
              <a:rPr kumimoji="0" lang="en-US" altLang="zh-CN" sz="2200" baseline="30000"/>
              <a:t>16</a:t>
            </a:r>
            <a:r>
              <a:rPr kumimoji="0" lang="en-US" altLang="zh-CN" sz="2200"/>
              <a:t> = 65535</a:t>
            </a:r>
            <a:r>
              <a:rPr kumimoji="0" lang="zh-CN" altLang="en-US" sz="2200"/>
              <a:t>，超出了一个计数器的计数范围，故用一个计数器无法实现。</a:t>
            </a:r>
            <a:endParaRPr kumimoji="0" lang="en-US" altLang="zh-CN" sz="2200"/>
          </a:p>
          <a:p>
            <a:pPr lvl="1">
              <a:spcBef>
                <a:spcPts val="1200"/>
              </a:spcBef>
              <a:spcAft>
                <a:spcPts val="300"/>
              </a:spcAft>
              <a:buClrTx/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/>
              <a:t>可考虑用</a:t>
            </a:r>
            <a:r>
              <a:rPr kumimoji="0" lang="en-US" altLang="zh-CN" sz="2200"/>
              <a:t>2</a:t>
            </a:r>
            <a:r>
              <a:rPr kumimoji="0" lang="zh-CN" altLang="en-US" sz="2200"/>
              <a:t>个</a:t>
            </a:r>
            <a:r>
              <a:rPr kumimoji="0" lang="zh-CN" altLang="en-US" sz="2200" b="1" u="sng">
                <a:solidFill>
                  <a:srgbClr val="0000FF"/>
                </a:solidFill>
              </a:rPr>
              <a:t>计数器级联</a:t>
            </a:r>
            <a:r>
              <a:rPr kumimoji="0" lang="zh-CN" altLang="en-US" sz="2200"/>
              <a:t>来实现。第一个计数器的分频结果作为第</a:t>
            </a:r>
            <a:r>
              <a:rPr kumimoji="0" lang="en-US" altLang="zh-CN" sz="2200"/>
              <a:t>2</a:t>
            </a:r>
            <a:r>
              <a:rPr kumimoji="0" lang="zh-CN" altLang="en-US" sz="2200"/>
              <a:t>个计数器的输入，如图所示。</a:t>
            </a:r>
            <a:endParaRPr kumimoji="0" lang="en-US" altLang="zh-CN" sz="2200"/>
          </a:p>
        </p:txBody>
      </p:sp>
      <p:sp>
        <p:nvSpPr>
          <p:cNvPr id="17613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970E6F-7414-4DA9-A87F-056740DB0643}" type="slidenum">
              <a:rPr lang="en-US" altLang="zh-CN"/>
            </a:fld>
            <a:endParaRPr lang="en-US" altLang="zh-CN"/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1371600" y="3200400"/>
          <a:ext cx="473233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name="Equation" r:id="rId1" imgW="1764665" imgH="444500" progId="Equation.DSMT4">
                  <p:embed/>
                </p:oleObj>
              </mc:Choice>
              <mc:Fallback>
                <p:oleObj name="Equation" r:id="rId1" imgW="1764665" imgH="4445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200400"/>
                        <a:ext cx="4732338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6CCF49-53B7-4C69-ADDB-1986ADAF7165}" type="slidenum">
              <a:rPr lang="en-US" altLang="zh-CN"/>
            </a:fld>
            <a:endParaRPr lang="en-US" altLang="zh-CN"/>
          </a:p>
        </p:txBody>
      </p:sp>
      <p:sp>
        <p:nvSpPr>
          <p:cNvPr id="17817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5181600"/>
            <a:ext cx="83058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 eaLnBrk="0" hangingPunct="0">
              <a:spcBef>
                <a:spcPts val="1200"/>
              </a:spcBef>
              <a:spcAft>
                <a:spcPts val="3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lang="en-US" altLang="zh-CN" sz="2200"/>
              <a:t>T</a:t>
            </a:r>
            <a:r>
              <a:rPr lang="en-US" altLang="zh-CN" sz="2200" baseline="-25000"/>
              <a:t>0</a:t>
            </a:r>
            <a:r>
              <a:rPr lang="zh-CN" altLang="en-US" sz="2200"/>
              <a:t>工作方式</a:t>
            </a:r>
            <a:r>
              <a:rPr lang="en-US" altLang="zh-CN" sz="2200"/>
              <a:t>3</a:t>
            </a:r>
            <a:r>
              <a:rPr lang="zh-CN" altLang="en-US" sz="2200"/>
              <a:t>，其输出作为</a:t>
            </a:r>
            <a:r>
              <a:rPr lang="en-US" altLang="zh-CN" sz="2200"/>
              <a:t>T</a:t>
            </a:r>
            <a:r>
              <a:rPr lang="en-US" altLang="zh-CN" sz="2200" baseline="-25000"/>
              <a:t>1</a:t>
            </a:r>
            <a:r>
              <a:rPr lang="zh-CN" altLang="en-US" sz="2200"/>
              <a:t>的时钟输入；</a:t>
            </a:r>
            <a:r>
              <a:rPr lang="en-US" altLang="zh-CN" sz="2200"/>
              <a:t>T</a:t>
            </a:r>
            <a:r>
              <a:rPr lang="en-US" altLang="zh-CN" sz="2200" baseline="-25000"/>
              <a:t>1</a:t>
            </a:r>
            <a:r>
              <a:rPr lang="zh-CN" altLang="en-US" sz="2200"/>
              <a:t>可工作在方式</a:t>
            </a:r>
            <a:r>
              <a:rPr lang="en-US" altLang="zh-CN" sz="2200"/>
              <a:t>2</a:t>
            </a:r>
            <a:r>
              <a:rPr lang="zh-CN" altLang="en-US" sz="2200"/>
              <a:t>或方式</a:t>
            </a:r>
            <a:r>
              <a:rPr lang="en-US" altLang="zh-CN" sz="2200"/>
              <a:t>3</a:t>
            </a:r>
            <a:r>
              <a:rPr lang="zh-CN" altLang="en-US" sz="2200"/>
              <a:t>。只要设计好计数初值，即可输出</a:t>
            </a:r>
            <a:r>
              <a:rPr lang="en-US" altLang="zh-CN" sz="2200"/>
              <a:t>1Hz</a:t>
            </a:r>
            <a:r>
              <a:rPr lang="zh-CN" altLang="en-US" sz="2200"/>
              <a:t>的脉冲。</a:t>
            </a:r>
            <a:endParaRPr lang="en-US" altLang="zh-CN" sz="2200"/>
          </a:p>
        </p:txBody>
      </p:sp>
      <p:sp>
        <p:nvSpPr>
          <p:cNvPr id="17818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78181" name="Object 7"/>
          <p:cNvGraphicFramePr>
            <a:graphicFrameLocks noChangeAspect="1"/>
          </p:cNvGraphicFramePr>
          <p:nvPr/>
        </p:nvGraphicFramePr>
        <p:xfrm>
          <a:off x="1447800" y="1447800"/>
          <a:ext cx="6376988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Visio" r:id="rId1" imgW="4051300" imgH="2184400" progId="Visio.Drawing.11">
                  <p:embed/>
                </p:oleObj>
              </mc:Choice>
              <mc:Fallback>
                <p:oleObj name="Visio" r:id="rId1" imgW="4051300" imgH="218440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447800"/>
                        <a:ext cx="6376988" cy="342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0ADC033-00FD-45FA-9616-A3519BF84CEF}" type="slidenum">
              <a:rPr lang="en-US" altLang="zh-CN"/>
            </a:fld>
            <a:endParaRPr lang="en-US" altLang="zh-CN"/>
          </a:p>
        </p:txBody>
      </p:sp>
      <p:sp>
        <p:nvSpPr>
          <p:cNvPr id="18022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6750" y="1752600"/>
            <a:ext cx="8077200" cy="4343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285750" indent="-285750" eaLnBrk="0" hangingPunct="0">
              <a:spcBef>
                <a:spcPts val="1200"/>
              </a:spcBef>
              <a:spcAft>
                <a:spcPts val="1800"/>
              </a:spcAft>
              <a:buSzPct val="90000"/>
            </a:pPr>
            <a:r>
              <a:rPr lang="en-US" altLang="zh-CN" sz="2600" b="1" dirty="0"/>
              <a:t>(2) </a:t>
            </a:r>
            <a:r>
              <a:rPr lang="zh-CN" altLang="en-US" sz="2600" b="1" dirty="0"/>
              <a:t>计数初值的拆分</a:t>
            </a:r>
            <a:endParaRPr lang="en-US" altLang="zh-CN" sz="2600" dirty="0"/>
          </a:p>
          <a:p>
            <a:pPr marL="742950" lvl="1" indent="-285750" eaLnBrk="0" hangingPunct="0">
              <a:spcBef>
                <a:spcPts val="600"/>
              </a:spcBef>
              <a:spcAft>
                <a:spcPts val="3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lang="zh-CN" altLang="en-US" sz="2200" dirty="0"/>
              <a:t>设</a:t>
            </a:r>
            <a:r>
              <a:rPr lang="en-US" altLang="zh-CN" sz="2200" dirty="0"/>
              <a:t>T</a:t>
            </a:r>
            <a:r>
              <a:rPr lang="en-US" altLang="zh-CN" sz="2200" baseline="-25000" dirty="0"/>
              <a:t>0 </a:t>
            </a:r>
            <a:r>
              <a:rPr lang="zh-CN" altLang="en-US" sz="2200" dirty="0"/>
              <a:t>和 </a:t>
            </a:r>
            <a:r>
              <a:rPr lang="en-US" altLang="zh-CN" sz="2200" dirty="0"/>
              <a:t>T</a:t>
            </a:r>
            <a:r>
              <a:rPr lang="en-US" altLang="zh-CN" sz="2200" baseline="-25000" dirty="0"/>
              <a:t>1 </a:t>
            </a:r>
            <a:r>
              <a:rPr lang="zh-CN" altLang="en-US" sz="2200" dirty="0"/>
              <a:t>的计数初值分别为</a:t>
            </a:r>
            <a:r>
              <a:rPr lang="en-US" altLang="zh-CN" sz="2200" dirty="0"/>
              <a:t>N</a:t>
            </a:r>
            <a:r>
              <a:rPr lang="en-US" altLang="zh-CN" sz="2200" baseline="-25000" dirty="0"/>
              <a:t>0 </a:t>
            </a:r>
            <a:r>
              <a:rPr lang="zh-CN" altLang="en-US" sz="2200" dirty="0"/>
              <a:t>和 </a:t>
            </a:r>
            <a:r>
              <a:rPr lang="en-US" altLang="zh-CN" sz="2200" dirty="0"/>
              <a:t>N</a:t>
            </a:r>
            <a:r>
              <a:rPr lang="en-US" altLang="zh-CN" sz="2200" baseline="-25000" dirty="0"/>
              <a:t>1</a:t>
            </a:r>
            <a:r>
              <a:rPr lang="zh-CN" altLang="en-US" sz="2200" dirty="0"/>
              <a:t>，则有：</a:t>
            </a:r>
            <a:endParaRPr lang="en-US" altLang="zh-CN" sz="2200" dirty="0"/>
          </a:p>
          <a:p>
            <a:pPr marL="742950" lvl="1" indent="-285750" eaLnBrk="0" hangingPunct="0">
              <a:spcBef>
                <a:spcPts val="1200"/>
              </a:spcBef>
              <a:spcAft>
                <a:spcPts val="300"/>
              </a:spcAft>
              <a:buSzPct val="90000"/>
              <a:buFont typeface="Times New Roman" panose="02020603050405020304" pitchFamily="18" charset="0"/>
              <a:buChar char="▲"/>
            </a:pPr>
            <a:endParaRPr lang="en-US" altLang="zh-CN" sz="2000" dirty="0"/>
          </a:p>
          <a:p>
            <a:pPr marL="742950" lvl="1" indent="-285750" eaLnBrk="0" hangingPunct="0">
              <a:spcBef>
                <a:spcPts val="1200"/>
              </a:spcBef>
              <a:spcAft>
                <a:spcPts val="300"/>
              </a:spcAft>
              <a:buSzPct val="90000"/>
              <a:buFont typeface="Times New Roman" panose="02020603050405020304" pitchFamily="18" charset="0"/>
              <a:buChar char="▲"/>
            </a:pPr>
            <a:endParaRPr lang="en-US" altLang="zh-CN" sz="2000" dirty="0"/>
          </a:p>
          <a:p>
            <a:pPr marL="742950" lvl="1" indent="-285750" eaLnBrk="0" hangingPunct="0">
              <a:spcBef>
                <a:spcPts val="1200"/>
              </a:spcBef>
              <a:spcAft>
                <a:spcPts val="300"/>
              </a:spcAft>
              <a:buSzPct val="90000"/>
              <a:buFont typeface="Times New Roman" panose="02020603050405020304" pitchFamily="18" charset="0"/>
              <a:buChar char="▲"/>
            </a:pPr>
            <a:endParaRPr lang="en-US" altLang="zh-CN" sz="2000" dirty="0"/>
          </a:p>
          <a:p>
            <a:pPr marL="742950" lvl="1" indent="-285750" eaLnBrk="0" hangingPunct="0">
              <a:spcBef>
                <a:spcPts val="1200"/>
              </a:spcBef>
              <a:spcAft>
                <a:spcPts val="300"/>
              </a:spcAft>
              <a:buSzPct val="90000"/>
              <a:buFont typeface="Times New Roman" panose="02020603050405020304" pitchFamily="18" charset="0"/>
              <a:buChar char="▲"/>
            </a:pPr>
            <a:endParaRPr lang="en-US" altLang="zh-CN" sz="2000" dirty="0"/>
          </a:p>
          <a:p>
            <a:pPr marL="742950" lvl="1" indent="-285750" eaLnBrk="0" hangingPunct="0">
              <a:spcBef>
                <a:spcPts val="1200"/>
              </a:spcBef>
              <a:spcAft>
                <a:spcPts val="300"/>
              </a:spcAft>
              <a:buSzPct val="90000"/>
              <a:buFont typeface="Times New Roman" panose="02020603050405020304" pitchFamily="18" charset="0"/>
              <a:buChar char="▲"/>
            </a:pPr>
            <a:endParaRPr lang="en-US" altLang="zh-CN" sz="2000" dirty="0"/>
          </a:p>
          <a:p>
            <a:pPr marL="742950" lvl="1" indent="-285750" eaLnBrk="0" hangingPunct="0">
              <a:spcBef>
                <a:spcPts val="600"/>
              </a:spcBef>
              <a:spcAft>
                <a:spcPts val="3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lang="zh-CN" altLang="en-US" sz="2200" dirty="0"/>
              <a:t>即：总计数初值</a:t>
            </a:r>
            <a:r>
              <a:rPr lang="en-US" altLang="zh-CN" sz="2200" dirty="0"/>
              <a:t>N=200 0000</a:t>
            </a:r>
            <a:r>
              <a:rPr lang="zh-CN" altLang="en-US" sz="2200" dirty="0"/>
              <a:t>可拆分为两个计数器初值</a:t>
            </a:r>
            <a:r>
              <a:rPr lang="en-US" altLang="zh-CN" sz="2200" dirty="0"/>
              <a:t>N</a:t>
            </a:r>
            <a:r>
              <a:rPr lang="en-US" altLang="zh-CN" sz="2200" baseline="-25000" dirty="0"/>
              <a:t>0</a:t>
            </a:r>
            <a:r>
              <a:rPr lang="zh-CN" altLang="en-US" sz="2200" dirty="0"/>
              <a:t>和 </a:t>
            </a:r>
            <a:r>
              <a:rPr lang="en-US" altLang="zh-CN" sz="2200" dirty="0"/>
              <a:t>N</a:t>
            </a:r>
            <a:r>
              <a:rPr lang="en-US" altLang="zh-CN" sz="2200" baseline="-25000" dirty="0"/>
              <a:t>1</a:t>
            </a:r>
            <a:r>
              <a:rPr lang="zh-CN" altLang="en-US" sz="2200" dirty="0"/>
              <a:t>的乘积。可任意拆分，只要保证 </a:t>
            </a:r>
            <a:r>
              <a:rPr lang="en-US" altLang="zh-CN" sz="2200" b="1" dirty="0">
                <a:solidFill>
                  <a:srgbClr val="0000FF"/>
                </a:solidFill>
              </a:rPr>
              <a:t>N</a:t>
            </a:r>
            <a:r>
              <a:rPr lang="en-US" altLang="zh-CN" sz="2200" b="1" baseline="-25000" dirty="0">
                <a:solidFill>
                  <a:srgbClr val="0000FF"/>
                </a:solidFill>
              </a:rPr>
              <a:t>0</a:t>
            </a:r>
            <a:r>
              <a:rPr lang="zh-CN" altLang="en-US" sz="2200" b="1" dirty="0">
                <a:solidFill>
                  <a:srgbClr val="0000FF"/>
                </a:solidFill>
              </a:rPr>
              <a:t>，</a:t>
            </a:r>
            <a:r>
              <a:rPr lang="en-US" altLang="zh-CN" sz="2200" b="1" dirty="0">
                <a:solidFill>
                  <a:srgbClr val="0000FF"/>
                </a:solidFill>
              </a:rPr>
              <a:t>N</a:t>
            </a:r>
            <a:r>
              <a:rPr lang="en-US" altLang="zh-CN" sz="2200" b="1" baseline="-25000" dirty="0">
                <a:solidFill>
                  <a:srgbClr val="0000FF"/>
                </a:solidFill>
              </a:rPr>
              <a:t>1 </a:t>
            </a:r>
            <a:r>
              <a:rPr lang="en-US" altLang="zh-CN" sz="2200" b="1" dirty="0">
                <a:solidFill>
                  <a:srgbClr val="0000FF"/>
                </a:solidFill>
              </a:rPr>
              <a:t>&lt; 6 5535</a:t>
            </a:r>
            <a:r>
              <a:rPr lang="zh-CN" altLang="en-US" sz="2200" dirty="0"/>
              <a:t>。这里可拆分为</a:t>
            </a:r>
            <a:r>
              <a:rPr lang="en-US" altLang="zh-CN" sz="2200" dirty="0"/>
              <a:t>N</a:t>
            </a:r>
            <a:r>
              <a:rPr lang="en-US" altLang="zh-CN" sz="2200" baseline="-25000" dirty="0"/>
              <a:t>0</a:t>
            </a:r>
            <a:r>
              <a:rPr lang="en-US" altLang="zh-CN" sz="2200" dirty="0"/>
              <a:t>=400</a:t>
            </a:r>
            <a:r>
              <a:rPr lang="zh-CN" altLang="en-US" sz="2200" dirty="0"/>
              <a:t>，</a:t>
            </a:r>
            <a:r>
              <a:rPr lang="en-US" altLang="zh-CN" sz="2200" dirty="0"/>
              <a:t>N</a:t>
            </a:r>
            <a:r>
              <a:rPr lang="en-US" altLang="zh-CN" sz="2200" baseline="-25000" dirty="0"/>
              <a:t>1</a:t>
            </a:r>
            <a:r>
              <a:rPr lang="en-US" altLang="zh-CN" sz="2200" dirty="0"/>
              <a:t>=5000</a:t>
            </a:r>
            <a:r>
              <a:rPr lang="zh-CN" altLang="en-US" sz="2200" dirty="0"/>
              <a:t>，并采用</a:t>
            </a:r>
            <a:r>
              <a:rPr lang="en-US" altLang="zh-CN" sz="2200" dirty="0"/>
              <a:t>BCD</a:t>
            </a:r>
            <a:r>
              <a:rPr lang="zh-CN" altLang="en-US" sz="2200" dirty="0"/>
              <a:t>计数。</a:t>
            </a:r>
            <a:endParaRPr lang="en-US" altLang="zh-CN" sz="2200" dirty="0"/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1539875" y="2925762"/>
          <a:ext cx="5411788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4" name="Equation" r:id="rId1" imgW="2018665" imgH="431800" progId="Equation.DSMT4">
                  <p:embed/>
                </p:oleObj>
              </mc:Choice>
              <mc:Fallback>
                <p:oleObj name="Equation" r:id="rId1" imgW="2018665" imgH="431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875" y="2925762"/>
                        <a:ext cx="5411788" cy="103663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12" name="Object 3"/>
          <p:cNvGraphicFramePr>
            <a:graphicFrameLocks noChangeAspect="1"/>
          </p:cNvGraphicFramePr>
          <p:nvPr/>
        </p:nvGraphicFramePr>
        <p:xfrm>
          <a:off x="1539875" y="3962400"/>
          <a:ext cx="464343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5" name="Equation" r:id="rId3" imgW="1880235" imgH="431800" progId="Equation.DSMT4">
                  <p:embed/>
                </p:oleObj>
              </mc:Choice>
              <mc:Fallback>
                <p:oleObj name="Equation" r:id="rId3" imgW="1880235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875" y="3962400"/>
                        <a:ext cx="4643438" cy="10668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4602326" y="4474"/>
          <a:ext cx="4534747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6" name="Visio" r:id="rId5" imgW="4051300" imgH="2184400" progId="Visio.Drawing.11">
                  <p:embed/>
                </p:oleObj>
              </mc:Choice>
              <mc:Fallback>
                <p:oleObj name="Visio" r:id="rId5" imgW="4051300" imgH="218440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2326" y="4474"/>
                        <a:ext cx="4534747" cy="243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066800"/>
            <a:ext cx="8077200" cy="5334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zh-CN" altLang="en-US" sz="2600" b="1"/>
              <a:t>  </a:t>
            </a:r>
            <a:r>
              <a:rPr kumimoji="0" lang="en-US" altLang="zh-CN" sz="2600" b="1"/>
              <a:t>(3) </a:t>
            </a:r>
            <a:r>
              <a:rPr kumimoji="0" lang="zh-CN" altLang="en-US" sz="2600" b="1"/>
              <a:t>程序代码段</a:t>
            </a:r>
            <a:endParaRPr kumimoji="0" lang="zh-CN" altLang="en-US" sz="2600" b="1"/>
          </a:p>
        </p:txBody>
      </p:sp>
      <p:sp>
        <p:nvSpPr>
          <p:cNvPr id="18227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4D3C168-4E79-4BC1-AF46-9B9973F7E340}" type="slidenum">
              <a:rPr lang="en-US" altLang="zh-CN"/>
            </a:fld>
            <a:endParaRPr lang="en-US" altLang="zh-CN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371600" y="1676400"/>
            <a:ext cx="6324600" cy="2286000"/>
          </a:xfrm>
          <a:prstGeom prst="rect">
            <a:avLst/>
          </a:prstGeom>
          <a:solidFill>
            <a:srgbClr val="ABDFFF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AL</a:t>
            </a:r>
            <a:r>
              <a:rPr lang="zh-CN" altLang="en-US" sz="2000">
                <a:ea typeface="华文楷体" panose="02010600040101010101" pitchFamily="2" charset="-122"/>
              </a:rPr>
              <a:t>，  </a:t>
            </a:r>
            <a:r>
              <a:rPr lang="en-US" altLang="zh-CN" sz="2000">
                <a:ea typeface="华文楷体" panose="02010600040101010101" pitchFamily="2" charset="-122"/>
              </a:rPr>
              <a:t>27H         ; T</a:t>
            </a:r>
            <a:r>
              <a:rPr lang="en-US" altLang="zh-CN" sz="2000" baseline="-25000">
                <a:ea typeface="华文楷体" panose="02010600040101010101" pitchFamily="2" charset="-122"/>
              </a:rPr>
              <a:t>0</a:t>
            </a:r>
            <a:r>
              <a:rPr lang="zh-CN" altLang="en-US" sz="2000">
                <a:ea typeface="华文楷体" panose="02010600040101010101" pitchFamily="2" charset="-122"/>
              </a:rPr>
              <a:t>的方式字：</a:t>
            </a:r>
            <a:r>
              <a:rPr lang="en-US" altLang="zh-CN" sz="2000" b="1" u="sng">
                <a:solidFill>
                  <a:srgbClr val="FF0000"/>
                </a:solidFill>
                <a:ea typeface="华文楷体" panose="02010600040101010101" pitchFamily="2" charset="-122"/>
              </a:rPr>
              <a:t>00</a:t>
            </a:r>
            <a:r>
              <a:rPr lang="en-US" altLang="zh-CN" sz="2000" b="1" u="sng">
                <a:solidFill>
                  <a:srgbClr val="3333FF"/>
                </a:solidFill>
                <a:ea typeface="华文楷体" panose="02010600040101010101" pitchFamily="2" charset="-122"/>
              </a:rPr>
              <a:t>10</a:t>
            </a:r>
            <a:r>
              <a:rPr lang="en-US" altLang="zh-CN" sz="2000">
                <a:ea typeface="华文楷体" panose="02010600040101010101" pitchFamily="2" charset="-122"/>
              </a:rPr>
              <a:t> </a:t>
            </a:r>
            <a:r>
              <a:rPr lang="en-US" altLang="zh-CN" sz="2000" b="1" u="sng">
                <a:solidFill>
                  <a:srgbClr val="C00000"/>
                </a:solidFill>
                <a:ea typeface="华文楷体" panose="02010600040101010101" pitchFamily="2" charset="-122"/>
              </a:rPr>
              <a:t>011</a:t>
            </a:r>
            <a:r>
              <a:rPr lang="en-US" altLang="zh-CN" sz="2000">
                <a:ea typeface="华文楷体" panose="02010600040101010101" pitchFamily="2" charset="-122"/>
              </a:rPr>
              <a:t>1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DX</a:t>
            </a:r>
            <a:r>
              <a:rPr lang="zh-CN" altLang="en-US" sz="2000">
                <a:ea typeface="华文楷体" panose="02010600040101010101" pitchFamily="2" charset="-122"/>
              </a:rPr>
              <a:t>， </a:t>
            </a:r>
            <a:r>
              <a:rPr lang="en-US" altLang="zh-CN" sz="2000">
                <a:ea typeface="华文楷体" panose="02010600040101010101" pitchFamily="2" charset="-122"/>
              </a:rPr>
              <a:t>253H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OUT     DX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AL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spcBef>
                <a:spcPts val="12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AL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04H           ;</a:t>
            </a:r>
            <a:r>
              <a:rPr lang="zh-CN" altLang="en-US" sz="2000">
                <a:ea typeface="华文楷体" panose="02010600040101010101" pitchFamily="2" charset="-122"/>
              </a:rPr>
              <a:t> </a:t>
            </a:r>
            <a:r>
              <a:rPr lang="en-US" altLang="zh-CN" sz="2000">
                <a:ea typeface="华文楷体" panose="02010600040101010101" pitchFamily="2" charset="-122"/>
              </a:rPr>
              <a:t>T</a:t>
            </a:r>
            <a:r>
              <a:rPr lang="en-US" altLang="zh-CN" sz="2000" baseline="-25000">
                <a:ea typeface="华文楷体" panose="02010600040101010101" pitchFamily="2" charset="-122"/>
              </a:rPr>
              <a:t>0</a:t>
            </a:r>
            <a:r>
              <a:rPr lang="zh-CN" altLang="en-US" sz="2000">
                <a:ea typeface="华文楷体" panose="02010600040101010101" pitchFamily="2" charset="-122"/>
              </a:rPr>
              <a:t>的计数初值</a:t>
            </a:r>
            <a:r>
              <a:rPr lang="en-US" altLang="zh-CN" sz="2000">
                <a:ea typeface="华文楷体" panose="02010600040101010101" pitchFamily="2" charset="-122"/>
              </a:rPr>
              <a:t>400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DX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250H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OUT     DX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AL</a:t>
            </a:r>
            <a:endParaRPr lang="en-US" altLang="zh-CN" sz="2000">
              <a:ea typeface="华文楷体" panose="0201060004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371600" y="3962400"/>
            <a:ext cx="6324600" cy="22860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AL</a:t>
            </a:r>
            <a:r>
              <a:rPr lang="zh-CN" altLang="en-US" sz="2000">
                <a:ea typeface="华文楷体" panose="02010600040101010101" pitchFamily="2" charset="-122"/>
              </a:rPr>
              <a:t>，  </a:t>
            </a:r>
            <a:r>
              <a:rPr lang="en-US" altLang="zh-CN" sz="2000">
                <a:ea typeface="华文楷体" panose="02010600040101010101" pitchFamily="2" charset="-122"/>
              </a:rPr>
              <a:t>65H         ; T</a:t>
            </a:r>
            <a:r>
              <a:rPr lang="en-US" altLang="zh-CN" sz="2000" baseline="-25000">
                <a:ea typeface="华文楷体" panose="02010600040101010101" pitchFamily="2" charset="-122"/>
              </a:rPr>
              <a:t>1</a:t>
            </a:r>
            <a:r>
              <a:rPr lang="zh-CN" altLang="en-US" sz="2000">
                <a:ea typeface="华文楷体" panose="02010600040101010101" pitchFamily="2" charset="-122"/>
              </a:rPr>
              <a:t>的方式字：</a:t>
            </a:r>
            <a:r>
              <a:rPr lang="en-US" altLang="zh-CN" sz="2000" b="1" u="sng">
                <a:solidFill>
                  <a:srgbClr val="FF0000"/>
                </a:solidFill>
                <a:ea typeface="华文楷体" panose="02010600040101010101" pitchFamily="2" charset="-122"/>
              </a:rPr>
              <a:t>01</a:t>
            </a:r>
            <a:r>
              <a:rPr lang="en-US" altLang="zh-CN" sz="2000" b="1" u="sng">
                <a:solidFill>
                  <a:srgbClr val="3333FF"/>
                </a:solidFill>
                <a:ea typeface="华文楷体" panose="02010600040101010101" pitchFamily="2" charset="-122"/>
              </a:rPr>
              <a:t>10</a:t>
            </a:r>
            <a:r>
              <a:rPr lang="en-US" altLang="zh-CN" sz="2000" b="1">
                <a:solidFill>
                  <a:srgbClr val="3333FF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sz="2000" b="1" u="sng">
                <a:solidFill>
                  <a:srgbClr val="C00000"/>
                </a:solidFill>
                <a:ea typeface="华文楷体" panose="02010600040101010101" pitchFamily="2" charset="-122"/>
              </a:rPr>
              <a:t>010</a:t>
            </a:r>
            <a:r>
              <a:rPr lang="en-US" altLang="zh-CN" sz="2000" b="1">
                <a:ea typeface="华文楷体" panose="02010600040101010101" pitchFamily="2" charset="-122"/>
              </a:rPr>
              <a:t>1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DX</a:t>
            </a:r>
            <a:r>
              <a:rPr lang="zh-CN" altLang="en-US" sz="2000">
                <a:ea typeface="华文楷体" panose="02010600040101010101" pitchFamily="2" charset="-122"/>
              </a:rPr>
              <a:t>， </a:t>
            </a:r>
            <a:r>
              <a:rPr lang="en-US" altLang="zh-CN" sz="2000">
                <a:ea typeface="华文楷体" panose="02010600040101010101" pitchFamily="2" charset="-122"/>
              </a:rPr>
              <a:t>253H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OUT     DX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AL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spcBef>
                <a:spcPts val="12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AL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50H           ;</a:t>
            </a:r>
            <a:r>
              <a:rPr lang="zh-CN" altLang="en-US" sz="2000">
                <a:ea typeface="华文楷体" panose="02010600040101010101" pitchFamily="2" charset="-122"/>
              </a:rPr>
              <a:t> </a:t>
            </a:r>
            <a:r>
              <a:rPr lang="en-US" altLang="zh-CN" sz="2000">
                <a:ea typeface="华文楷体" panose="02010600040101010101" pitchFamily="2" charset="-122"/>
              </a:rPr>
              <a:t>T</a:t>
            </a:r>
            <a:r>
              <a:rPr lang="en-US" altLang="zh-CN" sz="2000" baseline="-25000">
                <a:ea typeface="华文楷体" panose="02010600040101010101" pitchFamily="2" charset="-122"/>
              </a:rPr>
              <a:t>1</a:t>
            </a:r>
            <a:r>
              <a:rPr lang="zh-CN" altLang="en-US" sz="2000">
                <a:ea typeface="华文楷体" panose="02010600040101010101" pitchFamily="2" charset="-122"/>
              </a:rPr>
              <a:t>的计数初值</a:t>
            </a:r>
            <a:r>
              <a:rPr lang="en-US" altLang="zh-CN" sz="2000">
                <a:ea typeface="华文楷体" panose="02010600040101010101" pitchFamily="2" charset="-122"/>
              </a:rPr>
              <a:t>5000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DX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251H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OUT     DX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AL</a:t>
            </a:r>
            <a:endParaRPr lang="en-US" altLang="zh-CN" sz="2000"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uiExpand="1" build="allAtOnce"/>
      <p:bldP spid="6" grpId="0" animBg="1" uiExpand="1" build="allAtOnce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369300" cy="495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en-US" altLang="zh-CN" sz="2400"/>
              <a:t>【3-13】</a:t>
            </a:r>
            <a:r>
              <a:rPr kumimoji="0" lang="zh-CN" altLang="en-US" sz="2400"/>
              <a:t>用</a:t>
            </a:r>
            <a:r>
              <a:rPr kumimoji="0" lang="en-US" altLang="zh-CN" sz="2400"/>
              <a:t>8253</a:t>
            </a:r>
            <a:r>
              <a:rPr kumimoji="0" lang="zh-CN" altLang="en-US" sz="2400"/>
              <a:t>定时器来控制一个</a:t>
            </a:r>
            <a:r>
              <a:rPr kumimoji="0" lang="en-US" altLang="zh-CN" sz="2400"/>
              <a:t>LED</a:t>
            </a:r>
            <a:r>
              <a:rPr kumimoji="0" lang="zh-CN" altLang="en-US" sz="2400"/>
              <a:t>发光二极管的亮灭，要求亮</a:t>
            </a:r>
            <a:r>
              <a:rPr kumimoji="0" lang="en-US" altLang="zh-CN" sz="2400"/>
              <a:t>10</a:t>
            </a:r>
            <a:r>
              <a:rPr kumimoji="0" lang="zh-CN" altLang="en-US" sz="2400"/>
              <a:t>秒灭</a:t>
            </a:r>
            <a:r>
              <a:rPr kumimoji="0" lang="en-US" altLang="zh-CN" sz="2400"/>
              <a:t>10</a:t>
            </a:r>
            <a:r>
              <a:rPr kumimoji="0" lang="zh-CN" altLang="en-US" sz="2400"/>
              <a:t>秒，依次交替。已知有一个</a:t>
            </a:r>
            <a:r>
              <a:rPr kumimoji="0" lang="en-US" altLang="zh-CN" sz="2400"/>
              <a:t>2MHz</a:t>
            </a:r>
            <a:r>
              <a:rPr kumimoji="0" lang="zh-CN" altLang="en-US" sz="2400"/>
              <a:t>的时钟源，</a:t>
            </a:r>
            <a:r>
              <a:rPr kumimoji="0" lang="en-US" altLang="zh-CN" sz="2400"/>
              <a:t>8253</a:t>
            </a:r>
            <a:r>
              <a:rPr kumimoji="0" lang="zh-CN" altLang="en-US" sz="2400"/>
              <a:t>各端口的地址为</a:t>
            </a:r>
            <a:r>
              <a:rPr kumimoji="0" lang="en-US" altLang="zh-CN" sz="2400"/>
              <a:t>81H</a:t>
            </a:r>
            <a:r>
              <a:rPr kumimoji="0" lang="zh-CN" altLang="en-US" sz="2400"/>
              <a:t>、</a:t>
            </a:r>
            <a:r>
              <a:rPr kumimoji="0" lang="en-US" altLang="zh-CN" sz="2400"/>
              <a:t>83H</a:t>
            </a:r>
            <a:r>
              <a:rPr kumimoji="0" lang="zh-CN" altLang="en-US" sz="2400"/>
              <a:t>、</a:t>
            </a:r>
            <a:r>
              <a:rPr kumimoji="0" lang="en-US" altLang="zh-CN" sz="2400"/>
              <a:t>85H</a:t>
            </a:r>
            <a:r>
              <a:rPr kumimoji="0" lang="zh-CN" altLang="en-US" sz="2400"/>
              <a:t>和</a:t>
            </a:r>
            <a:r>
              <a:rPr kumimoji="0" lang="en-US" altLang="zh-CN" sz="2400"/>
              <a:t>87H</a:t>
            </a:r>
            <a:r>
              <a:rPr kumimoji="0" lang="zh-CN" altLang="en-US" sz="2400"/>
              <a:t>，请设计电路，并给出初始化程序段。</a:t>
            </a:r>
            <a:endParaRPr kumimoji="0" lang="en-US" altLang="zh-CN" sz="2400"/>
          </a:p>
          <a:p>
            <a:pPr>
              <a:spcBef>
                <a:spcPts val="180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zh-CN" altLang="en-US" sz="2600" b="1"/>
              <a:t>  解：</a:t>
            </a:r>
            <a:r>
              <a:rPr kumimoji="0" lang="en-US" altLang="zh-CN" sz="2600" b="1"/>
              <a:t>(1) </a:t>
            </a:r>
            <a:r>
              <a:rPr kumimoji="0" lang="zh-CN" altLang="en-US" sz="2600" b="1"/>
              <a:t>计数初值分析与电路设计</a:t>
            </a:r>
            <a:endParaRPr kumimoji="0" lang="zh-CN" altLang="en-US" sz="2600" b="1"/>
          </a:p>
          <a:p>
            <a:pPr lvl="1">
              <a:spcBef>
                <a:spcPct val="0"/>
              </a:spcBef>
              <a:spcAft>
                <a:spcPts val="300"/>
              </a:spcAft>
              <a:buClrTx/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/>
              <a:t>输入时钟频率</a:t>
            </a:r>
            <a:r>
              <a:rPr kumimoji="0" lang="en-US" altLang="zh-CN" sz="2200"/>
              <a:t>2MHz</a:t>
            </a:r>
            <a:r>
              <a:rPr kumimoji="0" lang="zh-CN" altLang="en-US" sz="2200"/>
              <a:t>，周期为</a:t>
            </a:r>
            <a:r>
              <a:rPr kumimoji="0" lang="en-US" altLang="zh-CN" sz="2200"/>
              <a:t>T</a:t>
            </a:r>
            <a:r>
              <a:rPr kumimoji="0" lang="en-US" altLang="zh-CN" sz="2200" baseline="-25000"/>
              <a:t>clk </a:t>
            </a:r>
            <a:r>
              <a:rPr kumimoji="0" lang="en-US" altLang="zh-CN" sz="2200"/>
              <a:t>=1/2MHz</a:t>
            </a:r>
            <a:r>
              <a:rPr kumimoji="0" lang="zh-CN" altLang="en-US" sz="2200"/>
              <a:t>。输出信号周期为</a:t>
            </a:r>
            <a:r>
              <a:rPr kumimoji="0" lang="en-US" altLang="zh-CN" sz="2200"/>
              <a:t>T</a:t>
            </a:r>
            <a:r>
              <a:rPr kumimoji="0" lang="en-US" altLang="zh-CN" sz="2200" baseline="-25000"/>
              <a:t>out </a:t>
            </a:r>
            <a:r>
              <a:rPr kumimoji="0" lang="en-US" altLang="zh-CN" sz="2200"/>
              <a:t>= 20s</a:t>
            </a:r>
            <a:r>
              <a:rPr kumimoji="0" lang="zh-CN" altLang="en-US" sz="2200"/>
              <a:t>。若用一级定时</a:t>
            </a:r>
            <a:r>
              <a:rPr kumimoji="0" lang="en-US" altLang="zh-CN" sz="2200"/>
              <a:t>/</a:t>
            </a:r>
            <a:r>
              <a:rPr kumimoji="0" lang="zh-CN" altLang="en-US" sz="2200"/>
              <a:t>计数器来实现，则初值为：</a:t>
            </a:r>
            <a:endParaRPr kumimoji="0" lang="en-US" altLang="zh-CN" sz="2200"/>
          </a:p>
          <a:p>
            <a:pPr lvl="1">
              <a:spcBef>
                <a:spcPct val="0"/>
              </a:spcBef>
              <a:spcAft>
                <a:spcPts val="300"/>
              </a:spcAft>
              <a:buClrTx/>
              <a:buSzPct val="90000"/>
              <a:buFont typeface="Times New Roman" panose="02020603050405020304" pitchFamily="18" charset="0"/>
              <a:buChar char="▲"/>
            </a:pPr>
            <a:endParaRPr kumimoji="0" lang="en-US" altLang="zh-CN" sz="2200"/>
          </a:p>
          <a:p>
            <a:pPr lvl="1">
              <a:spcBef>
                <a:spcPts val="1800"/>
              </a:spcBef>
              <a:spcAft>
                <a:spcPts val="300"/>
              </a:spcAft>
              <a:buClrTx/>
              <a:buSzPct val="90000"/>
              <a:buFont typeface="Times New Roman" panose="02020603050405020304" pitchFamily="18" charset="0"/>
              <a:buChar char="▲"/>
            </a:pPr>
            <a:endParaRPr kumimoji="0" lang="en-US" altLang="zh-CN" sz="2200"/>
          </a:p>
          <a:p>
            <a:pPr lvl="1">
              <a:spcBef>
                <a:spcPts val="4200"/>
              </a:spcBef>
              <a:spcAft>
                <a:spcPts val="300"/>
              </a:spcAft>
              <a:buClrTx/>
              <a:buSzPct val="90000"/>
              <a:buFont typeface="Times New Roman" panose="02020603050405020304" pitchFamily="18" charset="0"/>
              <a:buChar char="▲"/>
            </a:pPr>
            <a:r>
              <a:rPr kumimoji="0" lang="en-US" altLang="zh-CN" sz="2200"/>
              <a:t>N &gt; 65535</a:t>
            </a:r>
            <a:r>
              <a:rPr kumimoji="0" lang="zh-CN" altLang="en-US" sz="2200"/>
              <a:t>，</a:t>
            </a:r>
            <a:r>
              <a:rPr kumimoji="0" lang="en-US" altLang="zh-CN" sz="2200"/>
              <a:t>1</a:t>
            </a:r>
            <a:r>
              <a:rPr kumimoji="0" lang="zh-CN" altLang="en-US" sz="2200"/>
              <a:t>个计数器无法实现。须用</a:t>
            </a:r>
            <a:r>
              <a:rPr kumimoji="0" lang="en-US" altLang="zh-CN" sz="2200"/>
              <a:t>2</a:t>
            </a:r>
            <a:r>
              <a:rPr kumimoji="0" lang="zh-CN" altLang="en-US" sz="2200"/>
              <a:t>个计数器级联。</a:t>
            </a:r>
            <a:endParaRPr kumimoji="0" lang="en-US" altLang="zh-CN" sz="2200"/>
          </a:p>
        </p:txBody>
      </p:sp>
      <p:sp>
        <p:nvSpPr>
          <p:cNvPr id="18432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650877-5F4F-4114-974A-BEA44E95BC38}" type="slidenum">
              <a:rPr lang="en-US" altLang="zh-CN"/>
            </a:fld>
            <a:endParaRPr lang="en-US" altLang="zh-CN"/>
          </a:p>
        </p:txBody>
      </p:sp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1676400" y="4462463"/>
          <a:ext cx="62674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6" name="Equation" r:id="rId1" imgW="2172335" imgH="431800" progId="Equation.DSMT4">
                  <p:embed/>
                </p:oleObj>
              </mc:Choice>
              <mc:Fallback>
                <p:oleObj name="Equation" r:id="rId1" imgW="2172335" imgH="431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462463"/>
                        <a:ext cx="6267450" cy="1066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382000" cy="4495800"/>
          </a:xfrm>
        </p:spPr>
        <p:txBody>
          <a:bodyPr/>
          <a:lstStyle/>
          <a:p>
            <a:pPr lvl="1">
              <a:spcBef>
                <a:spcPts val="60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600" b="1"/>
              <a:t>数据总线缓冲器</a:t>
            </a:r>
            <a:endParaRPr kumimoji="0" lang="en-US" altLang="zh-CN" sz="2600" b="1"/>
          </a:p>
          <a:p>
            <a:pPr lvl="2">
              <a:spcBef>
                <a:spcPct val="0"/>
              </a:spcBef>
              <a:spcAft>
                <a:spcPts val="6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/>
              <a:t>三态双向</a:t>
            </a:r>
            <a:r>
              <a:rPr kumimoji="0" lang="en-US" altLang="zh-CN" sz="2200" b="1" u="sng">
                <a:solidFill>
                  <a:srgbClr val="FF0066"/>
                </a:solidFill>
              </a:rPr>
              <a:t>8</a:t>
            </a:r>
            <a:r>
              <a:rPr kumimoji="0" lang="zh-CN" altLang="en-US" sz="2200" b="1" u="sng">
                <a:solidFill>
                  <a:srgbClr val="FF0066"/>
                </a:solidFill>
              </a:rPr>
              <a:t>位</a:t>
            </a:r>
            <a:r>
              <a:rPr kumimoji="0" lang="zh-CN" altLang="en-US" sz="2200"/>
              <a:t>寄存器，与系统数据</a:t>
            </a:r>
            <a:endParaRPr kumimoji="0" lang="en-US" altLang="zh-CN" sz="2200"/>
          </a:p>
          <a:p>
            <a:pPr lvl="2">
              <a:spcBef>
                <a:spcPct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en-US" altLang="zh-CN" sz="2200"/>
              <a:t>   </a:t>
            </a:r>
            <a:r>
              <a:rPr kumimoji="0" lang="zh-CN" altLang="en-US" sz="2200"/>
              <a:t>总线相连，可寄存以下</a:t>
            </a:r>
            <a:r>
              <a:rPr kumimoji="0" lang="en-US" altLang="zh-CN" sz="2200"/>
              <a:t>3</a:t>
            </a:r>
            <a:r>
              <a:rPr kumimoji="0" lang="zh-CN" altLang="en-US" sz="2200"/>
              <a:t>种数据：</a:t>
            </a:r>
            <a:endParaRPr kumimoji="0" lang="en-US" altLang="zh-CN" sz="2200"/>
          </a:p>
          <a:p>
            <a:pPr lvl="3">
              <a:spcBef>
                <a:spcPts val="600"/>
              </a:spcBef>
              <a:spcAft>
                <a:spcPts val="200"/>
              </a:spcAft>
              <a:buSzPct val="90000"/>
              <a:buFont typeface="Wingdings" panose="05000000000000000000" pitchFamily="2" charset="2"/>
              <a:buChar char="Ø"/>
            </a:pPr>
            <a:r>
              <a:rPr kumimoji="0" lang="en-US" altLang="zh-CN" sz="2200"/>
              <a:t>CPU</a:t>
            </a:r>
            <a:r>
              <a:rPr kumimoji="0" lang="zh-CN" altLang="en-US" sz="2200"/>
              <a:t>向</a:t>
            </a:r>
            <a:r>
              <a:rPr kumimoji="0" lang="en-US" altLang="zh-CN" sz="2200"/>
              <a:t>8253/8254</a:t>
            </a:r>
            <a:r>
              <a:rPr kumimoji="0" lang="zh-CN" altLang="en-US" sz="2200"/>
              <a:t>写入的工作</a:t>
            </a:r>
            <a:r>
              <a:rPr kumimoji="0" lang="zh-CN" altLang="en-US" sz="2200" b="1" u="sng">
                <a:solidFill>
                  <a:srgbClr val="0000FF"/>
                </a:solidFill>
              </a:rPr>
              <a:t>方式命令字</a:t>
            </a:r>
            <a:r>
              <a:rPr kumimoji="0" lang="zh-CN" altLang="en-US" sz="2200"/>
              <a:t>；</a:t>
            </a:r>
            <a:endParaRPr kumimoji="0" lang="en-US" altLang="zh-CN" sz="2200"/>
          </a:p>
          <a:p>
            <a:pPr lvl="3">
              <a:spcBef>
                <a:spcPts val="600"/>
              </a:spcBef>
              <a:spcAft>
                <a:spcPts val="200"/>
              </a:spcAft>
              <a:buSzPct val="90000"/>
              <a:buFont typeface="Wingdings" panose="05000000000000000000" pitchFamily="2" charset="2"/>
              <a:buChar char="Ø"/>
            </a:pPr>
            <a:r>
              <a:rPr kumimoji="0" lang="en-US" altLang="zh-CN" sz="2200"/>
              <a:t>CPU</a:t>
            </a:r>
            <a:r>
              <a:rPr kumimoji="0" lang="zh-CN" altLang="en-US" sz="2200"/>
              <a:t>向计数寄存器写入的</a:t>
            </a:r>
            <a:r>
              <a:rPr kumimoji="0" lang="zh-CN" altLang="en-US" sz="2200" b="1" u="sng">
                <a:solidFill>
                  <a:srgbClr val="0000FF"/>
                </a:solidFill>
              </a:rPr>
              <a:t>计数初值</a:t>
            </a:r>
            <a:r>
              <a:rPr kumimoji="0" lang="zh-CN" altLang="en-US" sz="2200"/>
              <a:t>；</a:t>
            </a:r>
            <a:endParaRPr kumimoji="0" lang="en-US" altLang="zh-CN" sz="2200"/>
          </a:p>
          <a:p>
            <a:pPr lvl="3">
              <a:spcBef>
                <a:spcPts val="600"/>
              </a:spcBef>
              <a:spcAft>
                <a:spcPts val="200"/>
              </a:spcAft>
              <a:buSzPct val="90000"/>
              <a:buFont typeface="Wingdings" panose="05000000000000000000" pitchFamily="2" charset="2"/>
              <a:buChar char="Ø"/>
            </a:pPr>
            <a:r>
              <a:rPr kumimoji="0" lang="zh-CN" altLang="en-US" sz="2200"/>
              <a:t>从计数器</a:t>
            </a:r>
            <a:r>
              <a:rPr kumimoji="0" lang="zh-CN" altLang="en-US" sz="2200" b="1" u="sng">
                <a:solidFill>
                  <a:srgbClr val="0000FF"/>
                </a:solidFill>
              </a:rPr>
              <a:t>读出</a:t>
            </a:r>
            <a:r>
              <a:rPr kumimoji="0" lang="zh-CN" altLang="en-US" sz="2200"/>
              <a:t>的当前计数值。</a:t>
            </a:r>
            <a:endParaRPr kumimoji="0" lang="en-US" altLang="zh-CN" sz="2200"/>
          </a:p>
          <a:p>
            <a:pPr lvl="1">
              <a:spcBef>
                <a:spcPts val="240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600" b="1"/>
              <a:t>读</a:t>
            </a:r>
            <a:r>
              <a:rPr kumimoji="0" lang="en-US" altLang="zh-CN" sz="2600" b="1"/>
              <a:t>/</a:t>
            </a:r>
            <a:r>
              <a:rPr kumimoji="0" lang="zh-CN" altLang="en-US" sz="2600" b="1"/>
              <a:t>写控制逻辑</a:t>
            </a:r>
            <a:endParaRPr kumimoji="0" lang="en-US" altLang="zh-CN" sz="2600" b="1"/>
          </a:p>
          <a:p>
            <a:pPr lvl="2">
              <a:spcBef>
                <a:spcPct val="0"/>
              </a:spcBef>
              <a:spcAft>
                <a:spcPts val="9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/>
              <a:t>接收</a:t>
            </a:r>
            <a:r>
              <a:rPr kumimoji="0" lang="en-US" altLang="zh-CN" sz="2200"/>
              <a:t>CPU</a:t>
            </a:r>
            <a:r>
              <a:rPr kumimoji="0" lang="zh-CN" altLang="en-US" sz="2200"/>
              <a:t>发来的读、写、片选和地址信号，选择相应的寄存器，进行读写操作。</a:t>
            </a:r>
            <a:endParaRPr kumimoji="0" lang="en-US" altLang="zh-CN" sz="2200"/>
          </a:p>
        </p:txBody>
      </p:sp>
      <p:sp>
        <p:nvSpPr>
          <p:cNvPr id="3481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9EEAADE-0BDB-4162-ADAE-55A5F2447CA6}" type="slidenum">
              <a:rPr lang="en-US" altLang="zh-CN"/>
            </a:fld>
            <a:endParaRPr lang="en-US" altLang="zh-CN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603875" y="152400"/>
            <a:ext cx="3387725" cy="240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E0513FC-C92F-4911-A5B8-228E5C78AD39}" type="slidenum">
              <a:rPr lang="en-US" altLang="zh-CN"/>
            </a:fld>
            <a:endParaRPr lang="en-US" altLang="zh-CN"/>
          </a:p>
        </p:txBody>
      </p:sp>
      <p:sp>
        <p:nvSpPr>
          <p:cNvPr id="18637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4572000"/>
            <a:ext cx="8305800" cy="1524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 eaLnBrk="0" hangingPunct="0">
              <a:spcBef>
                <a:spcPts val="1200"/>
              </a:spcBef>
              <a:spcAft>
                <a:spcPts val="3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lang="en-US" altLang="zh-CN" sz="2200"/>
              <a:t>T</a:t>
            </a:r>
            <a:r>
              <a:rPr lang="en-US" altLang="zh-CN" sz="2200" baseline="-25000"/>
              <a:t>0</a:t>
            </a:r>
            <a:r>
              <a:rPr lang="zh-CN" altLang="en-US" sz="2200"/>
              <a:t>工作在方式</a:t>
            </a:r>
            <a:r>
              <a:rPr lang="en-US" altLang="zh-CN" sz="2200"/>
              <a:t>3</a:t>
            </a:r>
            <a:r>
              <a:rPr lang="zh-CN" altLang="en-US" sz="2200"/>
              <a:t>，它输出的方波作为</a:t>
            </a:r>
            <a:r>
              <a:rPr lang="en-US" altLang="zh-CN" sz="2200"/>
              <a:t>T</a:t>
            </a:r>
            <a:r>
              <a:rPr lang="en-US" altLang="zh-CN" sz="2200" baseline="-25000"/>
              <a:t>1</a:t>
            </a:r>
            <a:r>
              <a:rPr lang="zh-CN" altLang="en-US" sz="2200"/>
              <a:t>的时钟输入；</a:t>
            </a:r>
            <a:r>
              <a:rPr lang="en-US" altLang="zh-CN" sz="2200"/>
              <a:t>T</a:t>
            </a:r>
            <a:r>
              <a:rPr lang="en-US" altLang="zh-CN" sz="2200" baseline="-25000"/>
              <a:t>1</a:t>
            </a:r>
            <a:r>
              <a:rPr lang="zh-CN" altLang="en-US" sz="2200"/>
              <a:t>工作在方式</a:t>
            </a:r>
            <a:r>
              <a:rPr lang="en-US" altLang="zh-CN" sz="2200"/>
              <a:t>3</a:t>
            </a:r>
            <a:r>
              <a:rPr lang="zh-CN" altLang="en-US" sz="2200"/>
              <a:t>（</a:t>
            </a:r>
            <a:r>
              <a:rPr lang="zh-CN" altLang="en-US" sz="2200" b="1" u="sng">
                <a:solidFill>
                  <a:srgbClr val="0000FF"/>
                </a:solidFill>
              </a:rPr>
              <a:t>题目要求</a:t>
            </a:r>
            <a:r>
              <a:rPr lang="zh-CN" altLang="en-US" sz="2200"/>
              <a:t>）。</a:t>
            </a:r>
            <a:endParaRPr lang="en-US" altLang="zh-CN" sz="2200"/>
          </a:p>
          <a:p>
            <a:pPr marL="742950" lvl="1" indent="-285750" eaLnBrk="0" hangingPunct="0">
              <a:spcBef>
                <a:spcPts val="1200"/>
              </a:spcBef>
              <a:spcAft>
                <a:spcPts val="3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lang="en-US" altLang="zh-CN" sz="2200"/>
              <a:t>N = 4000 0000</a:t>
            </a:r>
            <a:r>
              <a:rPr lang="zh-CN" altLang="en-US" sz="2200"/>
              <a:t>，可拆分为</a:t>
            </a:r>
            <a:r>
              <a:rPr lang="en-US" altLang="zh-CN" sz="2200"/>
              <a:t>N</a:t>
            </a:r>
            <a:r>
              <a:rPr lang="en-US" altLang="zh-CN" sz="2200" baseline="-25000"/>
              <a:t>0</a:t>
            </a:r>
            <a:r>
              <a:rPr lang="en-US" altLang="zh-CN" sz="2200"/>
              <a:t>=5000</a:t>
            </a:r>
            <a:r>
              <a:rPr lang="zh-CN" altLang="en-US" sz="2200"/>
              <a:t>，</a:t>
            </a:r>
            <a:r>
              <a:rPr lang="en-US" altLang="zh-CN" sz="2200"/>
              <a:t>N</a:t>
            </a:r>
            <a:r>
              <a:rPr lang="en-US" altLang="zh-CN" sz="2200" baseline="-25000"/>
              <a:t>1</a:t>
            </a:r>
            <a:r>
              <a:rPr lang="en-US" altLang="zh-CN" sz="2200"/>
              <a:t>=8000</a:t>
            </a:r>
            <a:r>
              <a:rPr lang="zh-CN" altLang="en-US" sz="2200"/>
              <a:t>，采用</a:t>
            </a:r>
            <a:r>
              <a:rPr lang="en-US" altLang="zh-CN" sz="2200"/>
              <a:t>BCD</a:t>
            </a:r>
            <a:r>
              <a:rPr lang="zh-CN" altLang="en-US" sz="2200"/>
              <a:t>计数。</a:t>
            </a:r>
            <a:endParaRPr lang="en-US" altLang="zh-CN" sz="2200"/>
          </a:p>
        </p:txBody>
      </p:sp>
      <p:graphicFrame>
        <p:nvGraphicFramePr>
          <p:cNvPr id="186372" name="Object 6"/>
          <p:cNvGraphicFramePr>
            <a:graphicFrameLocks noChangeAspect="1"/>
          </p:cNvGraphicFramePr>
          <p:nvPr/>
        </p:nvGraphicFramePr>
        <p:xfrm>
          <a:off x="2133600" y="1066800"/>
          <a:ext cx="4876800" cy="342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" name="Photo Editor 照片" r:id="rId1" imgW="9420225" imgH="6619875" progId="">
                  <p:embed/>
                </p:oleObj>
              </mc:Choice>
              <mc:Fallback>
                <p:oleObj name="Photo Editor 照片" r:id="rId1" imgW="9420225" imgH="6619875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6667"/>
                      <a:stretch>
                        <a:fillRect/>
                      </a:stretch>
                    </p:blipFill>
                    <p:spPr bwMode="auto">
                      <a:xfrm>
                        <a:off x="2133600" y="1066800"/>
                        <a:ext cx="4876800" cy="342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8077200" cy="4572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zh-CN" altLang="en-US" sz="2600" b="1"/>
              <a:t>  </a:t>
            </a:r>
            <a:r>
              <a:rPr kumimoji="0" lang="en-US" altLang="zh-CN" sz="2600" b="1"/>
              <a:t>(2) </a:t>
            </a:r>
            <a:r>
              <a:rPr kumimoji="0" lang="zh-CN" altLang="en-US" sz="2600" b="1"/>
              <a:t>初始化程序段</a:t>
            </a:r>
            <a:endParaRPr kumimoji="0" lang="zh-CN" altLang="en-US" sz="2600" b="1"/>
          </a:p>
        </p:txBody>
      </p:sp>
      <p:sp>
        <p:nvSpPr>
          <p:cNvPr id="18841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87CD7E9-E094-474C-A638-6166EE60D6E4}" type="slidenum">
              <a:rPr lang="en-US" altLang="zh-CN"/>
            </a:fld>
            <a:endParaRPr lang="en-US" altLang="zh-CN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371600" y="1905000"/>
            <a:ext cx="6324600" cy="19050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000" dirty="0">
                <a:ea typeface="华文楷体" panose="02010600040101010101" pitchFamily="2" charset="-122"/>
              </a:rPr>
              <a:t>MOV    AL</a:t>
            </a:r>
            <a:r>
              <a:rPr lang="zh-CN" altLang="en-US" sz="2000" dirty="0">
                <a:ea typeface="华文楷体" panose="02010600040101010101" pitchFamily="2" charset="-122"/>
              </a:rPr>
              <a:t>，  </a:t>
            </a:r>
            <a:r>
              <a:rPr lang="en-US" altLang="zh-CN" sz="2000" b="1" u="sng" dirty="0">
                <a:solidFill>
                  <a:srgbClr val="FF0000"/>
                </a:solidFill>
                <a:ea typeface="华文楷体" panose="02010600040101010101" pitchFamily="2" charset="-122"/>
              </a:rPr>
              <a:t>00</a:t>
            </a:r>
            <a:r>
              <a:rPr lang="en-US" altLang="zh-CN" sz="2000" b="1" u="sng" dirty="0">
                <a:solidFill>
                  <a:srgbClr val="3333FF"/>
                </a:solidFill>
                <a:ea typeface="华文楷体" panose="02010600040101010101" pitchFamily="2" charset="-122"/>
              </a:rPr>
              <a:t>10</a:t>
            </a:r>
            <a:r>
              <a:rPr lang="en-US" altLang="zh-CN" sz="2000" dirty="0">
                <a:ea typeface="华文楷体" panose="02010600040101010101" pitchFamily="2" charset="-122"/>
              </a:rPr>
              <a:t> </a:t>
            </a:r>
            <a:r>
              <a:rPr lang="en-US" altLang="zh-CN" sz="2000" b="1" u="sng" dirty="0">
                <a:solidFill>
                  <a:srgbClr val="C00000"/>
                </a:solidFill>
                <a:ea typeface="华文楷体" panose="02010600040101010101" pitchFamily="2" charset="-122"/>
              </a:rPr>
              <a:t>011</a:t>
            </a:r>
            <a:r>
              <a:rPr lang="en-US" altLang="zh-CN" sz="2000" b="1" dirty="0">
                <a:solidFill>
                  <a:srgbClr val="3333FF"/>
                </a:solidFill>
                <a:ea typeface="华文楷体" panose="02010600040101010101" pitchFamily="2" charset="-122"/>
              </a:rPr>
              <a:t>1</a:t>
            </a:r>
            <a:r>
              <a:rPr lang="en-US" altLang="zh-CN" sz="2000" dirty="0">
                <a:ea typeface="华文楷体" panose="02010600040101010101" pitchFamily="2" charset="-122"/>
              </a:rPr>
              <a:t>B      ; T</a:t>
            </a:r>
            <a:r>
              <a:rPr lang="en-US" altLang="zh-CN" sz="2000" baseline="-25000" dirty="0">
                <a:ea typeface="华文楷体" panose="02010600040101010101" pitchFamily="2" charset="-122"/>
              </a:rPr>
              <a:t>0</a:t>
            </a:r>
            <a:r>
              <a:rPr lang="zh-CN" altLang="en-US" sz="2000" dirty="0">
                <a:ea typeface="华文楷体" panose="02010600040101010101" pitchFamily="2" charset="-122"/>
              </a:rPr>
              <a:t>的方式字</a:t>
            </a:r>
            <a:endParaRPr lang="en-US" altLang="zh-CN" sz="2000" dirty="0"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>
                <a:ea typeface="华文楷体" panose="02010600040101010101" pitchFamily="2" charset="-122"/>
              </a:rPr>
              <a:t>OUT    87H</a:t>
            </a:r>
            <a:r>
              <a:rPr lang="zh-CN" altLang="en-US" sz="2000" dirty="0">
                <a:ea typeface="华文楷体" panose="02010600040101010101" pitchFamily="2" charset="-122"/>
              </a:rPr>
              <a:t>，</a:t>
            </a:r>
            <a:r>
              <a:rPr lang="en-US" altLang="zh-CN" sz="2000" dirty="0">
                <a:ea typeface="华文楷体" panose="02010600040101010101" pitchFamily="2" charset="-122"/>
              </a:rPr>
              <a:t>AL</a:t>
            </a:r>
            <a:endParaRPr lang="en-US" altLang="zh-CN" sz="2000" dirty="0">
              <a:ea typeface="华文楷体" panose="02010600040101010101" pitchFamily="2" charset="-122"/>
            </a:endParaRPr>
          </a:p>
          <a:p>
            <a:pPr>
              <a:spcBef>
                <a:spcPts val="12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000" dirty="0">
                <a:ea typeface="华文楷体" panose="02010600040101010101" pitchFamily="2" charset="-122"/>
              </a:rPr>
              <a:t>MOV    AL</a:t>
            </a:r>
            <a:r>
              <a:rPr lang="zh-CN" altLang="en-US" sz="2000" dirty="0">
                <a:ea typeface="华文楷体" panose="02010600040101010101" pitchFamily="2" charset="-122"/>
              </a:rPr>
              <a:t>， </a:t>
            </a:r>
            <a:r>
              <a:rPr lang="en-US" altLang="zh-CN" sz="2000" dirty="0">
                <a:ea typeface="华文楷体" panose="02010600040101010101" pitchFamily="2" charset="-122"/>
              </a:rPr>
              <a:t>50H                    ;</a:t>
            </a:r>
            <a:r>
              <a:rPr lang="zh-CN" altLang="en-US" sz="2000" dirty="0">
                <a:ea typeface="华文楷体" panose="02010600040101010101" pitchFamily="2" charset="-122"/>
              </a:rPr>
              <a:t> </a:t>
            </a:r>
            <a:r>
              <a:rPr lang="en-US" altLang="zh-CN" sz="2000" dirty="0">
                <a:ea typeface="华文楷体" panose="02010600040101010101" pitchFamily="2" charset="-122"/>
              </a:rPr>
              <a:t>T</a:t>
            </a:r>
            <a:r>
              <a:rPr lang="en-US" altLang="zh-CN" sz="2000" baseline="-25000" dirty="0">
                <a:ea typeface="华文楷体" panose="02010600040101010101" pitchFamily="2" charset="-122"/>
              </a:rPr>
              <a:t>0</a:t>
            </a:r>
            <a:r>
              <a:rPr lang="zh-CN" altLang="en-US" sz="2000" dirty="0">
                <a:ea typeface="华文楷体" panose="02010600040101010101" pitchFamily="2" charset="-122"/>
              </a:rPr>
              <a:t>的计数初值</a:t>
            </a:r>
            <a:r>
              <a:rPr lang="en-US" altLang="zh-CN" sz="2000" dirty="0">
                <a:ea typeface="华文楷体" panose="02010600040101010101" pitchFamily="2" charset="-122"/>
              </a:rPr>
              <a:t>5000</a:t>
            </a:r>
            <a:endParaRPr lang="en-US" altLang="zh-CN" sz="2000" dirty="0">
              <a:ea typeface="华文楷体" panose="02010600040101010101" pitchFamily="2" charset="-122"/>
            </a:endParaRP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en-US" altLang="zh-CN" sz="2000" dirty="0">
                <a:ea typeface="华文楷体" panose="02010600040101010101" pitchFamily="2" charset="-122"/>
              </a:rPr>
              <a:t>OUT    81H</a:t>
            </a:r>
            <a:r>
              <a:rPr lang="zh-CN" altLang="en-US" sz="2000" dirty="0">
                <a:ea typeface="华文楷体" panose="02010600040101010101" pitchFamily="2" charset="-122"/>
              </a:rPr>
              <a:t>，</a:t>
            </a:r>
            <a:r>
              <a:rPr lang="en-US" altLang="zh-CN" sz="2000" dirty="0">
                <a:ea typeface="华文楷体" panose="02010600040101010101" pitchFamily="2" charset="-122"/>
              </a:rPr>
              <a:t>AL</a:t>
            </a:r>
            <a:endParaRPr lang="en-US" altLang="zh-CN" sz="2000" dirty="0">
              <a:ea typeface="华文楷体" panose="0201060004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371600" y="3810000"/>
            <a:ext cx="6324600" cy="19812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AL</a:t>
            </a:r>
            <a:r>
              <a:rPr lang="zh-CN" altLang="en-US" sz="2000">
                <a:ea typeface="华文楷体" panose="02010600040101010101" pitchFamily="2" charset="-122"/>
              </a:rPr>
              <a:t>， </a:t>
            </a:r>
            <a:r>
              <a:rPr lang="en-US" altLang="zh-CN" sz="2000" b="1" u="sng">
                <a:solidFill>
                  <a:srgbClr val="FF0000"/>
                </a:solidFill>
                <a:ea typeface="华文楷体" panose="02010600040101010101" pitchFamily="2" charset="-122"/>
              </a:rPr>
              <a:t>01</a:t>
            </a:r>
            <a:r>
              <a:rPr lang="en-US" altLang="zh-CN" sz="2000" b="1" u="sng">
                <a:solidFill>
                  <a:srgbClr val="3333FF"/>
                </a:solidFill>
                <a:ea typeface="华文楷体" panose="02010600040101010101" pitchFamily="2" charset="-122"/>
              </a:rPr>
              <a:t>10</a:t>
            </a:r>
            <a:r>
              <a:rPr lang="en-US" altLang="zh-CN" sz="2000">
                <a:ea typeface="华文楷体" panose="02010600040101010101" pitchFamily="2" charset="-122"/>
              </a:rPr>
              <a:t> </a:t>
            </a:r>
            <a:r>
              <a:rPr lang="en-US" altLang="zh-CN" sz="2000" b="1" u="sng">
                <a:solidFill>
                  <a:srgbClr val="C00000"/>
                </a:solidFill>
                <a:ea typeface="华文楷体" panose="02010600040101010101" pitchFamily="2" charset="-122"/>
              </a:rPr>
              <a:t>011</a:t>
            </a:r>
            <a:r>
              <a:rPr lang="en-US" altLang="zh-CN" sz="2000" b="1">
                <a:solidFill>
                  <a:srgbClr val="3333FF"/>
                </a:solidFill>
                <a:ea typeface="华文楷体" panose="02010600040101010101" pitchFamily="2" charset="-122"/>
              </a:rPr>
              <a:t>1</a:t>
            </a:r>
            <a:r>
              <a:rPr lang="en-US" altLang="zh-CN" sz="2000">
                <a:ea typeface="华文楷体" panose="02010600040101010101" pitchFamily="2" charset="-122"/>
              </a:rPr>
              <a:t>B        ; T</a:t>
            </a:r>
            <a:r>
              <a:rPr lang="en-US" altLang="zh-CN" sz="2000" baseline="-25000">
                <a:ea typeface="华文楷体" panose="02010600040101010101" pitchFamily="2" charset="-122"/>
              </a:rPr>
              <a:t>1</a:t>
            </a:r>
            <a:r>
              <a:rPr lang="zh-CN" altLang="en-US" sz="2000">
                <a:ea typeface="华文楷体" panose="02010600040101010101" pitchFamily="2" charset="-122"/>
              </a:rPr>
              <a:t>的方式字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OUT    87H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AL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spcBef>
                <a:spcPts val="12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AL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80H                     ;</a:t>
            </a:r>
            <a:r>
              <a:rPr lang="zh-CN" altLang="en-US" sz="2000">
                <a:ea typeface="华文楷体" panose="02010600040101010101" pitchFamily="2" charset="-122"/>
              </a:rPr>
              <a:t> </a:t>
            </a:r>
            <a:r>
              <a:rPr lang="en-US" altLang="zh-CN" sz="2000">
                <a:ea typeface="华文楷体" panose="02010600040101010101" pitchFamily="2" charset="-122"/>
              </a:rPr>
              <a:t>T</a:t>
            </a:r>
            <a:r>
              <a:rPr lang="en-US" altLang="zh-CN" sz="2000" baseline="-25000">
                <a:ea typeface="华文楷体" panose="02010600040101010101" pitchFamily="2" charset="-122"/>
              </a:rPr>
              <a:t>1</a:t>
            </a:r>
            <a:r>
              <a:rPr lang="zh-CN" altLang="en-US" sz="2000">
                <a:ea typeface="华文楷体" panose="02010600040101010101" pitchFamily="2" charset="-122"/>
              </a:rPr>
              <a:t>的计数初值</a:t>
            </a:r>
            <a:r>
              <a:rPr lang="en-US" altLang="zh-CN" sz="2000">
                <a:ea typeface="华文楷体" panose="02010600040101010101" pitchFamily="2" charset="-122"/>
              </a:rPr>
              <a:t>8000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OUT    83H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AL</a:t>
            </a:r>
            <a:endParaRPr lang="en-US" altLang="zh-CN" sz="2000"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uiExpand="1" build="allAtOnce"/>
      <p:bldP spid="6" grpId="0" animBg="1" uiExpand="1" build="allAtOnce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8001000" cy="12954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  <a:buSzPct val="95000"/>
              <a:buFont typeface="Wingdings" panose="05000000000000000000" pitchFamily="2" charset="2"/>
              <a:buNone/>
            </a:pPr>
            <a:r>
              <a:rPr kumimoji="0" lang="en-US" altLang="zh-CN" sz="2400">
                <a:solidFill>
                  <a:srgbClr val="000000"/>
                </a:solidFill>
              </a:rPr>
              <a:t>    PC </a:t>
            </a:r>
            <a:r>
              <a:rPr kumimoji="0" lang="zh-CN" altLang="en-US" sz="2400">
                <a:solidFill>
                  <a:srgbClr val="000000"/>
                </a:solidFill>
              </a:rPr>
              <a:t>机主板芯片组里集成了</a:t>
            </a:r>
            <a:r>
              <a:rPr kumimoji="0" lang="en-US" altLang="zh-CN" sz="2400">
                <a:solidFill>
                  <a:srgbClr val="000000"/>
                </a:solidFill>
              </a:rPr>
              <a:t>8254</a:t>
            </a:r>
            <a:r>
              <a:rPr kumimoji="0" lang="zh-CN" altLang="en-US" sz="2400">
                <a:solidFill>
                  <a:srgbClr val="000000"/>
                </a:solidFill>
              </a:rPr>
              <a:t>。其</a:t>
            </a:r>
            <a:r>
              <a:rPr kumimoji="0" lang="en-US" altLang="zh-CN" sz="2400">
                <a:solidFill>
                  <a:srgbClr val="000000"/>
                </a:solidFill>
              </a:rPr>
              <a:t>3</a:t>
            </a:r>
            <a:r>
              <a:rPr kumimoji="0" lang="zh-CN" altLang="en-US" sz="2400">
                <a:solidFill>
                  <a:srgbClr val="000000"/>
                </a:solidFill>
              </a:rPr>
              <a:t>个计数器分别用于</a:t>
            </a:r>
            <a:r>
              <a:rPr kumimoji="0" lang="zh-CN" altLang="en-US" sz="2400" b="1" u="sng">
                <a:solidFill>
                  <a:srgbClr val="0000FF"/>
                </a:solidFill>
              </a:rPr>
              <a:t>电子时钟基准</a:t>
            </a:r>
            <a:r>
              <a:rPr kumimoji="0" lang="zh-CN" altLang="en-US" sz="2400">
                <a:solidFill>
                  <a:srgbClr val="000000"/>
                </a:solidFill>
              </a:rPr>
              <a:t>、</a:t>
            </a:r>
            <a:r>
              <a:rPr kumimoji="0" lang="en-US" altLang="zh-CN" sz="2400" u="sng">
                <a:solidFill>
                  <a:srgbClr val="0000FF"/>
                </a:solidFill>
              </a:rPr>
              <a:t>DRAM</a:t>
            </a:r>
            <a:r>
              <a:rPr kumimoji="0" lang="zh-CN" altLang="en-US" sz="2400" b="1" u="sng">
                <a:solidFill>
                  <a:srgbClr val="0000FF"/>
                </a:solidFill>
              </a:rPr>
              <a:t>动态刷新</a:t>
            </a:r>
            <a:r>
              <a:rPr kumimoji="0" lang="zh-CN" altLang="en-US" sz="2400">
                <a:solidFill>
                  <a:srgbClr val="000000"/>
                </a:solidFill>
              </a:rPr>
              <a:t>和</a:t>
            </a:r>
            <a:r>
              <a:rPr kumimoji="0" lang="zh-CN" altLang="en-US" sz="2400" b="1" u="sng">
                <a:solidFill>
                  <a:srgbClr val="0000FF"/>
                </a:solidFill>
              </a:rPr>
              <a:t>扬声器发声</a:t>
            </a:r>
            <a:r>
              <a:rPr kumimoji="0" lang="zh-CN" altLang="en-US" sz="2400">
                <a:solidFill>
                  <a:srgbClr val="000000"/>
                </a:solidFill>
              </a:rPr>
              <a:t>。</a:t>
            </a:r>
            <a:endParaRPr kumimoji="0" lang="en-US" altLang="zh-CN" sz="2400">
              <a:solidFill>
                <a:srgbClr val="000000"/>
              </a:solidFill>
            </a:endParaRPr>
          </a:p>
        </p:txBody>
      </p:sp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7</a:t>
            </a:r>
            <a:r>
              <a:rPr lang="en-US" altLang="zh-CN">
                <a:solidFill>
                  <a:srgbClr val="C00000"/>
                </a:solidFill>
              </a:rPr>
              <a:t>.5 PC</a:t>
            </a:r>
            <a:r>
              <a:rPr lang="zh-CN" altLang="en-US">
                <a:solidFill>
                  <a:srgbClr val="C00000"/>
                </a:solidFill>
              </a:rPr>
              <a:t>机中的定时</a:t>
            </a:r>
            <a:r>
              <a:rPr lang="en-US" altLang="zh-CN">
                <a:solidFill>
                  <a:srgbClr val="C00000"/>
                </a:solidFill>
              </a:rPr>
              <a:t>/</a:t>
            </a:r>
            <a:r>
              <a:rPr lang="zh-CN" altLang="en-US">
                <a:solidFill>
                  <a:srgbClr val="C00000"/>
                </a:solidFill>
              </a:rPr>
              <a:t>计数应用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0173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6925519-BB87-42D3-92D2-046D307BA1B9}" type="slidenum">
              <a:rPr lang="en-US" altLang="zh-CN"/>
            </a:fld>
            <a:endParaRPr lang="en-US" altLang="zh-CN"/>
          </a:p>
        </p:txBody>
      </p:sp>
      <p:sp>
        <p:nvSpPr>
          <p:cNvPr id="20173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30401" name="Object 1"/>
          <p:cNvGraphicFramePr>
            <a:graphicFrameLocks noChangeAspect="1"/>
          </p:cNvGraphicFramePr>
          <p:nvPr/>
        </p:nvGraphicFramePr>
        <p:xfrm>
          <a:off x="1066800" y="2239963"/>
          <a:ext cx="7391400" cy="408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6" name="Visio" r:id="rId1" imgW="4629150" imgH="2562225" progId="Visio.Drawing.11">
                  <p:embed/>
                </p:oleObj>
              </mc:Choice>
              <mc:Fallback>
                <p:oleObj name="Visio" r:id="rId1" imgW="4629150" imgH="256222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39963"/>
                        <a:ext cx="7391400" cy="4084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30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006"/>
            <a:ext cx="8305800" cy="5106194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3000"/>
              </a:spcAft>
              <a:buSzPct val="95000"/>
              <a:buFont typeface="Wingdings" panose="05000000000000000000" pitchFamily="2" charset="2"/>
              <a:buNone/>
            </a:pPr>
            <a:r>
              <a:rPr kumimoji="0" lang="en-US" altLang="zh-CN" sz="2600" b="1" dirty="0">
                <a:solidFill>
                  <a:srgbClr val="000000"/>
                </a:solidFill>
                <a:ea typeface="黑体" panose="02010609060101010101" pitchFamily="49" charset="-122"/>
              </a:rPr>
              <a:t>(3)  </a:t>
            </a:r>
            <a:r>
              <a:rPr kumimoji="0" lang="zh-CN" altLang="en-US" sz="2600" b="1" dirty="0">
                <a:solidFill>
                  <a:srgbClr val="000000"/>
                </a:solidFill>
                <a:ea typeface="黑体" panose="02010609060101010101" pitchFamily="49" charset="-122"/>
              </a:rPr>
              <a:t>计数器</a:t>
            </a:r>
            <a:r>
              <a:rPr kumimoji="0" lang="en-US" altLang="zh-CN" sz="2600" b="1" dirty="0">
                <a:solidFill>
                  <a:srgbClr val="000000"/>
                </a:solidFill>
                <a:ea typeface="黑体" panose="02010609060101010101" pitchFamily="49" charset="-122"/>
              </a:rPr>
              <a:t>2——</a:t>
            </a:r>
            <a:r>
              <a:rPr kumimoji="0" lang="zh-CN" altLang="en-US" sz="2600" b="1" dirty="0">
                <a:solidFill>
                  <a:srgbClr val="000000"/>
                </a:solidFill>
                <a:ea typeface="黑体" panose="02010609060101010101" pitchFamily="49" charset="-122"/>
              </a:rPr>
              <a:t>扬声器音频发生器</a:t>
            </a:r>
            <a:endParaRPr kumimoji="0" lang="en-US" altLang="zh-CN" sz="26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spcBef>
                <a:spcPct val="0"/>
              </a:spcBef>
              <a:spcAft>
                <a:spcPts val="3000"/>
              </a:spcAft>
              <a:buClrTx/>
              <a:buSzPct val="90000"/>
              <a:buFont typeface="Arial" panose="020B0604020202020204" pitchFamily="34" charset="0"/>
              <a:buNone/>
            </a:pPr>
            <a:r>
              <a:rPr kumimoji="0" lang="en-US" altLang="zh-CN" sz="2400" dirty="0"/>
              <a:t>T</a:t>
            </a:r>
            <a:r>
              <a:rPr kumimoji="0" lang="en-US" altLang="zh-CN" sz="2400" baseline="-25000" dirty="0"/>
              <a:t>2 </a:t>
            </a:r>
            <a:r>
              <a:rPr kumimoji="0" lang="zh-CN" altLang="en-US" sz="2400" dirty="0"/>
              <a:t>用于为系统机箱内的扬声器发声提供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音频信号</a:t>
            </a:r>
            <a:r>
              <a:rPr kumimoji="0" lang="zh-CN" altLang="en-US" sz="2400" dirty="0"/>
              <a:t>。</a:t>
            </a:r>
            <a:endParaRPr kumimoji="0" lang="en-US" altLang="zh-CN" sz="2400" dirty="0"/>
          </a:p>
          <a:p>
            <a:pPr lvl="1">
              <a:spcBef>
                <a:spcPct val="0"/>
              </a:spcBef>
              <a:spcAft>
                <a:spcPts val="1800"/>
              </a:spcAft>
              <a:buClrTx/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400" dirty="0"/>
              <a:t>系统中扬声器用于提示和故障报警。当</a:t>
            </a:r>
            <a:r>
              <a:rPr kumimoji="0" lang="en-US" altLang="zh-CN" sz="2400" dirty="0"/>
              <a:t>OUT</a:t>
            </a:r>
            <a:r>
              <a:rPr kumimoji="0" lang="en-US" altLang="zh-CN" sz="2400" baseline="-25000" dirty="0"/>
              <a:t>2</a:t>
            </a:r>
            <a:r>
              <a:rPr kumimoji="0" lang="zh-CN" altLang="en-US" sz="2400" dirty="0"/>
              <a:t>连续输出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频率信号</a:t>
            </a:r>
            <a:r>
              <a:rPr kumimoji="0" lang="zh-CN" altLang="en-US" sz="2400" dirty="0"/>
              <a:t>，可驱动扬声器发出不同音调的声音。</a:t>
            </a:r>
            <a:endParaRPr kumimoji="0" lang="en-US" altLang="zh-CN" sz="2400" dirty="0"/>
          </a:p>
          <a:p>
            <a:pPr lvl="1">
              <a:spcBef>
                <a:spcPct val="0"/>
              </a:spcBef>
              <a:spcAft>
                <a:spcPts val="1200"/>
              </a:spcAft>
              <a:buClrTx/>
              <a:buSzPct val="90000"/>
              <a:buFont typeface="Times New Roman" panose="02020603050405020304" pitchFamily="18" charset="0"/>
              <a:buChar char="▲"/>
            </a:pPr>
            <a:r>
              <a:rPr kumimoji="0" lang="en-US" altLang="zh-CN" sz="2400" dirty="0"/>
              <a:t>T</a:t>
            </a:r>
            <a:r>
              <a:rPr kumimoji="0" lang="en-US" altLang="zh-CN" sz="2400" baseline="-25000" dirty="0"/>
              <a:t>2 </a:t>
            </a:r>
            <a:r>
              <a:rPr kumimoji="0" lang="zh-CN" altLang="en-US" sz="2400" dirty="0"/>
              <a:t>工作于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方式</a:t>
            </a:r>
            <a:r>
              <a:rPr kumimoji="0" lang="en-US" altLang="zh-CN" sz="2400" b="1" u="sng" dirty="0">
                <a:solidFill>
                  <a:srgbClr val="0000FF"/>
                </a:solidFill>
              </a:rPr>
              <a:t>3</a:t>
            </a:r>
            <a:r>
              <a:rPr kumimoji="0" lang="zh-CN" altLang="en-US" sz="2400" dirty="0"/>
              <a:t>，预置计数初值为</a:t>
            </a:r>
            <a:r>
              <a:rPr kumimoji="0" lang="en-US" altLang="zh-CN" sz="2400" b="1" u="sng" dirty="0">
                <a:solidFill>
                  <a:srgbClr val="FF0066"/>
                </a:solidFill>
              </a:rPr>
              <a:t>533H</a:t>
            </a:r>
            <a:r>
              <a:rPr kumimoji="0" lang="zh-CN" altLang="en-US" sz="2400" dirty="0"/>
              <a:t>，故 </a:t>
            </a:r>
            <a:r>
              <a:rPr kumimoji="0" lang="en-US" altLang="zh-CN" sz="2400" dirty="0"/>
              <a:t>OUT</a:t>
            </a:r>
            <a:r>
              <a:rPr kumimoji="0" lang="en-US" altLang="zh-CN" sz="2400" baseline="-25000" dirty="0"/>
              <a:t>2 </a:t>
            </a:r>
            <a:r>
              <a:rPr kumimoji="0" lang="zh-CN" altLang="en-US" sz="2400" dirty="0"/>
              <a:t>端的输出频率 </a:t>
            </a:r>
            <a:r>
              <a:rPr kumimoji="0" lang="en-US" altLang="zh-CN" sz="2400" dirty="0"/>
              <a:t>= 1.19MHz/533H = 896Hz</a:t>
            </a:r>
            <a:r>
              <a:rPr kumimoji="0" lang="zh-CN" altLang="en-US" sz="2400" dirty="0"/>
              <a:t>。</a:t>
            </a:r>
            <a:endParaRPr kumimoji="0" lang="zh-CN" altLang="en-US" sz="2400" dirty="0"/>
          </a:p>
        </p:txBody>
      </p:sp>
      <p:sp>
        <p:nvSpPr>
          <p:cNvPr id="21401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6A70F39-B4F8-46C7-B1F1-20C74B17A988}" type="slidenum">
              <a:rPr lang="en-US" altLang="zh-CN"/>
            </a:fld>
            <a:endParaRPr lang="en-US" altLang="zh-CN"/>
          </a:p>
        </p:txBody>
      </p:sp>
      <p:sp>
        <p:nvSpPr>
          <p:cNvPr id="4" name="心形 3">
            <a:hlinkClick r:id="rId1" action="ppaction://hlinksldjump"/>
          </p:cNvPr>
          <p:cNvSpPr/>
          <p:nvPr/>
        </p:nvSpPr>
        <p:spPr>
          <a:xfrm>
            <a:off x="685800" y="4761798"/>
            <a:ext cx="2214281" cy="1704704"/>
          </a:xfrm>
          <a:prstGeom prst="hear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</a:pPr>
            <a:r>
              <a:rPr kumimoji="0"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有源蜂鸣器</a:t>
            </a:r>
            <a:endParaRPr kumimoji="0"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无源蜂鸣器</a:t>
            </a:r>
            <a:endParaRPr kumimoji="0"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70" y="5403149"/>
            <a:ext cx="1979778" cy="14203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327" y="4691300"/>
            <a:ext cx="3003171" cy="17752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046" y="4344780"/>
            <a:ext cx="1344218" cy="1236681"/>
          </a:xfrm>
          <a:prstGeom prst="rect">
            <a:avLst/>
          </a:prstGeom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524000"/>
            <a:ext cx="6477000" cy="5334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kumimoji="0" lang="zh-CN" altLang="en-US" sz="2600"/>
              <a:t>初始化程序段：</a:t>
            </a:r>
            <a:endParaRPr kumimoji="0" lang="en-US" altLang="zh-CN" sz="2600"/>
          </a:p>
        </p:txBody>
      </p:sp>
      <p:sp>
        <p:nvSpPr>
          <p:cNvPr id="21606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C18A14-DBBF-4C1D-AB54-B74534B5C70A}" type="slidenum">
              <a:rPr lang="en-US" altLang="zh-CN"/>
            </a:fld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295400" y="2362200"/>
            <a:ext cx="6324600" cy="2743200"/>
          </a:xfrm>
          <a:prstGeom prst="rect">
            <a:avLst/>
          </a:prstGeom>
          <a:solidFill>
            <a:schemeClr val="accent5">
              <a:lumMod val="90000"/>
            </a:schemeClr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 AL</a:t>
            </a:r>
            <a:r>
              <a:rPr lang="zh-CN" altLang="en-US" sz="2000">
                <a:ea typeface="华文楷体" panose="02010600040101010101" pitchFamily="2" charset="-122"/>
              </a:rPr>
              <a:t>， </a:t>
            </a:r>
            <a:r>
              <a:rPr lang="en-US" altLang="zh-CN" sz="2000" b="1">
                <a:solidFill>
                  <a:srgbClr val="FF0000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sz="2000" b="1" u="sng">
                <a:solidFill>
                  <a:srgbClr val="FF0000"/>
                </a:solidFill>
                <a:ea typeface="华文楷体" panose="02010600040101010101" pitchFamily="2" charset="-122"/>
              </a:rPr>
              <a:t>10</a:t>
            </a:r>
            <a:r>
              <a:rPr lang="en-US" altLang="zh-CN" sz="2000" b="1" u="sng">
                <a:solidFill>
                  <a:srgbClr val="3333FF"/>
                </a:solidFill>
                <a:ea typeface="华文楷体" panose="02010600040101010101" pitchFamily="2" charset="-122"/>
              </a:rPr>
              <a:t>11</a:t>
            </a:r>
            <a:r>
              <a:rPr lang="en-US" altLang="zh-CN" sz="2000">
                <a:ea typeface="华文楷体" panose="02010600040101010101" pitchFamily="2" charset="-122"/>
              </a:rPr>
              <a:t> </a:t>
            </a:r>
            <a:r>
              <a:rPr lang="en-US" altLang="zh-CN" sz="2000" b="1" u="sng">
                <a:solidFill>
                  <a:srgbClr val="C00000"/>
                </a:solidFill>
                <a:ea typeface="华文楷体" panose="02010600040101010101" pitchFamily="2" charset="-122"/>
              </a:rPr>
              <a:t>011</a:t>
            </a:r>
            <a:r>
              <a:rPr lang="en-US" altLang="zh-CN" sz="2000" b="1" u="sng">
                <a:solidFill>
                  <a:srgbClr val="008000"/>
                </a:solidFill>
                <a:ea typeface="华文楷体" panose="02010600040101010101" pitchFamily="2" charset="-122"/>
              </a:rPr>
              <a:t>0</a:t>
            </a:r>
            <a:r>
              <a:rPr lang="en-US" altLang="zh-CN" sz="2000">
                <a:ea typeface="华文楷体" panose="02010600040101010101" pitchFamily="2" charset="-122"/>
              </a:rPr>
              <a:t>B        ; T</a:t>
            </a:r>
            <a:r>
              <a:rPr lang="en-US" altLang="zh-CN" sz="2000" baseline="-25000">
                <a:ea typeface="华文楷体" panose="02010600040101010101" pitchFamily="2" charset="-122"/>
              </a:rPr>
              <a:t>2</a:t>
            </a:r>
            <a:r>
              <a:rPr lang="zh-CN" altLang="en-US" sz="2000">
                <a:ea typeface="华文楷体" panose="02010600040101010101" pitchFamily="2" charset="-122"/>
              </a:rPr>
              <a:t>方式字：方式</a:t>
            </a:r>
            <a:r>
              <a:rPr lang="en-US" altLang="zh-CN" sz="2000">
                <a:ea typeface="华文楷体" panose="02010600040101010101" pitchFamily="2" charset="-122"/>
              </a:rPr>
              <a:t>3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OUT     43H</a:t>
            </a:r>
            <a:r>
              <a:rPr lang="zh-CN" altLang="en-US" sz="2000">
                <a:ea typeface="华文楷体" panose="02010600040101010101" pitchFamily="2" charset="-122"/>
              </a:rPr>
              <a:t>，  </a:t>
            </a:r>
            <a:r>
              <a:rPr lang="en-US" altLang="zh-CN" sz="2000">
                <a:ea typeface="华文楷体" panose="02010600040101010101" pitchFamily="2" charset="-122"/>
              </a:rPr>
              <a:t>AL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spcBef>
                <a:spcPts val="18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 AX</a:t>
            </a:r>
            <a:r>
              <a:rPr lang="zh-CN" altLang="en-US" sz="2000">
                <a:ea typeface="华文楷体" panose="02010600040101010101" pitchFamily="2" charset="-122"/>
              </a:rPr>
              <a:t>， </a:t>
            </a:r>
            <a:r>
              <a:rPr lang="en-US" altLang="zh-CN" sz="2000" b="1" u="sng">
                <a:solidFill>
                  <a:srgbClr val="FF0066"/>
                </a:solidFill>
                <a:ea typeface="华文楷体" panose="02010600040101010101" pitchFamily="2" charset="-122"/>
              </a:rPr>
              <a:t>533</a:t>
            </a:r>
            <a:r>
              <a:rPr lang="en-US" altLang="zh-CN" sz="2000">
                <a:ea typeface="华文楷体" panose="02010600040101010101" pitchFamily="2" charset="-122"/>
              </a:rPr>
              <a:t>H                   ; T</a:t>
            </a:r>
            <a:r>
              <a:rPr lang="en-US" altLang="zh-CN" sz="2000" baseline="-25000">
                <a:ea typeface="华文楷体" panose="02010600040101010101" pitchFamily="2" charset="-122"/>
              </a:rPr>
              <a:t>2 </a:t>
            </a:r>
            <a:r>
              <a:rPr lang="zh-CN" altLang="en-US" sz="2000">
                <a:ea typeface="华文楷体" panose="02010600040101010101" pitchFamily="2" charset="-122"/>
              </a:rPr>
              <a:t>初值为</a:t>
            </a:r>
            <a:r>
              <a:rPr lang="en-US" altLang="zh-CN" sz="2000">
                <a:ea typeface="华文楷体" panose="02010600040101010101" pitchFamily="2" charset="-122"/>
              </a:rPr>
              <a:t>533H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OUT     42H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AL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MOV     AL</a:t>
            </a:r>
            <a:r>
              <a:rPr lang="zh-CN" altLang="en-US" sz="2000">
                <a:ea typeface="华文楷体" panose="02010600040101010101" pitchFamily="2" charset="-122"/>
              </a:rPr>
              <a:t>，  </a:t>
            </a:r>
            <a:r>
              <a:rPr lang="en-US" altLang="zh-CN" sz="2000">
                <a:ea typeface="华文楷体" panose="02010600040101010101" pitchFamily="2" charset="-122"/>
              </a:rPr>
              <a:t>AH</a:t>
            </a:r>
            <a:endParaRPr lang="en-US" altLang="zh-CN" sz="2000">
              <a:ea typeface="华文楷体" panose="02010600040101010101" pitchFamily="2" charset="-122"/>
            </a:endParaRPr>
          </a:p>
          <a:p>
            <a:pPr>
              <a:buSzPct val="90000"/>
              <a:buFont typeface="Wingdings" panose="05000000000000000000" pitchFamily="2" charset="2"/>
              <a:buNone/>
            </a:pPr>
            <a:r>
              <a:rPr lang="en-US" altLang="zh-CN" sz="2000">
                <a:ea typeface="华文楷体" panose="02010600040101010101" pitchFamily="2" charset="-122"/>
              </a:rPr>
              <a:t>OUT     42H</a:t>
            </a:r>
            <a:r>
              <a:rPr lang="zh-CN" altLang="en-US" sz="2000">
                <a:ea typeface="华文楷体" panose="02010600040101010101" pitchFamily="2" charset="-122"/>
              </a:rPr>
              <a:t>，</a:t>
            </a:r>
            <a:r>
              <a:rPr lang="en-US" altLang="zh-CN" sz="2000">
                <a:ea typeface="华文楷体" panose="02010600040101010101" pitchFamily="2" charset="-122"/>
              </a:rPr>
              <a:t>AL</a:t>
            </a:r>
            <a:endParaRPr lang="en-US" altLang="zh-CN" sz="2000"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build="allAtOnce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4724400"/>
            <a:ext cx="5715000" cy="6096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 sz="3200">
                <a:latin typeface="华文仿宋" panose="02010600040101010101" pitchFamily="2" charset="-122"/>
                <a:ea typeface="华文仿宋" panose="02010600040101010101" pitchFamily="2" charset="-122"/>
              </a:rPr>
              <a:t>浙江工业大学计算机学院</a:t>
            </a:r>
            <a:endParaRPr kumimoji="0" lang="en-US" altLang="zh-CN" sz="32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" name="WordArt 7"/>
          <p:cNvSpPr>
            <a:spLocks noChangeArrowheads="1" noChangeShapeType="1" noTextEdit="1"/>
          </p:cNvSpPr>
          <p:nvPr/>
        </p:nvSpPr>
        <p:spPr bwMode="gray">
          <a:xfrm>
            <a:off x="1752600" y="2895600"/>
            <a:ext cx="5791200" cy="899886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zh-CN" altLang="en-US" sz="3600" b="1" kern="10" cap="all" dirty="0">
                <a:ln w="9000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latin typeface="Arial Black" panose="020B0A04020102020204"/>
                <a:ea typeface="宋体" panose="02010600030101010101" pitchFamily="2" charset="-122"/>
              </a:rPr>
              <a:t>微机接口技术</a:t>
            </a:r>
            <a:endParaRPr lang="zh-CN" altLang="en-US" sz="3600" b="1" kern="10" cap="all" dirty="0">
              <a:ln w="9000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latin typeface="Arial Black" panose="020B0A04020102020204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4050" y="2967038"/>
            <a:ext cx="184150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zh-CN" altLang="en-US" sz="54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8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3A9B45A-C819-4B51-AEBE-031D0D387C0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split orient="vert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灯片编号占位符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CC16DF-F4F1-4661-B320-1627F1306DC9}" type="slidenum">
              <a:rPr lang="en-US" altLang="zh-CN"/>
            </a:fld>
            <a:endParaRPr lang="en-US" altLang="zh-CN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第八章  中断技术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828800" y="1371600"/>
            <a:ext cx="5562600" cy="914400"/>
          </a:xfrm>
          <a:prstGeom prst="round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0484" name="Group 233"/>
          <p:cNvGrpSpPr/>
          <p:nvPr/>
        </p:nvGrpSpPr>
        <p:grpSpPr bwMode="auto">
          <a:xfrm>
            <a:off x="2176463" y="4419600"/>
            <a:ext cx="4984750" cy="555625"/>
            <a:chOff x="1248" y="2030"/>
            <a:chExt cx="3140" cy="350"/>
          </a:xfrm>
        </p:grpSpPr>
        <p:sp>
          <p:nvSpPr>
            <p:cNvPr id="20505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6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0507" name="Text Box 236"/>
            <p:cNvSpPr txBox="1">
              <a:spLocks noChangeArrowheads="1"/>
            </p:cNvSpPr>
            <p:nvPr/>
          </p:nvSpPr>
          <p:spPr bwMode="gray">
            <a:xfrm>
              <a:off x="1776" y="2050"/>
              <a:ext cx="2517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8259A</a:t>
              </a:r>
              <a:r>
                <a:rPr lang="zh-CN" altLang="en-US" sz="2800">
                  <a:ea typeface="华文新魏" panose="02010800040101010101" pitchFamily="2" charset="-122"/>
                </a:rPr>
                <a:t>的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应用举例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0508" name="Text Box 237"/>
            <p:cNvSpPr txBox="1">
              <a:spLocks noChangeArrowheads="1"/>
            </p:cNvSpPr>
            <p:nvPr/>
          </p:nvSpPr>
          <p:spPr bwMode="gray">
            <a:xfrm>
              <a:off x="1296" y="20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4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0485" name="Group 238"/>
          <p:cNvGrpSpPr/>
          <p:nvPr/>
        </p:nvGrpSpPr>
        <p:grpSpPr bwMode="auto">
          <a:xfrm>
            <a:off x="2176463" y="2514600"/>
            <a:ext cx="5062537" cy="555625"/>
            <a:chOff x="1248" y="2640"/>
            <a:chExt cx="3189" cy="350"/>
          </a:xfrm>
        </p:grpSpPr>
        <p:sp>
          <p:nvSpPr>
            <p:cNvPr id="20501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2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0503" name="Text Box 241"/>
            <p:cNvSpPr txBox="1">
              <a:spLocks noChangeArrowheads="1"/>
            </p:cNvSpPr>
            <p:nvPr/>
          </p:nvSpPr>
          <p:spPr bwMode="gray">
            <a:xfrm>
              <a:off x="1776" y="2650"/>
              <a:ext cx="2661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8086/8088 </a:t>
              </a:r>
              <a:r>
                <a:rPr lang="zh-CN" altLang="en-US" sz="2800">
                  <a:ea typeface="华文新魏" panose="02010800040101010101" pitchFamily="2" charset="-122"/>
                </a:rPr>
                <a:t>微机中断系统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0504" name="Text Box 242"/>
            <p:cNvSpPr txBox="1">
              <a:spLocks noChangeArrowheads="1"/>
            </p:cNvSpPr>
            <p:nvPr/>
          </p:nvSpPr>
          <p:spPr bwMode="gray">
            <a:xfrm>
              <a:off x="1296" y="265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2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0486" name="Group 243"/>
          <p:cNvGrpSpPr/>
          <p:nvPr/>
        </p:nvGrpSpPr>
        <p:grpSpPr bwMode="auto">
          <a:xfrm>
            <a:off x="2176463" y="3482975"/>
            <a:ext cx="4986337" cy="555625"/>
            <a:chOff x="1248" y="3230"/>
            <a:chExt cx="3141" cy="350"/>
          </a:xfrm>
        </p:grpSpPr>
        <p:sp>
          <p:nvSpPr>
            <p:cNvPr id="20497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2948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8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0499" name="Text Box 246"/>
            <p:cNvSpPr txBox="1">
              <a:spLocks noChangeArrowheads="1"/>
            </p:cNvSpPr>
            <p:nvPr/>
          </p:nvSpPr>
          <p:spPr bwMode="gray">
            <a:xfrm>
              <a:off x="1776" y="3236"/>
              <a:ext cx="2592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8259A</a:t>
              </a:r>
              <a:r>
                <a:rPr lang="zh-CN" altLang="en-US" sz="2800">
                  <a:ea typeface="华文新魏" panose="02010800040101010101" pitchFamily="2" charset="-122"/>
                </a:rPr>
                <a:t>可编程中断控制器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0500" name="Text Box 247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3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0487" name="Group 248"/>
          <p:cNvGrpSpPr/>
          <p:nvPr/>
        </p:nvGrpSpPr>
        <p:grpSpPr bwMode="auto">
          <a:xfrm>
            <a:off x="2176463" y="5410200"/>
            <a:ext cx="4986337" cy="555625"/>
            <a:chOff x="1248" y="3230"/>
            <a:chExt cx="3141" cy="350"/>
          </a:xfrm>
        </p:grpSpPr>
        <p:sp>
          <p:nvSpPr>
            <p:cNvPr id="20493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4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0495" name="Text Box 251"/>
            <p:cNvSpPr txBox="1">
              <a:spLocks noChangeArrowheads="1"/>
            </p:cNvSpPr>
            <p:nvPr/>
          </p:nvSpPr>
          <p:spPr bwMode="gray">
            <a:xfrm>
              <a:off x="1776" y="3244"/>
              <a:ext cx="2613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PC </a:t>
              </a:r>
              <a:r>
                <a:rPr lang="zh-CN" altLang="en-US" sz="2800">
                  <a:ea typeface="华文新魏" panose="02010800040101010101" pitchFamily="2" charset="-122"/>
                </a:rPr>
                <a:t>机中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的中断应用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0496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0488" name="Group 248"/>
          <p:cNvGrpSpPr/>
          <p:nvPr/>
        </p:nvGrpSpPr>
        <p:grpSpPr bwMode="auto">
          <a:xfrm>
            <a:off x="2176463" y="1577975"/>
            <a:ext cx="4984750" cy="555625"/>
            <a:chOff x="1248" y="3230"/>
            <a:chExt cx="3140" cy="350"/>
          </a:xfrm>
        </p:grpSpPr>
        <p:sp>
          <p:nvSpPr>
            <p:cNvPr id="20489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0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66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0491" name="Text Box 251"/>
            <p:cNvSpPr txBox="1">
              <a:spLocks noChangeArrowheads="1"/>
            </p:cNvSpPr>
            <p:nvPr/>
          </p:nvSpPr>
          <p:spPr bwMode="gray">
            <a:xfrm>
              <a:off x="1776" y="3244"/>
              <a:ext cx="2208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中断技术概述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0492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1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DCC6366-9B1E-431E-9DC5-A5D9B97A8334}" type="slidenum">
              <a:rPr lang="en-US" altLang="zh-CN"/>
            </a:fld>
            <a:endParaRPr lang="en-US" altLang="zh-CN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 sz="3200">
                <a:solidFill>
                  <a:schemeClr val="tx1"/>
                </a:solidFill>
              </a:rPr>
              <a:t> </a:t>
            </a:r>
            <a:r>
              <a:rPr lang="en-US" altLang="zh-CN" sz="3200">
                <a:solidFill>
                  <a:schemeClr val="tx1"/>
                </a:solidFill>
              </a:rPr>
              <a:t>(1)  </a:t>
            </a:r>
            <a:r>
              <a:rPr lang="zh-CN" altLang="en-US" sz="3200">
                <a:solidFill>
                  <a:schemeClr val="tx1"/>
                </a:solidFill>
              </a:rPr>
              <a:t>中断的常用术语</a:t>
            </a:r>
            <a:endParaRPr lang="zh-CN" altLang="en-US" sz="32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3556" name="Object 3"/>
          <p:cNvGraphicFramePr>
            <a:graphicFrameLocks noChangeAspect="1"/>
          </p:cNvGraphicFramePr>
          <p:nvPr/>
        </p:nvGraphicFramePr>
        <p:xfrm>
          <a:off x="5486400" y="838200"/>
          <a:ext cx="3328988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388" name="Visio" r:id="rId1" imgW="2146935" imgH="1320165" progId="Visio.Drawing.11">
                  <p:embed/>
                </p:oleObj>
              </mc:Choice>
              <mc:Fallback>
                <p:oleObj name="Visio" r:id="rId1" imgW="2146935" imgH="132016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838200"/>
                        <a:ext cx="3328988" cy="190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8382000" cy="4419600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spcAft>
                <a:spcPts val="1800"/>
              </a:spcAft>
              <a:buClrTx/>
              <a:buSzPct val="95000"/>
              <a:buFont typeface="Arial" panose="020B0604020202020204" pitchFamily="34" charset="0"/>
              <a:buAutoNum type="arabicPeriod" startAt="3"/>
            </a:pPr>
            <a:r>
              <a:rPr kumimoji="0" lang="zh-CN" altLang="en-US" sz="2800" b="1" dirty="0"/>
              <a:t>中断服务程序 </a:t>
            </a:r>
            <a:r>
              <a:rPr kumimoji="0" lang="en-US" altLang="zh-CN" sz="2800" b="1" u="sng" dirty="0">
                <a:solidFill>
                  <a:srgbClr val="0000FF"/>
                </a:solidFill>
              </a:rPr>
              <a:t>ISR</a:t>
            </a:r>
            <a:endParaRPr kumimoji="0" lang="en-US" altLang="zh-CN" sz="2800" b="1" dirty="0"/>
          </a:p>
          <a:p>
            <a:pPr lvl="1">
              <a:spcBef>
                <a:spcPct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400" dirty="0"/>
              <a:t>处理中断事件的程序，又称中断子程序。</a:t>
            </a:r>
            <a:endParaRPr kumimoji="0" lang="en-US" altLang="zh-CN" sz="2400" dirty="0"/>
          </a:p>
          <a:p>
            <a:pPr lvl="1">
              <a:spcBef>
                <a:spcPct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400" dirty="0"/>
              <a:t>不同的中断对应不同的</a:t>
            </a:r>
            <a:r>
              <a:rPr kumimoji="0" lang="en-US" altLang="zh-CN" sz="2400" dirty="0"/>
              <a:t>ISR</a:t>
            </a:r>
            <a:r>
              <a:rPr kumimoji="0" lang="zh-CN" altLang="en-US" sz="2400" dirty="0"/>
              <a:t>。</a:t>
            </a:r>
            <a:endParaRPr kumimoji="0" lang="en-US" altLang="zh-CN" sz="2400" dirty="0"/>
          </a:p>
          <a:p>
            <a:pPr marL="514350" indent="-514350">
              <a:spcBef>
                <a:spcPts val="1200"/>
              </a:spcBef>
              <a:spcAft>
                <a:spcPts val="1200"/>
              </a:spcAft>
              <a:buClrTx/>
              <a:buSzPct val="95000"/>
              <a:buFont typeface="Arial" panose="020B0604020202020204" pitchFamily="34" charset="0"/>
              <a:buAutoNum type="arabicPeriod" startAt="4"/>
            </a:pPr>
            <a:r>
              <a:rPr kumimoji="0" lang="zh-CN" altLang="en-US" sz="2800" b="1" dirty="0"/>
              <a:t>断点</a:t>
            </a:r>
            <a:endParaRPr kumimoji="0" lang="en-US" altLang="zh-CN" sz="2800" b="1" dirty="0"/>
          </a:p>
          <a:p>
            <a:pPr lvl="1">
              <a:spcBef>
                <a:spcPct val="0"/>
              </a:spcBef>
              <a:spcAft>
                <a:spcPts val="900"/>
              </a:spcAft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400" dirty="0"/>
              <a:t>中断时，主程序中被终止指令的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下一条指令的地址</a:t>
            </a:r>
            <a:r>
              <a:rPr kumimoji="0" lang="zh-CN" altLang="en-US" sz="2400" dirty="0"/>
              <a:t>。</a:t>
            </a:r>
            <a:endParaRPr kumimoji="0" lang="en-US" altLang="zh-CN" sz="2400" dirty="0"/>
          </a:p>
          <a:p>
            <a:pPr lvl="1">
              <a:spcBef>
                <a:spcPct val="0"/>
              </a:spcBef>
              <a:spcAft>
                <a:spcPts val="900"/>
              </a:spcAft>
              <a:buSzPct val="90000"/>
              <a:buFont typeface="Arial" panose="020B0604020202020204" pitchFamily="34" charset="0"/>
              <a:buChar char="▲"/>
            </a:pPr>
            <a:r>
              <a:rPr kumimoji="0" lang="en-US" altLang="zh-CN" sz="2400" dirty="0"/>
              <a:t>CPU</a:t>
            </a:r>
            <a:r>
              <a:rPr kumimoji="0" lang="zh-CN" altLang="en-US" sz="2400" dirty="0"/>
              <a:t>转去执行</a:t>
            </a:r>
            <a:r>
              <a:rPr kumimoji="0" lang="en-US" altLang="zh-CN" sz="2400" dirty="0"/>
              <a:t>ISR</a:t>
            </a:r>
            <a:r>
              <a:rPr kumimoji="0" lang="zh-CN" altLang="en-US" sz="2400" dirty="0"/>
              <a:t>时，断点被</a:t>
            </a:r>
            <a:r>
              <a:rPr kumimoji="0" lang="zh-CN" altLang="en-US" sz="2400" b="1" u="sng" dirty="0">
                <a:solidFill>
                  <a:srgbClr val="FF0066"/>
                </a:solidFill>
              </a:rPr>
              <a:t>压入栈</a:t>
            </a:r>
            <a:r>
              <a:rPr kumimoji="0" lang="zh-CN" altLang="en-US" sz="2400" dirty="0"/>
              <a:t>中进行保护；</a:t>
            </a:r>
            <a:r>
              <a:rPr kumimoji="0" lang="en-US" altLang="zh-CN" sz="2400" dirty="0"/>
              <a:t>ISR</a:t>
            </a:r>
            <a:r>
              <a:rPr kumimoji="0" lang="zh-CN" altLang="en-US" sz="2400" dirty="0"/>
              <a:t>执行完毕后，</a:t>
            </a:r>
            <a:r>
              <a:rPr kumimoji="0" lang="en-US" altLang="zh-CN" sz="2400" dirty="0"/>
              <a:t>CPU</a:t>
            </a:r>
            <a:r>
              <a:rPr kumimoji="0" lang="zh-CN" altLang="en-US" sz="2400" dirty="0"/>
              <a:t>通过</a:t>
            </a:r>
            <a:r>
              <a:rPr kumimoji="0" lang="zh-CN" altLang="en-US" sz="2400" b="1" u="sng" dirty="0">
                <a:solidFill>
                  <a:srgbClr val="FF0066"/>
                </a:solidFill>
              </a:rPr>
              <a:t>出栈</a:t>
            </a:r>
            <a:r>
              <a:rPr kumimoji="0" lang="zh-CN" altLang="en-US" sz="2400" dirty="0"/>
              <a:t>操作从栈顶获得中断断点，确保能返回到主程序处继续执行。</a:t>
            </a:r>
            <a:endParaRPr kumimoji="0" lang="en-US" altLang="zh-CN" sz="2400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95400"/>
            <a:ext cx="7848600" cy="4876800"/>
          </a:xfrm>
        </p:spPr>
        <p:txBody>
          <a:bodyPr/>
          <a:lstStyle/>
          <a:p>
            <a:pPr marL="514350" indent="-514350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Arial" panose="020B0604020202020204" pitchFamily="34" charset="0"/>
              <a:buAutoNum type="arabicPeriod" startAt="5"/>
            </a:pPr>
            <a:r>
              <a:rPr kumimoji="0" lang="zh-CN" altLang="en-US" sz="2800" b="1" dirty="0"/>
              <a:t>中断源</a:t>
            </a:r>
            <a:endParaRPr kumimoji="0" lang="en-US" altLang="zh-CN" sz="2800" b="1" dirty="0"/>
          </a:p>
          <a:p>
            <a:pPr lvl="1">
              <a:spcBef>
                <a:spcPct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400" dirty="0"/>
              <a:t>引起中断的事件或设备。</a:t>
            </a:r>
            <a:endParaRPr kumimoji="0" lang="en-US" altLang="zh-CN" sz="2400" dirty="0"/>
          </a:p>
          <a:p>
            <a:pPr lvl="1">
              <a:spcBef>
                <a:spcPct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400" b="1" u="sng" dirty="0">
                <a:solidFill>
                  <a:srgbClr val="0000FF"/>
                </a:solidFill>
              </a:rPr>
              <a:t>内部中断</a:t>
            </a:r>
            <a:r>
              <a:rPr kumimoji="0" lang="zh-CN" altLang="en-US" sz="2400" dirty="0"/>
              <a:t>：在</a:t>
            </a:r>
            <a:r>
              <a:rPr kumimoji="0" lang="en-US" altLang="zh-CN" sz="2400" dirty="0"/>
              <a:t>CPU</a:t>
            </a:r>
            <a:r>
              <a:rPr kumimoji="0" lang="zh-CN" altLang="en-US" sz="2400" dirty="0"/>
              <a:t>的内部产生。例：</a:t>
            </a:r>
            <a:r>
              <a:rPr kumimoji="0" lang="en-US" altLang="zh-CN" sz="2400" dirty="0"/>
              <a:t>CPU</a:t>
            </a:r>
            <a:r>
              <a:rPr kumimoji="0" lang="zh-CN" altLang="en-US" sz="2400" dirty="0"/>
              <a:t>执行程序时遇到的特殊情况，如：除法错。</a:t>
            </a:r>
            <a:endParaRPr kumimoji="0" lang="en-US" altLang="zh-CN" sz="2400" dirty="0"/>
          </a:p>
          <a:p>
            <a:pPr lvl="1">
              <a:spcBef>
                <a:spcPct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400" b="1" u="sng" dirty="0">
                <a:solidFill>
                  <a:srgbClr val="0000FF"/>
                </a:solidFill>
              </a:rPr>
              <a:t>外部中断</a:t>
            </a:r>
            <a:r>
              <a:rPr kumimoji="0" lang="zh-CN" altLang="en-US" sz="2400" dirty="0"/>
              <a:t>：在</a:t>
            </a:r>
            <a:r>
              <a:rPr kumimoji="0" lang="en-US" altLang="zh-CN" sz="2400" dirty="0"/>
              <a:t>CPU</a:t>
            </a:r>
            <a:r>
              <a:rPr kumimoji="0" lang="zh-CN" altLang="en-US" sz="2400" dirty="0"/>
              <a:t>的外部产生。例：外设提出的中断，如电源故障。</a:t>
            </a:r>
            <a:endParaRPr kumimoji="0" lang="en-US" altLang="zh-CN" sz="2400" dirty="0"/>
          </a:p>
          <a:p>
            <a:pPr marL="514350" indent="-514350">
              <a:spcBef>
                <a:spcPts val="1800"/>
              </a:spcBef>
              <a:spcAft>
                <a:spcPts val="1800"/>
              </a:spcAft>
              <a:buClrTx/>
              <a:buSzPct val="95000"/>
              <a:buFont typeface="Arial" panose="020B0604020202020204" pitchFamily="34" charset="0"/>
              <a:buAutoNum type="arabicPeriod" startAt="6"/>
            </a:pPr>
            <a:r>
              <a:rPr kumimoji="0" lang="zh-CN" altLang="en-US" sz="2800" b="1" dirty="0"/>
              <a:t>中断类型号</a:t>
            </a:r>
            <a:endParaRPr kumimoji="0" lang="en-US" altLang="zh-CN" sz="2800" b="1" dirty="0"/>
          </a:p>
          <a:p>
            <a:pPr lvl="1">
              <a:spcBef>
                <a:spcPct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400" dirty="0"/>
              <a:t>微机系统中有多个中断源。为便于区分，为每个中断源分配一个</a:t>
            </a:r>
            <a:r>
              <a:rPr kumimoji="0" lang="zh-CN" altLang="en-US" sz="2400" b="1" u="sng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编号</a:t>
            </a:r>
            <a:r>
              <a:rPr kumimoji="0" lang="zh-CN" altLang="en-US" sz="2400" dirty="0"/>
              <a:t>，即中断类型号。</a:t>
            </a:r>
            <a:endParaRPr kumimoji="0" lang="en-US" altLang="zh-CN" sz="2400" dirty="0"/>
          </a:p>
        </p:txBody>
      </p:sp>
      <p:sp>
        <p:nvSpPr>
          <p:cNvPr id="2765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9505955-262C-43CA-BBB9-74B1FC650BF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19200"/>
            <a:ext cx="8153400" cy="4953000"/>
          </a:xfrm>
        </p:spPr>
        <p:txBody>
          <a:bodyPr/>
          <a:lstStyle/>
          <a:p>
            <a:pPr marL="514350" indent="-514350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Arial" panose="020B0604020202020204" pitchFamily="34" charset="0"/>
              <a:buAutoNum type="arabicPeriod" startAt="9"/>
            </a:pPr>
            <a:r>
              <a:rPr kumimoji="0" lang="zh-CN" altLang="en-US" sz="2800" b="1" dirty="0"/>
              <a:t>中断向量和中断向量表</a:t>
            </a:r>
            <a:endParaRPr kumimoji="0" lang="en-US" altLang="zh-CN" sz="2800" b="1" dirty="0"/>
          </a:p>
          <a:p>
            <a:pPr lvl="1">
              <a:spcBef>
                <a:spcPts val="60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400" dirty="0"/>
              <a:t>中断向量：指中断服务程序的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入口地址</a:t>
            </a:r>
            <a:r>
              <a:rPr kumimoji="0" lang="zh-CN" altLang="en-US" sz="2400" dirty="0"/>
              <a:t>。</a:t>
            </a:r>
            <a:endParaRPr kumimoji="0" lang="en-US" altLang="zh-CN" sz="2400" dirty="0"/>
          </a:p>
          <a:p>
            <a:pPr lvl="2">
              <a:spcBef>
                <a:spcPct val="0"/>
              </a:spcBef>
              <a:spcAft>
                <a:spcPts val="300"/>
              </a:spcAft>
              <a:buSzPct val="90000"/>
              <a:buFont typeface="Wingdings" panose="05000000000000000000" pitchFamily="2" charset="2"/>
              <a:buChar char="Ø"/>
            </a:pPr>
            <a:r>
              <a:rPr kumimoji="0" lang="zh-CN" altLang="en-US" sz="2200" dirty="0"/>
              <a:t>每个</a:t>
            </a:r>
            <a:r>
              <a:rPr kumimoji="0" lang="en-US" altLang="zh-CN" sz="2200" dirty="0"/>
              <a:t>ISR</a:t>
            </a:r>
            <a:r>
              <a:rPr kumimoji="0" lang="zh-CN" altLang="en-US" sz="2200" dirty="0"/>
              <a:t>都有一个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确定</a:t>
            </a:r>
            <a:r>
              <a:rPr kumimoji="0" lang="zh-CN" altLang="en-US" sz="2200" dirty="0"/>
              <a:t>的入口地址。</a:t>
            </a:r>
            <a:endParaRPr kumimoji="0" lang="en-US" altLang="zh-CN" sz="2200" dirty="0"/>
          </a:p>
          <a:p>
            <a:pPr lvl="2"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Ø"/>
            </a:pPr>
            <a:r>
              <a:rPr kumimoji="0" lang="zh-CN" altLang="en-US" sz="2200" dirty="0"/>
              <a:t>入口地址 </a:t>
            </a:r>
            <a:r>
              <a:rPr kumimoji="0" lang="en-US" altLang="zh-CN" sz="2200" dirty="0"/>
              <a:t>= 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段基址</a:t>
            </a:r>
            <a:r>
              <a:rPr kumimoji="0" lang="en-US" altLang="zh-CN" sz="2200" b="1" u="sng" dirty="0">
                <a:solidFill>
                  <a:srgbClr val="0000FF"/>
                </a:solidFill>
              </a:rPr>
              <a:t>CS</a:t>
            </a:r>
            <a:r>
              <a:rPr kumimoji="0" lang="zh-CN" altLang="en-US" sz="2200" dirty="0"/>
              <a:t> ：</a:t>
            </a:r>
            <a:r>
              <a:rPr kumimoji="0" lang="en-US" altLang="zh-CN" sz="2200" dirty="0"/>
              <a:t> 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偏移地址</a:t>
            </a:r>
            <a:r>
              <a:rPr kumimoji="0" lang="en-US" altLang="zh-CN" sz="2200" b="1" u="sng" dirty="0">
                <a:solidFill>
                  <a:srgbClr val="0000FF"/>
                </a:solidFill>
              </a:rPr>
              <a:t>IP</a:t>
            </a:r>
            <a:r>
              <a:rPr kumimoji="0" lang="zh-CN" altLang="en-US" sz="2200" dirty="0"/>
              <a:t>，共</a:t>
            </a:r>
            <a:r>
              <a:rPr kumimoji="0" lang="en-US" altLang="zh-CN" sz="2200" dirty="0"/>
              <a:t>4</a:t>
            </a:r>
            <a:r>
              <a:rPr kumimoji="0" lang="zh-CN" altLang="en-US" sz="2200" dirty="0"/>
              <a:t>个字节。</a:t>
            </a:r>
            <a:endParaRPr kumimoji="0" lang="en-US" altLang="zh-CN" sz="2200" dirty="0"/>
          </a:p>
          <a:p>
            <a:pPr lvl="1">
              <a:spcBef>
                <a:spcPts val="180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400" dirty="0"/>
              <a:t>中断向量表：</a:t>
            </a:r>
            <a:r>
              <a:rPr kumimoji="0" lang="zh-CN" altLang="en-US" sz="2400" b="1" u="sng" dirty="0">
                <a:solidFill>
                  <a:srgbClr val="FF0066"/>
                </a:solidFill>
              </a:rPr>
              <a:t>将系统中所有的中断向量集中起来</a:t>
            </a:r>
            <a:r>
              <a:rPr kumimoji="0" lang="zh-CN" altLang="en-US" sz="2400" dirty="0"/>
              <a:t>，</a:t>
            </a:r>
            <a:r>
              <a:rPr kumimoji="0" lang="zh-CN" altLang="en-US" sz="2400" b="1" u="sng" dirty="0">
                <a:solidFill>
                  <a:srgbClr val="FF0066"/>
                </a:solidFill>
              </a:rPr>
              <a:t>按中断类型号从小到大的顺序</a:t>
            </a:r>
            <a:r>
              <a:rPr kumimoji="0" lang="zh-CN" altLang="en-US" sz="2400" dirty="0"/>
              <a:t>存放在内存某区域。该存储区域称为中断向量表。</a:t>
            </a:r>
            <a:endParaRPr kumimoji="0" lang="en-US" altLang="zh-CN" sz="2400" dirty="0"/>
          </a:p>
          <a:p>
            <a:pPr lvl="2"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Ø"/>
            </a:pPr>
            <a:r>
              <a:rPr kumimoji="0" lang="en-US" altLang="zh-CN" sz="2200" dirty="0"/>
              <a:t>PC</a:t>
            </a:r>
            <a:r>
              <a:rPr kumimoji="0" lang="zh-CN" altLang="en-US" sz="2200" dirty="0"/>
              <a:t>机中共有</a:t>
            </a:r>
            <a:r>
              <a:rPr kumimoji="0" lang="en-US" altLang="zh-CN" sz="2200" dirty="0"/>
              <a:t>256</a:t>
            </a:r>
            <a:r>
              <a:rPr kumimoji="0" lang="zh-CN" altLang="en-US" sz="2200" dirty="0"/>
              <a:t>个中断（</a:t>
            </a:r>
            <a:r>
              <a:rPr kumimoji="0" lang="en-US" altLang="zh-CN" sz="2200" dirty="0"/>
              <a:t>0~255</a:t>
            </a:r>
            <a:r>
              <a:rPr kumimoji="0" lang="zh-CN" altLang="en-US" sz="2200" dirty="0"/>
              <a:t>），每个中断向量占</a:t>
            </a:r>
            <a:r>
              <a:rPr kumimoji="0" lang="en-US" altLang="zh-CN" sz="2200" dirty="0"/>
              <a:t>4</a:t>
            </a:r>
            <a:r>
              <a:rPr kumimoji="0" lang="zh-CN" altLang="en-US" sz="2200" dirty="0"/>
              <a:t>个字节，共占</a:t>
            </a:r>
            <a:r>
              <a:rPr kumimoji="0" lang="en-US" altLang="zh-CN" sz="2200" dirty="0"/>
              <a:t>1KB</a:t>
            </a:r>
            <a:r>
              <a:rPr kumimoji="0" lang="zh-CN" altLang="en-US" sz="2200" dirty="0"/>
              <a:t>的存储区域。</a:t>
            </a:r>
            <a:endParaRPr kumimoji="0" lang="en-US" altLang="zh-CN" sz="2200" dirty="0"/>
          </a:p>
          <a:p>
            <a:pPr lvl="2"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Ø"/>
            </a:pPr>
            <a:r>
              <a:rPr kumimoji="0" lang="zh-CN" altLang="en-US" sz="2200" dirty="0"/>
              <a:t>用 </a:t>
            </a:r>
            <a:r>
              <a:rPr kumimoji="0" lang="en-US" altLang="zh-CN" sz="2200" dirty="0"/>
              <a:t>0~3FFH </a:t>
            </a:r>
            <a:r>
              <a:rPr kumimoji="0" lang="zh-CN" altLang="en-US" sz="2200" dirty="0"/>
              <a:t>的内存单元存储中断向量表。</a:t>
            </a:r>
            <a:endParaRPr kumimoji="0" lang="en-US" altLang="zh-CN" sz="2200" dirty="0"/>
          </a:p>
        </p:txBody>
      </p:sp>
      <p:sp>
        <p:nvSpPr>
          <p:cNvPr id="3379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DC54338-CCDE-44B8-91DA-6FF579E14C6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819400"/>
            <a:ext cx="8343900" cy="4800600"/>
          </a:xfrm>
        </p:spPr>
        <p:txBody>
          <a:bodyPr/>
          <a:lstStyle/>
          <a:p>
            <a:pPr lvl="1">
              <a:spcBef>
                <a:spcPct val="0"/>
              </a:spcBef>
              <a:spcAft>
                <a:spcPts val="12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600" b="1" dirty="0"/>
              <a:t>控制字寄存器</a:t>
            </a:r>
            <a:endParaRPr kumimoji="0" lang="en-US" altLang="zh-CN" sz="2600" b="1" dirty="0"/>
          </a:p>
          <a:p>
            <a:pPr lvl="2">
              <a:spcBef>
                <a:spcPct val="0"/>
              </a:spcBef>
              <a:spcAft>
                <a:spcPts val="6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 dirty="0"/>
              <a:t>接收</a:t>
            </a:r>
            <a:r>
              <a:rPr kumimoji="0" lang="en-US" altLang="zh-CN" sz="2200" dirty="0"/>
              <a:t>CPU</a:t>
            </a:r>
            <a:r>
              <a:rPr kumimoji="0" lang="zh-CN" altLang="en-US" sz="2200" dirty="0"/>
              <a:t>发来的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控制字（只写）</a:t>
            </a:r>
            <a:r>
              <a:rPr kumimoji="0" lang="zh-CN" altLang="en-US" sz="2200" dirty="0"/>
              <a:t>。</a:t>
            </a:r>
            <a:endParaRPr kumimoji="0" lang="en-US" altLang="zh-CN" sz="2200" dirty="0"/>
          </a:p>
          <a:p>
            <a:pPr lvl="2">
              <a:spcBef>
                <a:spcPct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en-US" altLang="zh-CN" sz="2200" dirty="0"/>
              <a:t>   </a:t>
            </a:r>
            <a:r>
              <a:rPr kumimoji="0" lang="zh-CN" altLang="en-US" sz="2200" dirty="0"/>
              <a:t>控制字的功能：</a:t>
            </a:r>
            <a:endParaRPr kumimoji="0" lang="en-US" altLang="zh-CN" sz="2200" dirty="0"/>
          </a:p>
          <a:p>
            <a:pPr lvl="3">
              <a:spcBef>
                <a:spcPts val="600"/>
              </a:spcBef>
              <a:buSzPct val="90000"/>
              <a:buFont typeface="Wingdings" panose="05000000000000000000" pitchFamily="2" charset="2"/>
              <a:buChar char="Ø"/>
            </a:pPr>
            <a:r>
              <a:rPr kumimoji="0" lang="zh-CN" altLang="en-US" sz="2200" dirty="0"/>
              <a:t>选择计数器；</a:t>
            </a:r>
            <a:endParaRPr kumimoji="0" lang="en-US" altLang="zh-CN" sz="2200" dirty="0"/>
          </a:p>
          <a:p>
            <a:pPr lvl="3">
              <a:spcBef>
                <a:spcPts val="600"/>
              </a:spcBef>
              <a:buSzPct val="90000"/>
              <a:buFont typeface="Wingdings" panose="05000000000000000000" pitchFamily="2" charset="2"/>
              <a:buChar char="Ø"/>
            </a:pPr>
            <a:r>
              <a:rPr kumimoji="0" lang="zh-CN" altLang="en-US" sz="2200" dirty="0"/>
              <a:t>确定计数器的工作方式；</a:t>
            </a:r>
            <a:endParaRPr kumimoji="0" lang="en-US" altLang="zh-CN" sz="2200" dirty="0"/>
          </a:p>
          <a:p>
            <a:pPr lvl="3">
              <a:spcBef>
                <a:spcPts val="600"/>
              </a:spcBef>
              <a:buSzPct val="90000"/>
              <a:buFont typeface="Wingdings" panose="05000000000000000000" pitchFamily="2" charset="2"/>
              <a:buChar char="Ø"/>
            </a:pPr>
            <a:r>
              <a:rPr kumimoji="0" lang="zh-CN" altLang="en-US" sz="2200" dirty="0"/>
              <a:t>确定计数初值的长度（高低</a:t>
            </a:r>
            <a:r>
              <a:rPr kumimoji="0" lang="en-US" altLang="zh-CN" sz="2200" dirty="0"/>
              <a:t>8</a:t>
            </a:r>
            <a:r>
              <a:rPr kumimoji="0" lang="zh-CN" altLang="en-US" sz="2200" dirty="0"/>
              <a:t>位或</a:t>
            </a:r>
            <a:r>
              <a:rPr kumimoji="0" lang="en-US" altLang="zh-CN" sz="2200" dirty="0"/>
              <a:t>16</a:t>
            </a:r>
            <a:r>
              <a:rPr kumimoji="0" lang="zh-CN" altLang="en-US" sz="2200" dirty="0"/>
              <a:t>位）；</a:t>
            </a:r>
            <a:endParaRPr kumimoji="0" lang="en-US" altLang="zh-CN" sz="2200" dirty="0"/>
          </a:p>
          <a:p>
            <a:pPr lvl="3">
              <a:spcBef>
                <a:spcPts val="600"/>
              </a:spcBef>
              <a:buSzPct val="90000"/>
              <a:buFont typeface="Wingdings" panose="05000000000000000000" pitchFamily="2" charset="2"/>
              <a:buChar char="Ø"/>
            </a:pPr>
            <a:r>
              <a:rPr kumimoji="0" lang="zh-CN" altLang="en-US" sz="2200" dirty="0"/>
              <a:t>确定计数初值的格式：二进制或</a:t>
            </a:r>
            <a:r>
              <a:rPr kumimoji="0" lang="en-US" altLang="zh-CN" sz="2200" dirty="0"/>
              <a:t>BCD</a:t>
            </a:r>
            <a:r>
              <a:rPr kumimoji="0" lang="zh-CN" altLang="en-US" sz="2200" dirty="0"/>
              <a:t>格式。</a:t>
            </a:r>
            <a:endParaRPr kumimoji="0" lang="en-US" altLang="zh-CN" sz="2200" dirty="0"/>
          </a:p>
        </p:txBody>
      </p:sp>
      <p:sp>
        <p:nvSpPr>
          <p:cNvPr id="3686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D9DCF6-BB49-47BA-8040-CA850EC8042F}" type="slidenum">
              <a:rPr lang="en-US" altLang="zh-CN"/>
            </a:fld>
            <a:endParaRPr lang="en-US" altLang="zh-CN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613130" y="457200"/>
            <a:ext cx="420640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9D8DA46-F18C-477D-827E-FF575EA87A55}" type="slidenum">
              <a:rPr lang="en-US" altLang="zh-CN"/>
            </a:fld>
            <a:endParaRPr lang="en-US" altLang="zh-CN"/>
          </a:p>
        </p:txBody>
      </p:sp>
      <p:sp>
        <p:nvSpPr>
          <p:cNvPr id="35842" name="Rectangle 6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35843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43000" y="1219200"/>
            <a:ext cx="6705600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d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8077200" cy="5029200"/>
          </a:xfrm>
        </p:spPr>
        <p:txBody>
          <a:bodyPr/>
          <a:lstStyle/>
          <a:p>
            <a:pPr marL="0" indent="0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Arial" panose="020B0604020202020204" pitchFamily="34" charset="0"/>
              <a:buNone/>
            </a:pPr>
            <a:r>
              <a:rPr kumimoji="0" lang="en-US" altLang="zh-CN" sz="2800" b="1" dirty="0"/>
              <a:t>10. </a:t>
            </a:r>
            <a:r>
              <a:rPr kumimoji="0" lang="zh-CN" altLang="en-US" sz="2800" b="1" dirty="0"/>
              <a:t>中断响应</a:t>
            </a:r>
            <a:endParaRPr kumimoji="0" lang="en-US" altLang="zh-CN" sz="2800" b="1" dirty="0"/>
          </a:p>
          <a:p>
            <a:pPr lvl="1">
              <a:spcBef>
                <a:spcPct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400" dirty="0"/>
              <a:t>收到中断请求后，若</a:t>
            </a:r>
            <a:r>
              <a:rPr kumimoji="0" lang="en-US" altLang="zh-CN" sz="2400" dirty="0"/>
              <a:t>CPU</a:t>
            </a:r>
            <a:r>
              <a:rPr kumimoji="0" lang="zh-CN" altLang="en-US" sz="2400" dirty="0"/>
              <a:t>满足响应条件，则进入中断响应周期。</a:t>
            </a:r>
            <a:endParaRPr kumimoji="0" lang="en-US" altLang="zh-CN" sz="2400" dirty="0"/>
          </a:p>
          <a:p>
            <a:pPr lvl="1">
              <a:spcBef>
                <a:spcPct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▲"/>
            </a:pPr>
            <a:r>
              <a:rPr kumimoji="0" lang="en-US" altLang="zh-CN" sz="2400" dirty="0"/>
              <a:t>CPU</a:t>
            </a:r>
            <a:r>
              <a:rPr kumimoji="0" lang="zh-CN" altLang="en-US" sz="2400" dirty="0"/>
              <a:t>响应中断的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条件</a:t>
            </a:r>
            <a:r>
              <a:rPr kumimoji="0" lang="zh-CN" altLang="en-US" sz="2400" dirty="0"/>
              <a:t>：</a:t>
            </a:r>
            <a:endParaRPr kumimoji="0" lang="en-US" altLang="zh-CN" sz="2400" dirty="0"/>
          </a:p>
          <a:p>
            <a:pPr lvl="2">
              <a:spcBef>
                <a:spcPct val="0"/>
              </a:spcBef>
              <a:spcAft>
                <a:spcPts val="900"/>
              </a:spcAft>
              <a:buSzPct val="90000"/>
              <a:buFont typeface="Wingdings" panose="05000000000000000000" pitchFamily="2" charset="2"/>
              <a:buChar char="Ø"/>
            </a:pPr>
            <a:r>
              <a:rPr kumimoji="0" lang="en-US" altLang="zh-CN" sz="2200" dirty="0"/>
              <a:t>CPU</a:t>
            </a:r>
            <a:r>
              <a:rPr kumimoji="0" lang="zh-CN" altLang="en-US" sz="2200" dirty="0"/>
              <a:t>当前指令执行结束。</a:t>
            </a:r>
            <a:endParaRPr kumimoji="0" lang="en-US" altLang="zh-CN" sz="2200" dirty="0"/>
          </a:p>
          <a:p>
            <a:pPr lvl="2">
              <a:spcBef>
                <a:spcPct val="0"/>
              </a:spcBef>
              <a:spcAft>
                <a:spcPts val="900"/>
              </a:spcAft>
              <a:buSzPct val="90000"/>
              <a:buFont typeface="Wingdings" panose="05000000000000000000" pitchFamily="2" charset="2"/>
              <a:buChar char="Ø"/>
            </a:pPr>
            <a:r>
              <a:rPr kumimoji="0" lang="zh-CN" altLang="en-US" sz="2200" dirty="0"/>
              <a:t>没有更高级的中断请求在执行。</a:t>
            </a:r>
            <a:endParaRPr kumimoji="0" lang="en-US" altLang="zh-CN" sz="2200" dirty="0"/>
          </a:p>
          <a:p>
            <a:pPr lvl="2">
              <a:spcBef>
                <a:spcPct val="0"/>
              </a:spcBef>
              <a:spcAft>
                <a:spcPts val="900"/>
              </a:spcAft>
              <a:buSzPct val="90000"/>
              <a:buFont typeface="Wingdings" panose="05000000000000000000" pitchFamily="2" charset="2"/>
              <a:buChar char="Ø"/>
            </a:pPr>
            <a:r>
              <a:rPr kumimoji="0" lang="en-US" altLang="zh-CN" sz="2200" dirty="0"/>
              <a:t>CPU</a:t>
            </a:r>
            <a:r>
              <a:rPr kumimoji="0" lang="zh-CN" altLang="en-US" sz="2200" dirty="0"/>
              <a:t>处于开中断状态 </a:t>
            </a:r>
            <a:r>
              <a:rPr kumimoji="0" lang="en-US" altLang="zh-CN" sz="2200" dirty="0"/>
              <a:t>(IF=1)</a:t>
            </a:r>
            <a:r>
              <a:rPr kumimoji="0" lang="zh-CN" altLang="en-US" sz="2200" dirty="0"/>
              <a:t>。可用指令改变</a:t>
            </a:r>
            <a:r>
              <a:rPr kumimoji="0" lang="en-US" altLang="zh-CN" sz="2200" dirty="0"/>
              <a:t>IF</a:t>
            </a:r>
            <a:r>
              <a:rPr kumimoji="0" lang="zh-CN" altLang="en-US" sz="2200" dirty="0"/>
              <a:t>的状态：</a:t>
            </a:r>
            <a:r>
              <a:rPr kumimoji="0" lang="en-US" altLang="zh-CN" sz="2200" dirty="0"/>
              <a:t>STI</a:t>
            </a:r>
            <a:r>
              <a:rPr kumimoji="0" lang="zh-CN" altLang="en-US" sz="2200" dirty="0"/>
              <a:t>开中断；</a:t>
            </a:r>
            <a:r>
              <a:rPr kumimoji="0" lang="en-US" altLang="zh-CN" sz="2200" dirty="0"/>
              <a:t>CLI</a:t>
            </a:r>
            <a:r>
              <a:rPr kumimoji="0" lang="zh-CN" altLang="en-US" sz="2200" dirty="0"/>
              <a:t>关中断。</a:t>
            </a:r>
            <a:endParaRPr kumimoji="0" lang="en-US" altLang="zh-CN" sz="2200" dirty="0"/>
          </a:p>
        </p:txBody>
      </p:sp>
      <p:sp>
        <p:nvSpPr>
          <p:cNvPr id="4198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9E0645D-B296-4099-BA34-FD9360B1BDC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rd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915F0D-0437-44B0-88D0-57C1AA62532E}" type="slidenum">
              <a:rPr lang="en-US" altLang="zh-CN"/>
            </a:fld>
            <a:endParaRPr lang="en-US" altLang="zh-CN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4035" name="Object 1"/>
          <p:cNvGraphicFramePr>
            <a:graphicFrameLocks noChangeAspect="1"/>
          </p:cNvGraphicFramePr>
          <p:nvPr/>
        </p:nvGraphicFramePr>
        <p:xfrm>
          <a:off x="1371600" y="2667000"/>
          <a:ext cx="6400800" cy="338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531" name="Visio" r:id="rId1" imgW="5105400" imgH="2603500" progId="Visio.Drawing.11">
                  <p:embed/>
                </p:oleObj>
              </mc:Choice>
              <mc:Fallback>
                <p:oleObj name="Visio" r:id="rId1" imgW="5105400" imgH="26035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667000"/>
                        <a:ext cx="6400800" cy="3386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6" name="矩形 6"/>
          <p:cNvSpPr>
            <a:spLocks noChangeArrowheads="1"/>
          </p:cNvSpPr>
          <p:nvPr/>
        </p:nvSpPr>
        <p:spPr bwMode="auto">
          <a:xfrm>
            <a:off x="2667000" y="5791200"/>
            <a:ext cx="3589338" cy="4302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200" b="1"/>
              <a:t>中断响应及处理过程示意图</a:t>
            </a:r>
            <a:endParaRPr lang="zh-CN" altLang="en-US" sz="2200" b="1"/>
          </a:p>
        </p:txBody>
      </p:sp>
      <p:sp>
        <p:nvSpPr>
          <p:cNvPr id="44039" name="矩形 7"/>
          <p:cNvSpPr>
            <a:spLocks noChangeArrowheads="1"/>
          </p:cNvSpPr>
          <p:nvPr/>
        </p:nvSpPr>
        <p:spPr bwMode="auto">
          <a:xfrm>
            <a:off x="533400" y="304800"/>
            <a:ext cx="8610600" cy="2046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▲"/>
            </a:pPr>
            <a:r>
              <a:rPr lang="zh-CN" altLang="en-US" sz="2400" dirty="0"/>
              <a:t>中断响应周期需完成的操作</a:t>
            </a:r>
            <a:r>
              <a:rPr lang="en-US" altLang="zh-CN" sz="2400" dirty="0"/>
              <a:t>(</a:t>
            </a:r>
            <a:r>
              <a:rPr lang="en-US" altLang="zh-CN" sz="2400" b="1" u="sng" dirty="0">
                <a:solidFill>
                  <a:srgbClr val="0000FF"/>
                </a:solidFill>
              </a:rPr>
              <a:t>CPU</a:t>
            </a:r>
            <a:r>
              <a:rPr lang="zh-CN" altLang="en-US" sz="2400" b="1" u="sng" dirty="0">
                <a:solidFill>
                  <a:srgbClr val="0000FF"/>
                </a:solidFill>
              </a:rPr>
              <a:t>硬件自动完成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pPr marL="633730" lvl="1" indent="-176530">
              <a:spcAft>
                <a:spcPts val="300"/>
              </a:spcAft>
              <a:buSzPct val="90000"/>
              <a:buFont typeface="Wingdings" panose="05000000000000000000" pitchFamily="2" charset="2"/>
              <a:buChar char="Ø"/>
            </a:pPr>
            <a:r>
              <a:rPr lang="zh-CN" altLang="en-US" sz="2200" dirty="0"/>
              <a:t>清</a:t>
            </a:r>
            <a:r>
              <a:rPr lang="en-US" altLang="zh-CN" sz="2200" dirty="0"/>
              <a:t>IF</a:t>
            </a:r>
            <a:r>
              <a:rPr lang="zh-CN" altLang="en-US" sz="2200" dirty="0"/>
              <a:t>和</a:t>
            </a:r>
            <a:r>
              <a:rPr lang="en-US" altLang="zh-CN" sz="2200" dirty="0"/>
              <a:t>TF</a:t>
            </a:r>
            <a:r>
              <a:rPr lang="zh-CN" altLang="en-US" sz="2200" dirty="0"/>
              <a:t>标志，以免在</a:t>
            </a:r>
            <a:r>
              <a:rPr lang="zh-CN" altLang="en-US" sz="2200" b="1" u="sng" dirty="0">
                <a:solidFill>
                  <a:srgbClr val="0000FF"/>
                </a:solidFill>
              </a:rPr>
              <a:t>响应过程中</a:t>
            </a:r>
            <a:r>
              <a:rPr lang="zh-CN" altLang="en-US" sz="2200" dirty="0"/>
              <a:t>被新的中断源中断，破坏了当前中断处理的现场。</a:t>
            </a:r>
            <a:endParaRPr lang="en-US" altLang="zh-CN" sz="2200" dirty="0"/>
          </a:p>
          <a:p>
            <a:pPr marL="633730" lvl="1" indent="-176530">
              <a:spcAft>
                <a:spcPts val="300"/>
              </a:spcAft>
              <a:buSzPct val="90000"/>
              <a:buFont typeface="Wingdings" panose="05000000000000000000" pitchFamily="2" charset="2"/>
              <a:buChar char="Ø"/>
            </a:pPr>
            <a:r>
              <a:rPr lang="zh-CN" altLang="en-US" sz="2200" dirty="0"/>
              <a:t>将</a:t>
            </a:r>
            <a:r>
              <a:rPr lang="en-US" altLang="zh-CN" sz="2200" dirty="0"/>
              <a:t>FLGAS</a:t>
            </a:r>
            <a:r>
              <a:rPr lang="zh-CN" altLang="en-US" sz="2200" dirty="0"/>
              <a:t>寄存器和中断断点 </a:t>
            </a:r>
            <a:r>
              <a:rPr lang="en-US" altLang="zh-CN" sz="2200" dirty="0"/>
              <a:t>(CS:IP) </a:t>
            </a:r>
            <a:r>
              <a:rPr lang="zh-CN" altLang="en-US" sz="2200" dirty="0"/>
              <a:t>压栈保存。</a:t>
            </a:r>
            <a:endParaRPr lang="en-US" altLang="zh-CN" sz="2200" dirty="0"/>
          </a:p>
          <a:p>
            <a:pPr marL="633730" lvl="1" indent="-176530">
              <a:spcAft>
                <a:spcPts val="300"/>
              </a:spcAft>
              <a:buSzPct val="90000"/>
              <a:buFont typeface="Wingdings" panose="05000000000000000000" pitchFamily="2" charset="2"/>
              <a:buChar char="Ø"/>
            </a:pPr>
            <a:r>
              <a:rPr lang="zh-CN" altLang="en-US" sz="2200" dirty="0"/>
              <a:t>查找中断向量表，获得</a:t>
            </a:r>
            <a:r>
              <a:rPr lang="en-US" altLang="zh-CN" sz="2200" dirty="0"/>
              <a:t>ISR</a:t>
            </a:r>
            <a:r>
              <a:rPr lang="zh-CN" altLang="en-US" sz="2200" dirty="0"/>
              <a:t>的入口地址，转去执行</a:t>
            </a:r>
            <a:r>
              <a:rPr lang="en-US" altLang="zh-CN" sz="2200" dirty="0"/>
              <a:t>ISR</a:t>
            </a:r>
            <a:r>
              <a:rPr lang="zh-CN" altLang="en-US" sz="2200" dirty="0"/>
              <a:t>。</a:t>
            </a:r>
            <a:endParaRPr lang="en-US" altLang="zh-CN" sz="2200" dirty="0"/>
          </a:p>
        </p:txBody>
      </p:sp>
    </p:spTree>
  </p:cSld>
  <p:clrMapOvr>
    <a:masterClrMapping/>
  </p:clrMapOvr>
  <p:transition>
    <p:pull dir="rd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8153400" cy="4648200"/>
          </a:xfrm>
        </p:spPr>
        <p:txBody>
          <a:bodyPr/>
          <a:lstStyle/>
          <a:p>
            <a:pPr marL="0" indent="0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Arial" panose="020B0604020202020204" pitchFamily="34" charset="0"/>
              <a:buNone/>
            </a:pPr>
            <a:r>
              <a:rPr kumimoji="0" lang="en-US" altLang="zh-CN" sz="2800" b="1" dirty="0"/>
              <a:t>11. </a:t>
            </a:r>
            <a:r>
              <a:rPr kumimoji="0" lang="zh-CN" altLang="en-US" sz="2800" b="1" dirty="0"/>
              <a:t>中断服务</a:t>
            </a:r>
            <a:endParaRPr kumimoji="0" lang="en-US" altLang="zh-CN" sz="2800" b="1" dirty="0"/>
          </a:p>
          <a:p>
            <a:pPr lvl="1">
              <a:spcBef>
                <a:spcPct val="0"/>
              </a:spcBef>
              <a:spcAft>
                <a:spcPts val="1800"/>
              </a:spcAft>
              <a:buSzPct val="90000"/>
              <a:buFont typeface="Arial" panose="020B0604020202020204" pitchFamily="34" charset="0"/>
              <a:buNone/>
            </a:pPr>
            <a:r>
              <a:rPr kumimoji="0" lang="en-US" altLang="zh-CN" sz="2400" dirty="0"/>
              <a:t>CPU</a:t>
            </a:r>
            <a:r>
              <a:rPr kumimoji="0" lang="zh-CN" altLang="en-US" sz="2400" dirty="0"/>
              <a:t>转入</a:t>
            </a:r>
            <a:r>
              <a:rPr kumimoji="0" lang="en-US" altLang="zh-CN" sz="2400" dirty="0"/>
              <a:t>ISR</a:t>
            </a:r>
            <a:r>
              <a:rPr kumimoji="0" lang="zh-CN" altLang="en-US" sz="2400" dirty="0"/>
              <a:t>后，需做以下几件事情：</a:t>
            </a:r>
            <a:endParaRPr kumimoji="0" lang="en-US" altLang="zh-CN" sz="2400" dirty="0"/>
          </a:p>
          <a:p>
            <a:pPr lvl="1">
              <a:spcBef>
                <a:spcPct val="0"/>
              </a:spcBef>
              <a:spcAft>
                <a:spcPts val="900"/>
              </a:spcAft>
              <a:buSzPct val="90000"/>
              <a:buFont typeface="华文中宋" panose="02010600040101010101" charset="-122"/>
              <a:buAutoNum type="circleNumDbPlain"/>
            </a:pPr>
            <a:r>
              <a:rPr kumimoji="0" lang="zh-CN" altLang="en-US" sz="2000" b="1" u="sng" dirty="0">
                <a:solidFill>
                  <a:srgbClr val="0000FF"/>
                </a:solidFill>
              </a:rPr>
              <a:t>保护现场</a:t>
            </a:r>
            <a:r>
              <a:rPr kumimoji="0" lang="zh-CN" altLang="en-US" sz="2000" dirty="0"/>
              <a:t>：</a:t>
            </a:r>
            <a:r>
              <a:rPr kumimoji="0" lang="en-US" altLang="zh-CN" sz="2000" dirty="0"/>
              <a:t>ISR</a:t>
            </a:r>
            <a:r>
              <a:rPr kumimoji="0" lang="zh-CN" altLang="en-US" sz="2000" dirty="0"/>
              <a:t>将要用到的寄存器</a:t>
            </a:r>
            <a:r>
              <a:rPr kumimoji="0" lang="zh-CN" altLang="en-US" sz="2000" b="1" u="sng" dirty="0">
                <a:solidFill>
                  <a:srgbClr val="FF0066"/>
                </a:solidFill>
              </a:rPr>
              <a:t>压栈</a:t>
            </a:r>
            <a:r>
              <a:rPr kumimoji="0" lang="zh-CN" altLang="en-US" sz="2000" dirty="0"/>
              <a:t>，以免其数据破坏。</a:t>
            </a:r>
            <a:endParaRPr kumimoji="0" lang="en-US" altLang="zh-CN" sz="2000" dirty="0"/>
          </a:p>
          <a:p>
            <a:pPr lvl="1">
              <a:spcBef>
                <a:spcPct val="0"/>
              </a:spcBef>
              <a:spcAft>
                <a:spcPts val="900"/>
              </a:spcAft>
              <a:buSzPct val="90000"/>
              <a:buFont typeface="华文中宋" panose="02010600040101010101" charset="-122"/>
              <a:buAutoNum type="circleNumDbPlain"/>
            </a:pPr>
            <a:r>
              <a:rPr kumimoji="0" lang="zh-CN" altLang="en-US" sz="2000" b="1" u="sng" dirty="0">
                <a:solidFill>
                  <a:srgbClr val="0000FF"/>
                </a:solidFill>
              </a:rPr>
              <a:t>开中断</a:t>
            </a:r>
            <a:r>
              <a:rPr kumimoji="0" lang="zh-CN" altLang="en-US" sz="2000" dirty="0"/>
              <a:t>：以便在执行</a:t>
            </a:r>
            <a:r>
              <a:rPr kumimoji="0" lang="en-US" altLang="zh-CN" sz="2000" dirty="0"/>
              <a:t>ISR</a:t>
            </a:r>
            <a:r>
              <a:rPr kumimoji="0" lang="zh-CN" altLang="en-US" sz="2000" dirty="0"/>
              <a:t>时，能响应更高级的中断请求。</a:t>
            </a:r>
            <a:endParaRPr kumimoji="0" lang="en-US" altLang="zh-CN" sz="2000" dirty="0"/>
          </a:p>
          <a:p>
            <a:pPr lvl="1">
              <a:spcBef>
                <a:spcPct val="0"/>
              </a:spcBef>
              <a:spcAft>
                <a:spcPts val="900"/>
              </a:spcAft>
              <a:buSzPct val="90000"/>
              <a:buFont typeface="华文中宋" panose="02010600040101010101" charset="-122"/>
              <a:buAutoNum type="circleNumDbPlain"/>
            </a:pPr>
            <a:r>
              <a:rPr kumimoji="0" lang="zh-CN" altLang="en-US" sz="2000" b="1" u="sng" dirty="0">
                <a:solidFill>
                  <a:srgbClr val="0000FF"/>
                </a:solidFill>
              </a:rPr>
              <a:t>中断处理</a:t>
            </a:r>
            <a:r>
              <a:rPr kumimoji="0" lang="zh-CN" altLang="en-US" sz="2000" dirty="0"/>
              <a:t>：处理中断请求所要求的操作。</a:t>
            </a:r>
            <a:endParaRPr kumimoji="0" lang="en-US" altLang="zh-CN" sz="2000" dirty="0"/>
          </a:p>
          <a:p>
            <a:pPr lvl="1">
              <a:spcBef>
                <a:spcPct val="0"/>
              </a:spcBef>
              <a:spcAft>
                <a:spcPts val="900"/>
              </a:spcAft>
              <a:buSzPct val="90000"/>
              <a:buFont typeface="华文中宋" panose="02010600040101010101" charset="-122"/>
              <a:buAutoNum type="circleNumDbPlain"/>
            </a:pPr>
            <a:r>
              <a:rPr kumimoji="0" lang="zh-CN" altLang="en-US" sz="2000" b="1" u="sng" dirty="0">
                <a:solidFill>
                  <a:srgbClr val="0000FF"/>
                </a:solidFill>
              </a:rPr>
              <a:t>关中断</a:t>
            </a:r>
            <a:r>
              <a:rPr kumimoji="0" lang="zh-CN" altLang="en-US" sz="2000" dirty="0"/>
              <a:t>：保证在恢复现场时不被新的中断打断。</a:t>
            </a:r>
            <a:endParaRPr kumimoji="0" lang="en-US" altLang="zh-CN" sz="2000" dirty="0"/>
          </a:p>
          <a:p>
            <a:pPr lvl="1">
              <a:spcBef>
                <a:spcPct val="0"/>
              </a:spcBef>
              <a:spcAft>
                <a:spcPts val="900"/>
              </a:spcAft>
              <a:buSzPct val="90000"/>
              <a:buFont typeface="华文中宋" panose="02010600040101010101" charset="-122"/>
              <a:buAutoNum type="circleNumDbPlain"/>
            </a:pPr>
            <a:r>
              <a:rPr kumimoji="0" lang="zh-CN" altLang="en-US" sz="2000" b="1" u="sng" dirty="0">
                <a:solidFill>
                  <a:srgbClr val="0000FF"/>
                </a:solidFill>
              </a:rPr>
              <a:t>恢复现场</a:t>
            </a:r>
            <a:r>
              <a:rPr kumimoji="0" lang="zh-CN" altLang="en-US" sz="2000" dirty="0"/>
              <a:t>：在</a:t>
            </a:r>
            <a:r>
              <a:rPr kumimoji="0" lang="en-US" altLang="zh-CN" sz="2000" dirty="0"/>
              <a:t>ISR</a:t>
            </a:r>
            <a:r>
              <a:rPr kumimoji="0" lang="zh-CN" altLang="en-US" sz="2000" dirty="0"/>
              <a:t>结束前，执行</a:t>
            </a:r>
            <a:r>
              <a:rPr kumimoji="0" lang="zh-CN" altLang="en-US" sz="2000" b="1" u="sng" dirty="0">
                <a:solidFill>
                  <a:srgbClr val="FF0066"/>
                </a:solidFill>
              </a:rPr>
              <a:t>出栈</a:t>
            </a:r>
            <a:r>
              <a:rPr kumimoji="0" lang="zh-CN" altLang="en-US" sz="2000" dirty="0"/>
              <a:t>操作，恢复各寄存器的内容，以便主程序正确执行。</a:t>
            </a:r>
            <a:endParaRPr kumimoji="0" lang="en-US" altLang="zh-CN" sz="2000" dirty="0"/>
          </a:p>
          <a:p>
            <a:pPr lvl="1">
              <a:spcBef>
                <a:spcPct val="0"/>
              </a:spcBef>
              <a:spcAft>
                <a:spcPts val="900"/>
              </a:spcAft>
              <a:buSzPct val="90000"/>
              <a:buFont typeface="华文中宋" panose="02010600040101010101" charset="-122"/>
              <a:buAutoNum type="circleNumDbPlain"/>
            </a:pPr>
            <a:r>
              <a:rPr kumimoji="0" lang="zh-CN" altLang="en-US" sz="2000" b="1" u="sng" dirty="0">
                <a:solidFill>
                  <a:srgbClr val="0000FF"/>
                </a:solidFill>
              </a:rPr>
              <a:t>开中断</a:t>
            </a:r>
            <a:r>
              <a:rPr kumimoji="0" lang="zh-CN" altLang="en-US" sz="2000" dirty="0"/>
              <a:t>：保证返回主程序后仍能响应中断。</a:t>
            </a:r>
            <a:endParaRPr kumimoji="0" lang="en-US" altLang="zh-CN" sz="2000" dirty="0"/>
          </a:p>
          <a:p>
            <a:pPr lvl="1">
              <a:spcBef>
                <a:spcPct val="0"/>
              </a:spcBef>
              <a:spcAft>
                <a:spcPts val="900"/>
              </a:spcAft>
              <a:buSzPct val="90000"/>
              <a:buFont typeface="华文中宋" panose="02010600040101010101" charset="-122"/>
              <a:buAutoNum type="circleNumDbPlain"/>
            </a:pPr>
            <a:r>
              <a:rPr kumimoji="0" lang="zh-CN" altLang="en-US" sz="2000" b="1" u="sng" dirty="0">
                <a:solidFill>
                  <a:srgbClr val="0000FF"/>
                </a:solidFill>
              </a:rPr>
              <a:t>中断返回</a:t>
            </a:r>
            <a:r>
              <a:rPr kumimoji="0" lang="zh-CN" altLang="en-US" sz="2000" dirty="0"/>
              <a:t>：</a:t>
            </a:r>
            <a:r>
              <a:rPr kumimoji="0" lang="en-US" altLang="zh-CN" sz="2000" dirty="0"/>
              <a:t>ISR</a:t>
            </a:r>
            <a:r>
              <a:rPr kumimoji="0" lang="zh-CN" altLang="en-US" sz="2000" dirty="0"/>
              <a:t>的最后一条指令为</a:t>
            </a:r>
            <a:r>
              <a:rPr kumimoji="0" lang="en-US" altLang="zh-CN" sz="2000" b="1" u="sng" dirty="0">
                <a:solidFill>
                  <a:srgbClr val="FF0066"/>
                </a:solidFill>
              </a:rPr>
              <a:t>IRET</a:t>
            </a:r>
            <a:r>
              <a:rPr kumimoji="0" lang="zh-CN" altLang="en-US" sz="2000" dirty="0"/>
              <a:t>，它将</a:t>
            </a:r>
            <a:r>
              <a:rPr kumimoji="0" lang="en-US" altLang="zh-CN" sz="2000" dirty="0"/>
              <a:t>IP</a:t>
            </a:r>
            <a:r>
              <a:rPr kumimoji="0" lang="zh-CN" altLang="en-US" sz="2000" dirty="0"/>
              <a:t>、</a:t>
            </a:r>
            <a:r>
              <a:rPr kumimoji="0" lang="en-US" altLang="zh-CN" sz="2000" dirty="0"/>
              <a:t>CS</a:t>
            </a:r>
            <a:r>
              <a:rPr kumimoji="0" lang="zh-CN" altLang="en-US" sz="2000" dirty="0"/>
              <a:t>和</a:t>
            </a:r>
            <a:r>
              <a:rPr kumimoji="0" lang="en-US" altLang="zh-CN" sz="2000" dirty="0"/>
              <a:t>FLAGS</a:t>
            </a:r>
            <a:r>
              <a:rPr kumimoji="0" lang="zh-CN" altLang="en-US" sz="2000" dirty="0"/>
              <a:t>的内容依次弹出，以便恢复到主程序的断点处。</a:t>
            </a:r>
            <a:endParaRPr kumimoji="0" lang="en-US" altLang="zh-CN" sz="2000" dirty="0"/>
          </a:p>
        </p:txBody>
      </p:sp>
      <p:sp>
        <p:nvSpPr>
          <p:cNvPr id="4608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ECCED7-9124-454E-A193-56543C4DF156}" type="slidenum">
              <a:rPr lang="en-US" altLang="zh-CN"/>
            </a:fld>
            <a:endParaRPr lang="en-US" altLang="zh-CN"/>
          </a:p>
        </p:txBody>
      </p:sp>
      <p:graphicFrame>
        <p:nvGraphicFramePr>
          <p:cNvPr id="46083" name="Object 1"/>
          <p:cNvGraphicFramePr>
            <a:graphicFrameLocks noChangeAspect="1"/>
          </p:cNvGraphicFramePr>
          <p:nvPr/>
        </p:nvGraphicFramePr>
        <p:xfrm>
          <a:off x="4419600" y="152400"/>
          <a:ext cx="4176713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555" name="Visio" r:id="rId1" imgW="5105400" imgH="2603500" progId="Visio.Drawing.11">
                  <p:embed/>
                </p:oleObj>
              </mc:Choice>
              <mc:Fallback>
                <p:oleObj name="Visio" r:id="rId1" imgW="5105400" imgH="26035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52400"/>
                        <a:ext cx="4176713" cy="220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椭圆 4"/>
          <p:cNvSpPr/>
          <p:nvPr/>
        </p:nvSpPr>
        <p:spPr>
          <a:xfrm>
            <a:off x="7543799" y="533400"/>
            <a:ext cx="1052513" cy="2286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499031" y="1371600"/>
            <a:ext cx="1035369" cy="2286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bldLvl="0" animBg="1"/>
      <p:bldP spid="6" grpId="0" bldLvl="0" animBg="1"/>
      <p:bldP spid="6" grpId="1" bldLvl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灯片编号占位符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750FEBF-D889-418C-960E-F5234AA12A4A}" type="slidenum">
              <a:rPr lang="en-US" altLang="zh-CN"/>
            </a:fld>
            <a:endParaRPr lang="en-US" altLang="zh-CN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内容概要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828800" y="2286000"/>
            <a:ext cx="5562600" cy="914400"/>
          </a:xfrm>
          <a:prstGeom prst="round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68612" name="Group 233"/>
          <p:cNvGrpSpPr/>
          <p:nvPr/>
        </p:nvGrpSpPr>
        <p:grpSpPr bwMode="auto">
          <a:xfrm>
            <a:off x="2176463" y="4419600"/>
            <a:ext cx="4984750" cy="555625"/>
            <a:chOff x="1248" y="2030"/>
            <a:chExt cx="3140" cy="350"/>
          </a:xfrm>
        </p:grpSpPr>
        <p:sp>
          <p:nvSpPr>
            <p:cNvPr id="6863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68636" name="Text Box 236"/>
            <p:cNvSpPr txBox="1">
              <a:spLocks noChangeArrowheads="1"/>
            </p:cNvSpPr>
            <p:nvPr/>
          </p:nvSpPr>
          <p:spPr bwMode="gray">
            <a:xfrm>
              <a:off x="1776" y="2050"/>
              <a:ext cx="2517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8259A</a:t>
              </a:r>
              <a:r>
                <a:rPr lang="zh-CN" altLang="en-US" sz="2800">
                  <a:ea typeface="华文新魏" panose="02010800040101010101" pitchFamily="2" charset="-122"/>
                </a:rPr>
                <a:t>的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应用举例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8637" name="Text Box 237"/>
            <p:cNvSpPr txBox="1">
              <a:spLocks noChangeArrowheads="1"/>
            </p:cNvSpPr>
            <p:nvPr/>
          </p:nvSpPr>
          <p:spPr bwMode="gray">
            <a:xfrm>
              <a:off x="1296" y="20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4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68613" name="Group 238"/>
          <p:cNvGrpSpPr/>
          <p:nvPr/>
        </p:nvGrpSpPr>
        <p:grpSpPr bwMode="auto">
          <a:xfrm>
            <a:off x="2176463" y="2514600"/>
            <a:ext cx="5062537" cy="555625"/>
            <a:chOff x="1248" y="2640"/>
            <a:chExt cx="3189" cy="350"/>
          </a:xfrm>
        </p:grpSpPr>
        <p:sp>
          <p:nvSpPr>
            <p:cNvPr id="6863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68632" name="Text Box 241"/>
            <p:cNvSpPr txBox="1">
              <a:spLocks noChangeArrowheads="1"/>
            </p:cNvSpPr>
            <p:nvPr/>
          </p:nvSpPr>
          <p:spPr bwMode="gray">
            <a:xfrm>
              <a:off x="1776" y="2650"/>
              <a:ext cx="2661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8086/8088 </a:t>
              </a:r>
              <a:r>
                <a:rPr lang="zh-CN" altLang="en-US" sz="2800">
                  <a:ea typeface="华文新魏" panose="02010800040101010101" pitchFamily="2" charset="-122"/>
                </a:rPr>
                <a:t>微机中断系统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8633" name="Text Box 242"/>
            <p:cNvSpPr txBox="1">
              <a:spLocks noChangeArrowheads="1"/>
            </p:cNvSpPr>
            <p:nvPr/>
          </p:nvSpPr>
          <p:spPr bwMode="gray">
            <a:xfrm>
              <a:off x="1296" y="265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2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68614" name="Group 243"/>
          <p:cNvGrpSpPr/>
          <p:nvPr/>
        </p:nvGrpSpPr>
        <p:grpSpPr bwMode="auto">
          <a:xfrm>
            <a:off x="2176463" y="3482975"/>
            <a:ext cx="4986337" cy="555625"/>
            <a:chOff x="1248" y="3230"/>
            <a:chExt cx="3141" cy="350"/>
          </a:xfrm>
        </p:grpSpPr>
        <p:sp>
          <p:nvSpPr>
            <p:cNvPr id="6862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2948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68628" name="Text Box 246"/>
            <p:cNvSpPr txBox="1">
              <a:spLocks noChangeArrowheads="1"/>
            </p:cNvSpPr>
            <p:nvPr/>
          </p:nvSpPr>
          <p:spPr bwMode="gray">
            <a:xfrm>
              <a:off x="1776" y="3236"/>
              <a:ext cx="2592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8259A</a:t>
              </a:r>
              <a:r>
                <a:rPr lang="zh-CN" altLang="en-US" sz="2800">
                  <a:ea typeface="华文新魏" panose="02010800040101010101" pitchFamily="2" charset="-122"/>
                </a:rPr>
                <a:t>可编程中断控制器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8629" name="Text Box 247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3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68615" name="Group 248"/>
          <p:cNvGrpSpPr/>
          <p:nvPr/>
        </p:nvGrpSpPr>
        <p:grpSpPr bwMode="auto">
          <a:xfrm>
            <a:off x="2176463" y="5410200"/>
            <a:ext cx="4986337" cy="555625"/>
            <a:chOff x="1248" y="3230"/>
            <a:chExt cx="3141" cy="350"/>
          </a:xfrm>
        </p:grpSpPr>
        <p:sp>
          <p:nvSpPr>
            <p:cNvPr id="68622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3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68624" name="Text Box 251"/>
            <p:cNvSpPr txBox="1">
              <a:spLocks noChangeArrowheads="1"/>
            </p:cNvSpPr>
            <p:nvPr/>
          </p:nvSpPr>
          <p:spPr bwMode="gray">
            <a:xfrm>
              <a:off x="1776" y="3244"/>
              <a:ext cx="2613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PC </a:t>
              </a:r>
              <a:r>
                <a:rPr lang="zh-CN" altLang="en-US" sz="2800">
                  <a:ea typeface="华文新魏" panose="02010800040101010101" pitchFamily="2" charset="-122"/>
                </a:rPr>
                <a:t>机中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的中断应用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8625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Group 248"/>
          <p:cNvGrpSpPr/>
          <p:nvPr/>
        </p:nvGrpSpPr>
        <p:grpSpPr bwMode="auto">
          <a:xfrm>
            <a:off x="2176463" y="1577975"/>
            <a:ext cx="4984750" cy="574675"/>
            <a:chOff x="1248" y="3230"/>
            <a:chExt cx="3140" cy="362"/>
          </a:xfrm>
        </p:grpSpPr>
        <p:sp>
          <p:nvSpPr>
            <p:cNvPr id="68618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19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66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68620" name="Text Box 251"/>
            <p:cNvSpPr txBox="1">
              <a:spLocks noChangeArrowheads="1"/>
            </p:cNvSpPr>
            <p:nvPr/>
          </p:nvSpPr>
          <p:spPr bwMode="gray">
            <a:xfrm>
              <a:off x="1776" y="3262"/>
              <a:ext cx="1509" cy="33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中断技术概述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8621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1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sp>
        <p:nvSpPr>
          <p:cNvPr id="30" name="圆角矩形标注 29"/>
          <p:cNvSpPr>
            <a:spLocks noChangeArrowheads="1"/>
          </p:cNvSpPr>
          <p:nvPr/>
        </p:nvSpPr>
        <p:spPr bwMode="auto">
          <a:xfrm>
            <a:off x="3810000" y="152400"/>
            <a:ext cx="4953000" cy="1524000"/>
          </a:xfrm>
          <a:prstGeom prst="wedgeRoundRectCallout">
            <a:avLst>
              <a:gd name="adj1" fmla="val -56588"/>
              <a:gd name="adj2" fmla="val 54653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  <a:miter lim="800000"/>
          </a:ln>
        </p:spPr>
        <p:txBody>
          <a:bodyPr anchor="ctr"/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中断的常用术语：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</a:rPr>
              <a:t>9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个基本概念</a:t>
            </a:r>
            <a:endParaRPr lang="en-US" altLang="zh-CN" sz="2000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中断过程：申请、判优、响应、服务</a:t>
            </a:r>
            <a:endParaRPr lang="en-US" altLang="zh-CN" sz="2000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中断管理：识别、优先级、嵌套</a:t>
            </a:r>
            <a:endParaRPr lang="en-US" altLang="zh-CN" sz="20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30" grpId="0" bldLvl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19200"/>
            <a:ext cx="7772400" cy="1524000"/>
          </a:xfrm>
        </p:spPr>
        <p:txBody>
          <a:bodyPr/>
          <a:lstStyle/>
          <a:p>
            <a:pPr marL="514350" indent="-514350">
              <a:spcBef>
                <a:spcPct val="0"/>
              </a:spcBef>
              <a:spcAft>
                <a:spcPts val="1800"/>
              </a:spcAft>
              <a:buClrTx/>
              <a:buSzPct val="95000"/>
            </a:pPr>
            <a:r>
              <a:rPr kumimoji="0" lang="en-US" altLang="zh-CN" sz="2400" dirty="0"/>
              <a:t>8086/8088</a:t>
            </a:r>
            <a:r>
              <a:rPr kumimoji="0" lang="zh-CN" altLang="en-US" sz="2400" dirty="0"/>
              <a:t>用</a:t>
            </a:r>
            <a:r>
              <a:rPr kumimoji="0" lang="en-US" altLang="zh-CN" sz="2400" b="1" u="sng" dirty="0">
                <a:solidFill>
                  <a:srgbClr val="FF0066"/>
                </a:solidFill>
              </a:rPr>
              <a:t>8</a:t>
            </a:r>
            <a:r>
              <a:rPr kumimoji="0" lang="zh-CN" altLang="en-US" sz="2400" b="1" u="sng" dirty="0">
                <a:solidFill>
                  <a:srgbClr val="FF0066"/>
                </a:solidFill>
              </a:rPr>
              <a:t>位</a:t>
            </a:r>
            <a:r>
              <a:rPr kumimoji="0" lang="zh-CN" altLang="en-US" sz="2400" dirty="0"/>
              <a:t>二进制数表示一个</a:t>
            </a:r>
            <a:r>
              <a:rPr kumimoji="0" lang="zh-CN" altLang="en-US" sz="2400" b="1" u="sng" dirty="0">
                <a:solidFill>
                  <a:srgbClr val="FF0066"/>
                </a:solidFill>
              </a:rPr>
              <a:t>中断类型号</a:t>
            </a:r>
            <a:r>
              <a:rPr kumimoji="0" lang="zh-CN" altLang="en-US" sz="2400" dirty="0"/>
              <a:t>，可区分</a:t>
            </a:r>
            <a:r>
              <a:rPr kumimoji="0" lang="en-US" altLang="zh-CN" sz="2400" dirty="0"/>
              <a:t>256</a:t>
            </a:r>
            <a:r>
              <a:rPr kumimoji="0" lang="zh-CN" altLang="en-US" sz="2400" dirty="0"/>
              <a:t>个中断源。</a:t>
            </a:r>
            <a:endParaRPr kumimoji="0" lang="zh-CN" altLang="en-US" sz="2400" dirty="0"/>
          </a:p>
          <a:p>
            <a:pPr marL="514350" indent="-514350">
              <a:spcBef>
                <a:spcPts val="600"/>
              </a:spcBef>
              <a:spcAft>
                <a:spcPts val="1800"/>
              </a:spcAft>
              <a:buClrTx/>
              <a:buSzPct val="95000"/>
            </a:pPr>
            <a:r>
              <a:rPr kumimoji="0" lang="en-US" altLang="zh-CN" sz="2400" dirty="0"/>
              <a:t>8086/8088</a:t>
            </a:r>
            <a:r>
              <a:rPr kumimoji="0" lang="zh-CN" altLang="en-US" sz="2400" dirty="0"/>
              <a:t>中断系统的结构</a:t>
            </a:r>
            <a:endParaRPr kumimoji="0" lang="zh-CN" altLang="en-US" sz="2400" dirty="0"/>
          </a:p>
        </p:txBody>
      </p:sp>
      <p:sp>
        <p:nvSpPr>
          <p:cNvPr id="6963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F41166B-1E6E-4537-920B-01A5043C063E}" type="slidenum">
              <a:rPr lang="en-US" altLang="zh-CN"/>
            </a:fld>
            <a:endParaRPr lang="en-US" altLang="zh-CN"/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 sz="3200">
                <a:solidFill>
                  <a:schemeClr val="tx1"/>
                </a:solidFill>
              </a:rPr>
              <a:t> </a:t>
            </a:r>
            <a:r>
              <a:rPr lang="en-US" altLang="zh-CN" sz="3200">
                <a:solidFill>
                  <a:schemeClr val="tx1"/>
                </a:solidFill>
              </a:rPr>
              <a:t>(1)  </a:t>
            </a:r>
            <a:r>
              <a:rPr lang="zh-CN" altLang="en-US" sz="3200">
                <a:solidFill>
                  <a:schemeClr val="tx1"/>
                </a:solidFill>
              </a:rPr>
              <a:t>中断的类型</a:t>
            </a:r>
            <a:endParaRPr lang="zh-CN" altLang="en-US" sz="32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0965" name="Object 5"/>
          <p:cNvGraphicFramePr>
            <a:graphicFrameLocks noChangeAspect="1"/>
          </p:cNvGraphicFramePr>
          <p:nvPr/>
        </p:nvGraphicFramePr>
        <p:xfrm>
          <a:off x="1447800" y="3048000"/>
          <a:ext cx="7543800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97" name="" r:id="rId1" imgW="4629150" imgH="1847850" progId="Visio.Drawing.11">
                  <p:embed/>
                </p:oleObj>
              </mc:Choice>
              <mc:Fallback>
                <p:oleObj name="" r:id="rId1" imgW="4629150" imgH="184785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048000"/>
                        <a:ext cx="7543800" cy="300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9"/>
          <p:cNvGrpSpPr/>
          <p:nvPr/>
        </p:nvGrpSpPr>
        <p:grpSpPr bwMode="auto">
          <a:xfrm>
            <a:off x="2667000" y="5486400"/>
            <a:ext cx="4343400" cy="533400"/>
            <a:chOff x="2667000" y="5486400"/>
            <a:chExt cx="4343400" cy="533400"/>
          </a:xfrm>
        </p:grpSpPr>
        <p:sp>
          <p:nvSpPr>
            <p:cNvPr id="7" name="矩形 6"/>
            <p:cNvSpPr/>
            <p:nvPr/>
          </p:nvSpPr>
          <p:spPr>
            <a:xfrm>
              <a:off x="5867400" y="5486400"/>
              <a:ext cx="1143000" cy="533400"/>
            </a:xfrm>
            <a:prstGeom prst="rect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667000" y="5486400"/>
              <a:ext cx="1143000" cy="533400"/>
            </a:xfrm>
            <a:prstGeom prst="rect">
              <a:avLst/>
            </a:prstGeom>
            <a:noFill/>
            <a:ln w="571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676400"/>
            <a:ext cx="8077200" cy="4191000"/>
          </a:xfrm>
        </p:spPr>
        <p:txBody>
          <a:bodyPr/>
          <a:lstStyle/>
          <a:p>
            <a:pPr marL="514350" indent="-514350">
              <a:spcBef>
                <a:spcPct val="0"/>
              </a:spcBef>
              <a:spcAft>
                <a:spcPts val="1200"/>
              </a:spcAft>
              <a:buClr>
                <a:srgbClr val="A50021"/>
              </a:buClr>
              <a:buSzPct val="95000"/>
              <a:buFont typeface="Wingdings" panose="05000000000000000000" pitchFamily="2" charset="2"/>
              <a:buChar char="n"/>
            </a:pPr>
            <a:r>
              <a:rPr kumimoji="0" lang="zh-CN" altLang="en-US" sz="2800" b="1" dirty="0"/>
              <a:t>外部中断</a:t>
            </a:r>
            <a:endParaRPr kumimoji="0" lang="zh-CN" altLang="en-US" sz="2800" b="1" dirty="0"/>
          </a:p>
          <a:p>
            <a:pPr marL="514350" indent="-514350">
              <a:spcBef>
                <a:spcPct val="0"/>
              </a:spcBef>
              <a:spcAft>
                <a:spcPts val="1200"/>
              </a:spcAft>
              <a:buClr>
                <a:schemeClr val="tx1"/>
              </a:buClr>
              <a:buSzPct val="95000"/>
              <a:buFont typeface="Wingdings" panose="05000000000000000000" pitchFamily="2" charset="2"/>
              <a:buNone/>
            </a:pPr>
            <a:r>
              <a:rPr kumimoji="0" lang="zh-CN" altLang="en-US" sz="2800" b="1" dirty="0"/>
              <a:t>     </a:t>
            </a:r>
            <a:r>
              <a:rPr kumimoji="0" lang="zh-CN" altLang="en-US" sz="2400" dirty="0"/>
              <a:t>由</a:t>
            </a:r>
            <a:r>
              <a:rPr kumimoji="0" lang="en-US" altLang="zh-CN" sz="2400" dirty="0"/>
              <a:t>CPU</a:t>
            </a:r>
            <a:r>
              <a:rPr kumimoji="0" lang="zh-CN" altLang="en-US" sz="2400" dirty="0"/>
              <a:t>外的硬件产生，又称</a:t>
            </a:r>
            <a:r>
              <a:rPr kumimoji="0" lang="zh-CN" altLang="en-US" sz="2400" b="1" u="sng" dirty="0">
                <a:solidFill>
                  <a:srgbClr val="FF0066"/>
                </a:solidFill>
              </a:rPr>
              <a:t>硬件中断</a:t>
            </a:r>
            <a:r>
              <a:rPr kumimoji="0" lang="zh-CN" altLang="en-US" sz="2400" dirty="0"/>
              <a:t>。有以下</a:t>
            </a:r>
            <a:r>
              <a:rPr kumimoji="0" lang="en-US" altLang="zh-CN" sz="2400" dirty="0"/>
              <a:t>2</a:t>
            </a:r>
            <a:r>
              <a:rPr kumimoji="0" lang="zh-CN" altLang="en-US" sz="2400" dirty="0"/>
              <a:t>种：</a:t>
            </a:r>
            <a:endParaRPr kumimoji="0" lang="zh-CN" altLang="en-US" sz="2600" dirty="0"/>
          </a:p>
          <a:p>
            <a:pPr marL="514350" indent="-514350">
              <a:spcBef>
                <a:spcPts val="1200"/>
              </a:spcBef>
              <a:spcAft>
                <a:spcPts val="1800"/>
              </a:spcAft>
              <a:buClr>
                <a:schemeClr val="tx1"/>
              </a:buClr>
              <a:buSzPct val="95000"/>
              <a:buFont typeface="Wingdings" panose="05000000000000000000" pitchFamily="2" charset="2"/>
              <a:buNone/>
            </a:pPr>
            <a:r>
              <a:rPr kumimoji="0" lang="en-US" altLang="zh-CN" sz="2600" b="1" dirty="0"/>
              <a:t>     </a:t>
            </a:r>
            <a:r>
              <a:rPr kumimoji="0" lang="en-US" altLang="zh-CN" sz="2600" b="1" dirty="0">
                <a:latin typeface="宋体" panose="02010600030101010101" pitchFamily="2" charset="-122"/>
              </a:rPr>
              <a:t>① </a:t>
            </a:r>
            <a:r>
              <a:rPr kumimoji="0" lang="en-US" altLang="zh-CN" sz="2600" b="1" dirty="0"/>
              <a:t>NMI</a:t>
            </a:r>
            <a:r>
              <a:rPr kumimoji="0" lang="zh-CN" altLang="en-US" sz="2600" b="1" dirty="0"/>
              <a:t>（不可屏蔽中断）</a:t>
            </a:r>
            <a:endParaRPr kumimoji="0" lang="zh-CN" altLang="en-US" sz="2600" b="1" dirty="0"/>
          </a:p>
          <a:p>
            <a:pPr marL="914400" lvl="1" indent="-514350">
              <a:spcBef>
                <a:spcPct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300" dirty="0">
                <a:latin typeface="Wingdings" panose="05000000000000000000" pitchFamily="2" charset="2"/>
                <a:sym typeface="Wingdings" panose="05000000000000000000" pitchFamily="2" charset="2"/>
              </a:rPr>
              <a:t></a:t>
            </a:r>
            <a:r>
              <a:rPr kumimoji="0" lang="zh-CN" altLang="en-US" sz="2300" dirty="0"/>
              <a:t>触发，</a:t>
            </a:r>
            <a:r>
              <a:rPr kumimoji="0" lang="zh-CN" altLang="en-US" sz="2300" b="1" u="sng" dirty="0">
                <a:solidFill>
                  <a:srgbClr val="0000FF"/>
                </a:solidFill>
              </a:rPr>
              <a:t>不受</a:t>
            </a:r>
            <a:r>
              <a:rPr kumimoji="0" lang="en-US" altLang="zh-CN" sz="2300" b="1" u="sng" dirty="0">
                <a:solidFill>
                  <a:srgbClr val="0000FF"/>
                </a:solidFill>
              </a:rPr>
              <a:t>IF</a:t>
            </a:r>
            <a:r>
              <a:rPr kumimoji="0" lang="zh-CN" altLang="en-US" sz="2300" b="1" u="sng" dirty="0">
                <a:solidFill>
                  <a:srgbClr val="0000FF"/>
                </a:solidFill>
              </a:rPr>
              <a:t>标志位控制</a:t>
            </a:r>
            <a:r>
              <a:rPr kumimoji="0" lang="zh-CN" altLang="en-US" sz="2300" dirty="0"/>
              <a:t>。只要有</a:t>
            </a:r>
            <a:r>
              <a:rPr kumimoji="0" lang="en-US" altLang="zh-CN" sz="2300" dirty="0"/>
              <a:t>NMI </a:t>
            </a:r>
            <a:r>
              <a:rPr kumimoji="0" lang="zh-CN" altLang="en-US" sz="2300" dirty="0">
                <a:latin typeface="Wingdings" panose="05000000000000000000" pitchFamily="2" charset="2"/>
                <a:sym typeface="Wingdings" panose="05000000000000000000" pitchFamily="2" charset="2"/>
              </a:rPr>
              <a:t></a:t>
            </a:r>
            <a:r>
              <a:rPr kumimoji="0" lang="zh-CN" altLang="en-US" sz="2300" dirty="0"/>
              <a:t>，</a:t>
            </a:r>
            <a:r>
              <a:rPr kumimoji="0" lang="en-US" altLang="zh-CN" sz="2300" dirty="0"/>
              <a:t>CPU</a:t>
            </a:r>
            <a:r>
              <a:rPr kumimoji="0" lang="zh-CN" altLang="en-US" sz="2300" dirty="0"/>
              <a:t>在当前指令结束后，立刻响应该中断。</a:t>
            </a:r>
            <a:endParaRPr kumimoji="0" lang="en-US" altLang="zh-CN" sz="2300" dirty="0"/>
          </a:p>
          <a:p>
            <a:pPr marL="914400" lvl="1" indent="-514350">
              <a:spcBef>
                <a:spcPct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300" b="1" u="sng" dirty="0">
                <a:solidFill>
                  <a:srgbClr val="0000FF"/>
                </a:solidFill>
              </a:rPr>
              <a:t>中断类型号为</a:t>
            </a:r>
            <a:r>
              <a:rPr kumimoji="0" lang="en-US" altLang="zh-CN" sz="2300" b="1" u="sng" dirty="0">
                <a:solidFill>
                  <a:srgbClr val="0000FF"/>
                </a:solidFill>
              </a:rPr>
              <a:t>2</a:t>
            </a:r>
            <a:r>
              <a:rPr kumimoji="0" lang="zh-CN" altLang="en-US" sz="2300" dirty="0"/>
              <a:t>，</a:t>
            </a:r>
            <a:r>
              <a:rPr kumimoji="0" lang="en-US" altLang="zh-CN" sz="2300" dirty="0"/>
              <a:t>CPU</a:t>
            </a:r>
            <a:r>
              <a:rPr kumimoji="0" lang="zh-CN" altLang="en-US" sz="2300" b="1" u="sng" dirty="0">
                <a:solidFill>
                  <a:srgbClr val="0000FF"/>
                </a:solidFill>
              </a:rPr>
              <a:t>无需发中断应答</a:t>
            </a:r>
            <a:r>
              <a:rPr kumimoji="0" lang="zh-CN" altLang="en-US" sz="2300" dirty="0"/>
              <a:t>即可立即执行</a:t>
            </a:r>
            <a:r>
              <a:rPr kumimoji="0" lang="en-US" altLang="zh-CN" sz="2300" dirty="0"/>
              <a:t>2</a:t>
            </a:r>
            <a:r>
              <a:rPr kumimoji="0" lang="zh-CN" altLang="en-US" sz="2300" dirty="0"/>
              <a:t>号中断的</a:t>
            </a:r>
            <a:r>
              <a:rPr kumimoji="0" lang="en-US" altLang="zh-CN" sz="2300" dirty="0"/>
              <a:t>ISR</a:t>
            </a:r>
            <a:r>
              <a:rPr kumimoji="0" lang="zh-CN" altLang="en-US" sz="2300" dirty="0"/>
              <a:t>。</a:t>
            </a:r>
            <a:endParaRPr kumimoji="0" lang="en-US" altLang="zh-CN" sz="2300" dirty="0"/>
          </a:p>
          <a:p>
            <a:pPr marL="914400" lvl="1" indent="-514350">
              <a:spcBef>
                <a:spcPct val="0"/>
              </a:spcBef>
              <a:spcAft>
                <a:spcPts val="900"/>
              </a:spcAft>
              <a:buClr>
                <a:schemeClr val="tx1"/>
              </a:buClr>
              <a:buSzPct val="95000"/>
              <a:buFont typeface="Arial" panose="020B0604020202020204" pitchFamily="34" charset="0"/>
              <a:buChar char="▲"/>
            </a:pPr>
            <a:r>
              <a:rPr kumimoji="0" lang="zh-CN" altLang="en-US" sz="2300" dirty="0"/>
              <a:t>外部中断中，</a:t>
            </a:r>
            <a:r>
              <a:rPr kumimoji="0" lang="en-US" altLang="zh-CN" sz="2300" b="1" u="sng" dirty="0">
                <a:solidFill>
                  <a:srgbClr val="0000FF"/>
                </a:solidFill>
              </a:rPr>
              <a:t>NMI</a:t>
            </a:r>
            <a:r>
              <a:rPr kumimoji="0" lang="zh-CN" altLang="en-US" sz="2300" b="1" u="sng" dirty="0">
                <a:solidFill>
                  <a:srgbClr val="0000FF"/>
                </a:solidFill>
              </a:rPr>
              <a:t>的优先级最高</a:t>
            </a:r>
            <a:r>
              <a:rPr kumimoji="0" lang="zh-CN" altLang="en-US" sz="2300" dirty="0"/>
              <a:t>，用于电源掉电、时钟错误等紧急情况，一般</a:t>
            </a:r>
            <a:r>
              <a:rPr kumimoji="0" lang="zh-CN" altLang="en-US" sz="2300" b="1" u="sng" dirty="0">
                <a:solidFill>
                  <a:srgbClr val="0000FF"/>
                </a:solidFill>
              </a:rPr>
              <a:t>用户不能使用</a:t>
            </a:r>
            <a:r>
              <a:rPr kumimoji="0" lang="zh-CN" altLang="en-US" sz="2300" dirty="0"/>
              <a:t>。</a:t>
            </a:r>
            <a:endParaRPr kumimoji="0" lang="en-US" altLang="zh-CN" sz="2300" dirty="0"/>
          </a:p>
          <a:p>
            <a:pPr marL="1314450" lvl="2" indent="-514350">
              <a:spcBef>
                <a:spcPct val="0"/>
              </a:spcBef>
              <a:spcAft>
                <a:spcPts val="1800"/>
              </a:spcAft>
              <a:buClr>
                <a:schemeClr val="tx1"/>
              </a:buClr>
              <a:buSzPct val="95000"/>
              <a:buFont typeface="Arial" panose="020B0604020202020204" pitchFamily="34" charset="0"/>
              <a:buChar char="▲"/>
            </a:pPr>
            <a:endParaRPr kumimoji="0" lang="zh-CN" altLang="en-US" sz="2200" dirty="0"/>
          </a:p>
        </p:txBody>
      </p:sp>
      <p:sp>
        <p:nvSpPr>
          <p:cNvPr id="71682" name="灯片编号占位符 3"/>
          <p:cNvSpPr txBox="1">
            <a:spLocks noGrp="1"/>
          </p:cNvSpPr>
          <p:nvPr/>
        </p:nvSpPr>
        <p:spPr bwMode="auto">
          <a:xfrm>
            <a:off x="6553200" y="6172200"/>
            <a:ext cx="2286000" cy="5492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r"/>
            <a:fld id="{55A90D8B-6DDC-41D9-9234-E9EEC72F69FF}" type="slidenum">
              <a:rPr lang="en-US" altLang="zh-CN" sz="1600" b="1"/>
            </a:fld>
            <a:endParaRPr lang="en-US" altLang="zh-CN" sz="1600" b="1"/>
          </a:p>
        </p:txBody>
      </p:sp>
      <p:sp>
        <p:nvSpPr>
          <p:cNvPr id="71683" name="Rectangle 5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0965" name="Object 5"/>
          <p:cNvGraphicFramePr>
            <a:graphicFrameLocks noChangeAspect="1"/>
          </p:cNvGraphicFramePr>
          <p:nvPr/>
        </p:nvGraphicFramePr>
        <p:xfrm>
          <a:off x="3886200" y="0"/>
          <a:ext cx="49530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436" name="" r:id="rId1" imgW="4629150" imgH="1847850" progId="Visio.Drawing.11">
                  <p:embed/>
                </p:oleObj>
              </mc:Choice>
              <mc:Fallback>
                <p:oleObj name="" r:id="rId1" imgW="4629150" imgH="184785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0"/>
                        <a:ext cx="4953000" cy="220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3124200"/>
            <a:ext cx="8001000" cy="2743199"/>
          </a:xfrm>
        </p:spPr>
        <p:txBody>
          <a:bodyPr/>
          <a:lstStyle/>
          <a:p>
            <a:pPr marL="514350" indent="-514350">
              <a:spcBef>
                <a:spcPts val="1200"/>
              </a:spcBef>
              <a:spcAft>
                <a:spcPts val="1800"/>
              </a:spcAft>
              <a:buClr>
                <a:schemeClr val="tx1"/>
              </a:buClr>
              <a:buSzPct val="95000"/>
              <a:buFont typeface="Wingdings" panose="05000000000000000000" pitchFamily="2" charset="2"/>
              <a:buNone/>
            </a:pPr>
            <a:r>
              <a:rPr kumimoji="0" lang="en-US" altLang="zh-CN" sz="2600" b="1" dirty="0">
                <a:latin typeface="宋体" panose="02010600030101010101" pitchFamily="2" charset="-122"/>
              </a:rPr>
              <a:t>  ② </a:t>
            </a:r>
            <a:r>
              <a:rPr kumimoji="0" lang="en-US" altLang="zh-CN" sz="2600" b="1" dirty="0"/>
              <a:t>INTR</a:t>
            </a:r>
            <a:r>
              <a:rPr kumimoji="0" lang="zh-CN" altLang="en-US" sz="2600" b="1" dirty="0"/>
              <a:t>（可屏蔽中断）</a:t>
            </a:r>
            <a:endParaRPr kumimoji="0" lang="zh-CN" altLang="en-US" sz="2600" b="1" dirty="0"/>
          </a:p>
          <a:p>
            <a:pPr marL="914400" lvl="1" indent="-514350">
              <a:spcBef>
                <a:spcPct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300" dirty="0"/>
              <a:t>高电平触发，必须保持到当前指令结束。</a:t>
            </a:r>
            <a:endParaRPr kumimoji="0" lang="en-US" altLang="zh-CN" sz="2300" dirty="0"/>
          </a:p>
          <a:p>
            <a:pPr marL="914400" lvl="1" indent="-514350">
              <a:spcBef>
                <a:spcPct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300" b="1" u="sng" dirty="0">
                <a:solidFill>
                  <a:srgbClr val="0000FF"/>
                </a:solidFill>
              </a:rPr>
              <a:t>受</a:t>
            </a:r>
            <a:r>
              <a:rPr kumimoji="0" lang="en-US" altLang="zh-CN" sz="2300" b="1" u="sng" dirty="0">
                <a:solidFill>
                  <a:srgbClr val="0000FF"/>
                </a:solidFill>
              </a:rPr>
              <a:t>IF</a:t>
            </a:r>
            <a:r>
              <a:rPr kumimoji="0" lang="zh-CN" altLang="en-US" sz="2300" b="1" u="sng" dirty="0">
                <a:solidFill>
                  <a:srgbClr val="0000FF"/>
                </a:solidFill>
              </a:rPr>
              <a:t>标志位控制</a:t>
            </a:r>
            <a:r>
              <a:rPr kumimoji="0" lang="zh-CN" altLang="en-US" sz="2300" dirty="0"/>
              <a:t>。</a:t>
            </a:r>
            <a:r>
              <a:rPr kumimoji="0" lang="en-US" altLang="zh-CN" sz="2300" dirty="0"/>
              <a:t>STI</a:t>
            </a:r>
            <a:r>
              <a:rPr kumimoji="0" lang="zh-CN" altLang="en-US" sz="2300" dirty="0"/>
              <a:t>：允许中断；</a:t>
            </a:r>
            <a:r>
              <a:rPr kumimoji="0" lang="en-US" altLang="zh-CN" sz="2300" dirty="0"/>
              <a:t>CLI</a:t>
            </a:r>
            <a:r>
              <a:rPr kumimoji="0" lang="zh-CN" altLang="en-US" sz="2300" dirty="0"/>
              <a:t>：禁止中断。</a:t>
            </a:r>
            <a:endParaRPr kumimoji="0" lang="en-US" altLang="zh-CN" sz="2300" dirty="0"/>
          </a:p>
          <a:p>
            <a:pPr marL="914400" lvl="1" indent="-514350">
              <a:spcBef>
                <a:spcPct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300" b="1" u="sng" dirty="0">
                <a:solidFill>
                  <a:srgbClr val="0000FF"/>
                </a:solidFill>
              </a:rPr>
              <a:t>中断类型号为 </a:t>
            </a:r>
            <a:r>
              <a:rPr kumimoji="0" lang="en-US" altLang="zh-CN" sz="2300" b="1" u="sng" dirty="0">
                <a:solidFill>
                  <a:srgbClr val="0000FF"/>
                </a:solidFill>
              </a:rPr>
              <a:t>08~0FH </a:t>
            </a:r>
            <a:r>
              <a:rPr kumimoji="0" lang="zh-CN" altLang="en-US" sz="2300" b="1" u="sng" dirty="0">
                <a:solidFill>
                  <a:srgbClr val="0000FF"/>
                </a:solidFill>
              </a:rPr>
              <a:t>和 </a:t>
            </a:r>
            <a:r>
              <a:rPr kumimoji="0" lang="en-US" altLang="zh-CN" sz="2300" b="1" u="sng" dirty="0">
                <a:solidFill>
                  <a:srgbClr val="0000FF"/>
                </a:solidFill>
              </a:rPr>
              <a:t>070H~077H</a:t>
            </a:r>
            <a:r>
              <a:rPr kumimoji="0" lang="zh-CN" altLang="en-US" sz="2300" dirty="0"/>
              <a:t>。当中断允许时，</a:t>
            </a:r>
            <a:r>
              <a:rPr kumimoji="0" lang="en-US" altLang="zh-CN" sz="2300" dirty="0"/>
              <a:t>CPU</a:t>
            </a:r>
            <a:r>
              <a:rPr kumimoji="0" lang="zh-CN" altLang="en-US" sz="2300" b="1" u="sng" dirty="0">
                <a:solidFill>
                  <a:srgbClr val="0000FF"/>
                </a:solidFill>
              </a:rPr>
              <a:t>发出中断应答</a:t>
            </a:r>
            <a:r>
              <a:rPr kumimoji="0" lang="zh-CN" altLang="en-US" sz="2300" dirty="0"/>
              <a:t>信号</a:t>
            </a:r>
            <a:r>
              <a:rPr kumimoji="0" lang="en-US" altLang="zh-CN" sz="2300" dirty="0"/>
              <a:t>/INTA</a:t>
            </a:r>
            <a:r>
              <a:rPr kumimoji="0" lang="zh-CN" altLang="en-US" sz="2300" dirty="0"/>
              <a:t>，并从</a:t>
            </a:r>
            <a:r>
              <a:rPr kumimoji="0" lang="en-US" altLang="zh-CN" sz="2300" dirty="0"/>
              <a:t>8259A</a:t>
            </a:r>
            <a:r>
              <a:rPr kumimoji="0" lang="zh-CN" altLang="en-US" sz="2300" dirty="0"/>
              <a:t>获得中断源的中断类型码。</a:t>
            </a:r>
            <a:endParaRPr kumimoji="0" lang="en-US" altLang="zh-CN" sz="2300" dirty="0"/>
          </a:p>
        </p:txBody>
      </p:sp>
      <p:sp>
        <p:nvSpPr>
          <p:cNvPr id="73730" name="灯片编号占位符 3"/>
          <p:cNvSpPr txBox="1">
            <a:spLocks noGrp="1"/>
          </p:cNvSpPr>
          <p:nvPr/>
        </p:nvSpPr>
        <p:spPr bwMode="auto">
          <a:xfrm>
            <a:off x="6553200" y="6172200"/>
            <a:ext cx="2286000" cy="5492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r"/>
            <a:fld id="{44AFB1F8-1803-4477-AF5F-77B82639087E}" type="slidenum">
              <a:rPr lang="en-US" altLang="zh-CN" sz="1600" b="1"/>
            </a:fld>
            <a:endParaRPr lang="en-US" altLang="zh-CN" sz="1600" b="1"/>
          </a:p>
        </p:txBody>
      </p:sp>
      <p:sp>
        <p:nvSpPr>
          <p:cNvPr id="73731" name="Rectangle 5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3732" name="Object 5"/>
          <p:cNvGraphicFramePr>
            <a:graphicFrameLocks noChangeAspect="1"/>
          </p:cNvGraphicFramePr>
          <p:nvPr/>
        </p:nvGraphicFramePr>
        <p:xfrm>
          <a:off x="2063180" y="314324"/>
          <a:ext cx="5614823" cy="250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460" name="" r:id="rId1" imgW="4629150" imgH="1847850" progId="Visio.Drawing.11">
                  <p:embed/>
                </p:oleObj>
              </mc:Choice>
              <mc:Fallback>
                <p:oleObj name="" r:id="rId1" imgW="4629150" imgH="184785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180" y="314324"/>
                        <a:ext cx="5614823" cy="250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2133600"/>
            <a:ext cx="7848600" cy="2590800"/>
          </a:xfrm>
        </p:spPr>
        <p:txBody>
          <a:bodyPr/>
          <a:lstStyle/>
          <a:p>
            <a:pPr marL="514350" indent="-514350">
              <a:spcBef>
                <a:spcPct val="0"/>
              </a:spcBef>
              <a:spcAft>
                <a:spcPts val="1200"/>
              </a:spcAft>
              <a:buClr>
                <a:srgbClr val="A50021"/>
              </a:buClr>
              <a:buSzPct val="95000"/>
              <a:buFont typeface="Wingdings" panose="05000000000000000000" pitchFamily="2" charset="2"/>
              <a:buChar char="n"/>
            </a:pPr>
            <a:r>
              <a:rPr kumimoji="0" lang="zh-CN" altLang="en-US" sz="2800" b="1" dirty="0"/>
              <a:t>内部中断</a:t>
            </a:r>
            <a:endParaRPr kumimoji="0" lang="zh-CN" altLang="en-US" sz="2800" b="1" dirty="0"/>
          </a:p>
          <a:p>
            <a:pPr marL="514350" indent="-514350"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95000"/>
              <a:buFont typeface="Wingdings" panose="05000000000000000000" pitchFamily="2" charset="2"/>
              <a:buNone/>
            </a:pPr>
            <a:r>
              <a:rPr kumimoji="0" lang="zh-CN" altLang="en-US" sz="2800" b="1" dirty="0"/>
              <a:t>     </a:t>
            </a:r>
            <a:r>
              <a:rPr kumimoji="0" lang="zh-CN" altLang="en-US" sz="2400" dirty="0"/>
              <a:t>由</a:t>
            </a:r>
            <a:r>
              <a:rPr kumimoji="0" lang="en-US" altLang="zh-CN" sz="2400" dirty="0"/>
              <a:t>CPU</a:t>
            </a:r>
            <a:r>
              <a:rPr kumimoji="0" lang="zh-CN" altLang="en-US" sz="2400" dirty="0"/>
              <a:t>执行指令产生的中断，又称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软件中断</a:t>
            </a:r>
            <a:r>
              <a:rPr kumimoji="0" lang="zh-CN" altLang="en-US" sz="2400" dirty="0"/>
              <a:t>。</a:t>
            </a:r>
            <a:endParaRPr kumimoji="0" lang="zh-CN" altLang="en-US" sz="2600" dirty="0"/>
          </a:p>
          <a:p>
            <a:pPr marL="514350" indent="-514350">
              <a:spcBef>
                <a:spcPts val="1800"/>
              </a:spcBef>
              <a:spcAft>
                <a:spcPts val="1800"/>
              </a:spcAft>
              <a:buClr>
                <a:schemeClr val="tx1"/>
              </a:buClr>
              <a:buSzPct val="95000"/>
              <a:buFont typeface="Wingdings" panose="05000000000000000000" pitchFamily="2" charset="2"/>
              <a:buNone/>
            </a:pPr>
            <a:r>
              <a:rPr kumimoji="0" lang="en-US" altLang="zh-CN" sz="2600" b="1" dirty="0"/>
              <a:t>      </a:t>
            </a:r>
            <a:r>
              <a:rPr kumimoji="0" lang="en-US" altLang="zh-CN" sz="2600" b="1" dirty="0">
                <a:latin typeface="宋体" panose="02010600030101010101" pitchFamily="2" charset="-122"/>
              </a:rPr>
              <a:t>① </a:t>
            </a:r>
            <a:r>
              <a:rPr kumimoji="0" lang="zh-CN" altLang="en-US" sz="2600" b="1" dirty="0"/>
              <a:t>除法错</a:t>
            </a:r>
            <a:endParaRPr kumimoji="0" lang="zh-CN" altLang="en-US" sz="2600" b="1" dirty="0"/>
          </a:p>
          <a:p>
            <a:pPr marL="1314450" lvl="2" indent="-514350">
              <a:spcBef>
                <a:spcPct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300" dirty="0"/>
              <a:t>当除数为</a:t>
            </a:r>
            <a:r>
              <a:rPr kumimoji="0" lang="en-US" altLang="zh-CN" sz="2300" dirty="0"/>
              <a:t>0</a:t>
            </a:r>
            <a:r>
              <a:rPr kumimoji="0" lang="zh-CN" altLang="en-US" sz="2300" dirty="0"/>
              <a:t>，或对带符号数进行除法运算时所得结果超出规定的范围，则</a:t>
            </a:r>
            <a:r>
              <a:rPr kumimoji="0" lang="en-US" altLang="zh-CN" sz="2300" dirty="0"/>
              <a:t>CPU</a:t>
            </a:r>
            <a:r>
              <a:rPr kumimoji="0" lang="zh-CN" altLang="en-US" sz="2300" dirty="0"/>
              <a:t>自动产生该中断。</a:t>
            </a:r>
            <a:endParaRPr kumimoji="0" lang="en-US" altLang="zh-CN" sz="2300" dirty="0"/>
          </a:p>
          <a:p>
            <a:pPr marL="1314450" lvl="2" indent="-514350">
              <a:spcBef>
                <a:spcPct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300" dirty="0"/>
              <a:t>中断</a:t>
            </a:r>
            <a:r>
              <a:rPr kumimoji="0" lang="zh-CN" altLang="en-US" sz="2300" b="1" u="sng" dirty="0">
                <a:solidFill>
                  <a:srgbClr val="0000FF"/>
                </a:solidFill>
              </a:rPr>
              <a:t>类型号为</a:t>
            </a:r>
            <a:r>
              <a:rPr kumimoji="0" lang="en-US" altLang="zh-CN" sz="2300" b="1" u="sng" dirty="0">
                <a:solidFill>
                  <a:srgbClr val="0000FF"/>
                </a:solidFill>
              </a:rPr>
              <a:t>0</a:t>
            </a:r>
            <a:r>
              <a:rPr kumimoji="0" lang="zh-CN" altLang="en-US" sz="2300" dirty="0"/>
              <a:t>。</a:t>
            </a:r>
            <a:endParaRPr kumimoji="0" lang="zh-CN" altLang="en-US" sz="2300" dirty="0"/>
          </a:p>
        </p:txBody>
      </p:sp>
      <p:sp>
        <p:nvSpPr>
          <p:cNvPr id="75778" name="灯片编号占位符 3"/>
          <p:cNvSpPr txBox="1">
            <a:spLocks noGrp="1"/>
          </p:cNvSpPr>
          <p:nvPr/>
        </p:nvSpPr>
        <p:spPr bwMode="auto">
          <a:xfrm>
            <a:off x="6553200" y="6172200"/>
            <a:ext cx="2286000" cy="5492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r"/>
            <a:fld id="{16195D80-B427-420B-900D-D577400E452A}" type="slidenum">
              <a:rPr lang="en-US" altLang="zh-CN" sz="1600" b="1"/>
            </a:fld>
            <a:endParaRPr lang="en-US" altLang="zh-CN" sz="1600" b="1"/>
          </a:p>
        </p:txBody>
      </p:sp>
      <p:sp>
        <p:nvSpPr>
          <p:cNvPr id="75779" name="Rectangle 5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5" name="图片 4" descr="11.jp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943600" y="5029200"/>
            <a:ext cx="1593850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5781" name="Object 5"/>
          <p:cNvGraphicFramePr>
            <a:graphicFrameLocks noChangeAspect="1"/>
          </p:cNvGraphicFramePr>
          <p:nvPr/>
        </p:nvGraphicFramePr>
        <p:xfrm>
          <a:off x="3518501" y="101990"/>
          <a:ext cx="5396899" cy="2407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21" name="" r:id="rId2" imgW="4629150" imgH="1847850" progId="Visio.Drawing.11">
                  <p:embed/>
                </p:oleObj>
              </mc:Choice>
              <mc:Fallback>
                <p:oleObj name="" r:id="rId2" imgW="4629150" imgH="184785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8501" y="101990"/>
                        <a:ext cx="5396899" cy="24078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2509838"/>
            <a:ext cx="8458200" cy="3357562"/>
          </a:xfrm>
        </p:spPr>
        <p:txBody>
          <a:bodyPr/>
          <a:lstStyle/>
          <a:p>
            <a:pPr marL="514350" indent="-514350">
              <a:spcBef>
                <a:spcPct val="0"/>
              </a:spcBef>
              <a:spcAft>
                <a:spcPts val="1800"/>
              </a:spcAft>
              <a:buClr>
                <a:srgbClr val="A50021"/>
              </a:buClr>
              <a:buSzPct val="95000"/>
              <a:buFont typeface="Wingdings" panose="05000000000000000000" pitchFamily="2" charset="2"/>
              <a:buNone/>
            </a:pPr>
            <a:r>
              <a:rPr kumimoji="0" lang="en-US" altLang="zh-CN" sz="2600" b="1" dirty="0">
                <a:latin typeface="宋体" panose="02010600030101010101" pitchFamily="2" charset="-122"/>
              </a:rPr>
              <a:t>  ② </a:t>
            </a:r>
            <a:r>
              <a:rPr kumimoji="0" lang="zh-CN" altLang="en-US" sz="2600" b="1" dirty="0"/>
              <a:t>单步中断</a:t>
            </a:r>
            <a:endParaRPr kumimoji="0" lang="zh-CN" altLang="en-US" sz="2600" b="1" dirty="0"/>
          </a:p>
          <a:p>
            <a:pPr marL="1314450" lvl="2" indent="-514350">
              <a:spcBef>
                <a:spcPct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300" b="1" u="sng" dirty="0">
                <a:solidFill>
                  <a:srgbClr val="0000FF"/>
                </a:solidFill>
              </a:rPr>
              <a:t>调试程序</a:t>
            </a:r>
            <a:r>
              <a:rPr kumimoji="0" lang="zh-CN" altLang="en-US" sz="2300" dirty="0"/>
              <a:t>时用。</a:t>
            </a:r>
            <a:r>
              <a:rPr kumimoji="0" lang="en-US" altLang="zh-CN" sz="2300" dirty="0"/>
              <a:t>CPU</a:t>
            </a:r>
            <a:r>
              <a:rPr kumimoji="0" lang="zh-CN" altLang="en-US" sz="2300" dirty="0"/>
              <a:t>每执行一条指令，就进入一次中断。功能：</a:t>
            </a:r>
            <a:r>
              <a:rPr kumimoji="0" lang="zh-CN" altLang="en-US" sz="2300" b="1" u="sng" dirty="0">
                <a:solidFill>
                  <a:srgbClr val="0000FF"/>
                </a:solidFill>
              </a:rPr>
              <a:t>显示</a:t>
            </a:r>
            <a:r>
              <a:rPr kumimoji="0" lang="zh-CN" altLang="en-US" sz="2300" dirty="0"/>
              <a:t>出</a:t>
            </a:r>
            <a:r>
              <a:rPr kumimoji="0" lang="en-US" altLang="zh-CN" sz="2300" dirty="0"/>
              <a:t>CPU</a:t>
            </a:r>
            <a:r>
              <a:rPr kumimoji="0" lang="zh-CN" altLang="en-US" sz="2300" dirty="0"/>
              <a:t>内部各寄存器的内容。</a:t>
            </a:r>
            <a:endParaRPr kumimoji="0" lang="en-US" altLang="zh-CN" sz="2300" dirty="0"/>
          </a:p>
          <a:p>
            <a:pPr marL="1314450" lvl="2" indent="-514350">
              <a:spcBef>
                <a:spcPct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300" dirty="0"/>
              <a:t>受</a:t>
            </a:r>
            <a:r>
              <a:rPr kumimoji="0" lang="en-US" altLang="zh-CN" sz="2300" dirty="0"/>
              <a:t>TF</a:t>
            </a:r>
            <a:r>
              <a:rPr kumimoji="0" lang="zh-CN" altLang="en-US" sz="2300" dirty="0"/>
              <a:t>标志位控制。</a:t>
            </a:r>
            <a:r>
              <a:rPr kumimoji="0" lang="en-US" altLang="zh-CN" sz="2300" b="1" u="sng" dirty="0">
                <a:solidFill>
                  <a:srgbClr val="FF0066"/>
                </a:solidFill>
              </a:rPr>
              <a:t>TF=1</a:t>
            </a:r>
            <a:r>
              <a:rPr kumimoji="0" lang="zh-CN" altLang="en-US" sz="2300" b="1" u="sng" dirty="0">
                <a:solidFill>
                  <a:srgbClr val="FF0066"/>
                </a:solidFill>
              </a:rPr>
              <a:t>时，</a:t>
            </a:r>
            <a:r>
              <a:rPr kumimoji="0" lang="en-US" altLang="zh-CN" sz="2300" b="1" u="sng" dirty="0">
                <a:solidFill>
                  <a:srgbClr val="FF0066"/>
                </a:solidFill>
              </a:rPr>
              <a:t>CPU</a:t>
            </a:r>
            <a:r>
              <a:rPr kumimoji="0" lang="zh-CN" altLang="en-US" sz="2300" b="1" u="sng" dirty="0">
                <a:solidFill>
                  <a:srgbClr val="FF0066"/>
                </a:solidFill>
              </a:rPr>
              <a:t>自动产生单步中断</a:t>
            </a:r>
            <a:r>
              <a:rPr kumimoji="0" lang="zh-CN" altLang="en-US" sz="2300" b="1" dirty="0">
                <a:solidFill>
                  <a:srgbClr val="FF0066"/>
                </a:solidFill>
              </a:rPr>
              <a:t>。</a:t>
            </a:r>
            <a:endParaRPr kumimoji="0" lang="en-US" altLang="zh-CN" sz="2300" b="1" dirty="0">
              <a:solidFill>
                <a:srgbClr val="FF0066"/>
              </a:solidFill>
            </a:endParaRPr>
          </a:p>
          <a:p>
            <a:pPr marL="1314450" lvl="2" indent="-514350">
              <a:spcBef>
                <a:spcPct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300" dirty="0"/>
              <a:t>中断类型号为</a:t>
            </a:r>
            <a:r>
              <a:rPr kumimoji="0" lang="en-US" altLang="zh-CN" sz="2300" dirty="0"/>
              <a:t>1</a:t>
            </a:r>
            <a:r>
              <a:rPr kumimoji="0" lang="zh-CN" altLang="en-US" sz="2300" dirty="0"/>
              <a:t>。</a:t>
            </a:r>
            <a:endParaRPr kumimoji="0" lang="zh-CN" altLang="en-US" sz="2300" dirty="0"/>
          </a:p>
        </p:txBody>
      </p:sp>
      <p:sp>
        <p:nvSpPr>
          <p:cNvPr id="77826" name="灯片编号占位符 3"/>
          <p:cNvSpPr txBox="1">
            <a:spLocks noGrp="1"/>
          </p:cNvSpPr>
          <p:nvPr/>
        </p:nvSpPr>
        <p:spPr bwMode="auto">
          <a:xfrm>
            <a:off x="6553200" y="6172200"/>
            <a:ext cx="2286000" cy="5492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r"/>
            <a:fld id="{A07480EA-257E-463C-AB5F-3EE0BE3874A8}" type="slidenum">
              <a:rPr lang="en-US" altLang="zh-CN" sz="1600" b="1"/>
            </a:fld>
            <a:endParaRPr lang="en-US" altLang="zh-CN" sz="1600" b="1"/>
          </a:p>
        </p:txBody>
      </p:sp>
      <p:sp>
        <p:nvSpPr>
          <p:cNvPr id="77827" name="Rectangle 5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5" name="图片 4" descr="20041224130927.jp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187588" y="4852987"/>
            <a:ext cx="1371600" cy="116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7829" name="Object 5"/>
          <p:cNvGraphicFramePr>
            <a:graphicFrameLocks noChangeAspect="1"/>
          </p:cNvGraphicFramePr>
          <p:nvPr/>
        </p:nvGraphicFramePr>
        <p:xfrm>
          <a:off x="3789574" y="166690"/>
          <a:ext cx="5283913" cy="235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45" name="" r:id="rId2" imgW="4629150" imgH="1847850" progId="Visio.Drawing.11">
                  <p:embed/>
                </p:oleObj>
              </mc:Choice>
              <mc:Fallback>
                <p:oleObj name="" r:id="rId2" imgW="4629150" imgH="184785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9574" y="166690"/>
                        <a:ext cx="5283913" cy="235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4876800" cy="3581400"/>
          </a:xfrm>
        </p:spPr>
        <p:txBody>
          <a:bodyPr/>
          <a:lstStyle/>
          <a:p>
            <a:pPr eaLnBrk="1">
              <a:spcBef>
                <a:spcPct val="0"/>
              </a:spcBef>
              <a:spcAft>
                <a:spcPts val="1800"/>
              </a:spcAft>
              <a:buClrTx/>
              <a:buSzPct val="90000"/>
              <a:buFont typeface="Times New Roman" panose="02020603050405020304" pitchFamily="18" charset="0"/>
              <a:buChar char="▲"/>
            </a:pPr>
            <a:r>
              <a:rPr kumimoji="0" lang="en-US" altLang="zh-CN" sz="2200">
                <a:solidFill>
                  <a:srgbClr val="000000"/>
                </a:solidFill>
              </a:rPr>
              <a:t>DIP24</a:t>
            </a:r>
            <a:r>
              <a:rPr kumimoji="0" lang="zh-CN" altLang="en-US" sz="2200">
                <a:solidFill>
                  <a:srgbClr val="000000"/>
                </a:solidFill>
              </a:rPr>
              <a:t>封装，单一</a:t>
            </a:r>
            <a:r>
              <a:rPr kumimoji="0" lang="en-US" altLang="zh-CN" sz="2200">
                <a:solidFill>
                  <a:srgbClr val="000000"/>
                </a:solidFill>
              </a:rPr>
              <a:t>+5V</a:t>
            </a:r>
            <a:r>
              <a:rPr kumimoji="0" lang="zh-CN" altLang="en-US" sz="2200">
                <a:solidFill>
                  <a:srgbClr val="000000"/>
                </a:solidFill>
              </a:rPr>
              <a:t>供电。</a:t>
            </a:r>
            <a:endParaRPr kumimoji="0" lang="en-US" altLang="zh-CN" sz="2200">
              <a:solidFill>
                <a:srgbClr val="000000"/>
              </a:solidFill>
            </a:endParaRPr>
          </a:p>
          <a:p>
            <a:pPr eaLnBrk="1">
              <a:spcBef>
                <a:spcPct val="0"/>
              </a:spcBef>
              <a:spcAft>
                <a:spcPts val="1800"/>
              </a:spcAft>
              <a:buClrTx/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>
                <a:solidFill>
                  <a:srgbClr val="000000"/>
                </a:solidFill>
              </a:rPr>
              <a:t>内含</a:t>
            </a:r>
            <a:r>
              <a:rPr kumimoji="0" lang="en-US" altLang="zh-CN" sz="2200">
                <a:solidFill>
                  <a:srgbClr val="000000"/>
                </a:solidFill>
              </a:rPr>
              <a:t>3</a:t>
            </a:r>
            <a:r>
              <a:rPr kumimoji="0" lang="zh-CN" altLang="en-US" sz="2200">
                <a:solidFill>
                  <a:srgbClr val="000000"/>
                </a:solidFill>
              </a:rPr>
              <a:t>个独立的定时</a:t>
            </a:r>
            <a:r>
              <a:rPr kumimoji="0" lang="en-US" altLang="zh-CN" sz="2200">
                <a:solidFill>
                  <a:srgbClr val="000000"/>
                </a:solidFill>
              </a:rPr>
              <a:t>/</a:t>
            </a:r>
            <a:r>
              <a:rPr kumimoji="0" lang="zh-CN" altLang="en-US" sz="2200">
                <a:solidFill>
                  <a:srgbClr val="000000"/>
                </a:solidFill>
              </a:rPr>
              <a:t>计数器</a:t>
            </a:r>
            <a:r>
              <a:rPr kumimoji="0" lang="en-US" altLang="zh-CN" sz="2200">
                <a:solidFill>
                  <a:srgbClr val="000000"/>
                </a:solidFill>
              </a:rPr>
              <a:t>(T/C)</a:t>
            </a:r>
            <a:r>
              <a:rPr kumimoji="0" lang="zh-CN" altLang="en-US" sz="2200">
                <a:solidFill>
                  <a:srgbClr val="000000"/>
                </a:solidFill>
              </a:rPr>
              <a:t>，各自具有独立的</a:t>
            </a:r>
            <a:r>
              <a:rPr kumimoji="0" lang="en-US" altLang="zh-CN" sz="2200">
                <a:solidFill>
                  <a:srgbClr val="000000"/>
                </a:solidFill>
              </a:rPr>
              <a:t>CLK</a:t>
            </a:r>
            <a:r>
              <a:rPr kumimoji="0" lang="zh-CN" altLang="en-US" sz="2200">
                <a:solidFill>
                  <a:srgbClr val="000000"/>
                </a:solidFill>
              </a:rPr>
              <a:t>、</a:t>
            </a:r>
            <a:r>
              <a:rPr kumimoji="0" lang="en-US" altLang="zh-CN" sz="2200">
                <a:solidFill>
                  <a:srgbClr val="000000"/>
                </a:solidFill>
              </a:rPr>
              <a:t>GATE</a:t>
            </a:r>
            <a:r>
              <a:rPr kumimoji="0" lang="zh-CN" altLang="en-US" sz="2200">
                <a:solidFill>
                  <a:srgbClr val="000000"/>
                </a:solidFill>
              </a:rPr>
              <a:t>和</a:t>
            </a:r>
            <a:r>
              <a:rPr kumimoji="0" lang="en-US" altLang="zh-CN" sz="2200">
                <a:solidFill>
                  <a:srgbClr val="000000"/>
                </a:solidFill>
              </a:rPr>
              <a:t>OUT</a:t>
            </a:r>
            <a:r>
              <a:rPr kumimoji="0" lang="zh-CN" altLang="en-US" sz="2200">
                <a:solidFill>
                  <a:srgbClr val="000000"/>
                </a:solidFill>
              </a:rPr>
              <a:t>信号。</a:t>
            </a:r>
            <a:endParaRPr kumimoji="0" lang="en-US" altLang="zh-CN" sz="2200">
              <a:solidFill>
                <a:srgbClr val="000000"/>
              </a:solidFill>
            </a:endParaRPr>
          </a:p>
          <a:p>
            <a:pPr eaLnBrk="1">
              <a:spcBef>
                <a:spcPct val="0"/>
              </a:spcBef>
              <a:spcAft>
                <a:spcPts val="1800"/>
              </a:spcAft>
              <a:buClrTx/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>
                <a:solidFill>
                  <a:srgbClr val="000000"/>
                </a:solidFill>
              </a:rPr>
              <a:t>可通过编程，分别设定各定时</a:t>
            </a:r>
            <a:r>
              <a:rPr kumimoji="0" lang="en-US" altLang="zh-CN" sz="2200">
                <a:solidFill>
                  <a:srgbClr val="000000"/>
                </a:solidFill>
              </a:rPr>
              <a:t>/</a:t>
            </a:r>
            <a:r>
              <a:rPr kumimoji="0" lang="zh-CN" altLang="en-US" sz="2200">
                <a:solidFill>
                  <a:srgbClr val="000000"/>
                </a:solidFill>
              </a:rPr>
              <a:t>计数器的工作方式。</a:t>
            </a:r>
            <a:endParaRPr kumimoji="0" lang="en-US" altLang="zh-CN" sz="2200">
              <a:solidFill>
                <a:srgbClr val="000000"/>
              </a:solidFill>
            </a:endParaRPr>
          </a:p>
        </p:txBody>
      </p:sp>
      <p:sp>
        <p:nvSpPr>
          <p:cNvPr id="4096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005D190-34B5-4D4B-AFA2-F2297C51F6BD}" type="slidenum">
              <a:rPr lang="en-US" altLang="zh-CN"/>
            </a:fld>
            <a:endParaRPr lang="en-US" altLang="zh-CN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 sz="2800">
                <a:solidFill>
                  <a:schemeClr val="tx1"/>
                </a:solidFill>
              </a:rPr>
              <a:t> </a:t>
            </a:r>
            <a:r>
              <a:rPr lang="en-US" altLang="zh-CN" sz="2800">
                <a:solidFill>
                  <a:schemeClr val="tx1"/>
                </a:solidFill>
              </a:rPr>
              <a:t>(2)  </a:t>
            </a:r>
            <a:r>
              <a:rPr lang="en-US" altLang="zh-CN" sz="2800">
                <a:solidFill>
                  <a:srgbClr val="000000"/>
                </a:solidFill>
                <a:ea typeface="黑体" panose="02010609060101010101" pitchFamily="49" charset="-122"/>
              </a:rPr>
              <a:t>8253/8254 </a:t>
            </a:r>
            <a:r>
              <a:rPr lang="zh-CN" altLang="en-US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外部引脚定义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096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371599" y="4038600"/>
            <a:ext cx="3657601" cy="251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6900000">
            <a:off x="5941695" y="4592955"/>
            <a:ext cx="2234565" cy="1588135"/>
          </a:xfrm>
          <a:prstGeom prst="rect">
            <a:avLst/>
          </a:prstGeom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1066800"/>
            <a:ext cx="2835910" cy="3255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2438400"/>
            <a:ext cx="8077200" cy="3429000"/>
          </a:xfrm>
        </p:spPr>
        <p:txBody>
          <a:bodyPr/>
          <a:lstStyle/>
          <a:p>
            <a:pPr marL="514350" indent="-514350">
              <a:spcBef>
                <a:spcPct val="0"/>
              </a:spcBef>
              <a:spcAft>
                <a:spcPts val="1800"/>
              </a:spcAft>
              <a:buClr>
                <a:srgbClr val="A50021"/>
              </a:buClr>
              <a:buSzPct val="95000"/>
              <a:buFont typeface="Wingdings" panose="05000000000000000000" pitchFamily="2" charset="2"/>
              <a:buNone/>
            </a:pPr>
            <a:r>
              <a:rPr kumimoji="0" lang="en-US" altLang="zh-CN" sz="2600" b="1" dirty="0">
                <a:latin typeface="宋体" panose="02010600030101010101" pitchFamily="2" charset="-122"/>
              </a:rPr>
              <a:t>  ③ </a:t>
            </a:r>
            <a:r>
              <a:rPr kumimoji="0" lang="zh-CN" altLang="en-US" sz="2600" b="1" dirty="0"/>
              <a:t>断点中断 </a:t>
            </a:r>
            <a:r>
              <a:rPr kumimoji="0" lang="en-US" altLang="zh-CN" sz="2600" b="1" dirty="0"/>
              <a:t>INT</a:t>
            </a:r>
            <a:r>
              <a:rPr kumimoji="0" lang="zh-CN" altLang="en-US" sz="2600" b="1" dirty="0"/>
              <a:t> </a:t>
            </a:r>
            <a:r>
              <a:rPr kumimoji="0" lang="en-US" altLang="zh-CN" sz="2600" b="1" dirty="0"/>
              <a:t>3</a:t>
            </a:r>
            <a:endParaRPr kumimoji="0" lang="zh-CN" altLang="en-US" sz="2600" b="1" dirty="0"/>
          </a:p>
          <a:p>
            <a:pPr marL="1314450" lvl="2" indent="-514350">
              <a:spcBef>
                <a:spcPct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300" dirty="0"/>
              <a:t>单字节中断指令，类型号为</a:t>
            </a:r>
            <a:r>
              <a:rPr kumimoji="0" lang="en-US" altLang="zh-CN" sz="2300" dirty="0"/>
              <a:t>3</a:t>
            </a:r>
            <a:r>
              <a:rPr kumimoji="0" lang="zh-CN" altLang="en-US" sz="2300" dirty="0"/>
              <a:t>。</a:t>
            </a:r>
            <a:endParaRPr kumimoji="0" lang="en-US" altLang="zh-CN" sz="2300" dirty="0"/>
          </a:p>
          <a:p>
            <a:pPr marL="1314450" lvl="2" indent="-514350">
              <a:spcBef>
                <a:spcPct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300" dirty="0"/>
              <a:t>调试时可在</a:t>
            </a:r>
            <a:r>
              <a:rPr kumimoji="0" lang="zh-CN" altLang="en-US" sz="2300" b="1" u="sng" dirty="0">
                <a:solidFill>
                  <a:srgbClr val="0000FF"/>
                </a:solidFill>
              </a:rPr>
              <a:t>程序关键处</a:t>
            </a:r>
            <a:r>
              <a:rPr kumimoji="0" lang="zh-CN" altLang="en-US" sz="2300" dirty="0"/>
              <a:t>设置断点。当程序执行到该指令处，转去执行一个断点中断。</a:t>
            </a:r>
            <a:r>
              <a:rPr kumimoji="0" lang="zh-CN" altLang="en-US" sz="23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功能</a:t>
            </a:r>
            <a:r>
              <a:rPr kumimoji="0" lang="zh-CN" altLang="en-US" sz="2300" dirty="0"/>
              <a:t>：</a:t>
            </a:r>
            <a:r>
              <a:rPr kumimoji="0" lang="zh-CN" altLang="en-US" sz="2300" b="1" u="sng" dirty="0">
                <a:solidFill>
                  <a:srgbClr val="FF0066"/>
                </a:solidFill>
              </a:rPr>
              <a:t>显示</a:t>
            </a:r>
            <a:r>
              <a:rPr kumimoji="0" lang="en-US" altLang="zh-CN" sz="2300" dirty="0"/>
              <a:t>CPU</a:t>
            </a:r>
            <a:r>
              <a:rPr kumimoji="0" lang="zh-CN" altLang="en-US" sz="2300" dirty="0"/>
              <a:t>内部各寄存器的内容，并给出一些提示信息。</a:t>
            </a:r>
            <a:endParaRPr kumimoji="0" lang="en-US" altLang="zh-CN" sz="2300" dirty="0"/>
          </a:p>
        </p:txBody>
      </p:sp>
      <p:sp>
        <p:nvSpPr>
          <p:cNvPr id="79874" name="灯片编号占位符 3"/>
          <p:cNvSpPr txBox="1">
            <a:spLocks noGrp="1"/>
          </p:cNvSpPr>
          <p:nvPr/>
        </p:nvSpPr>
        <p:spPr bwMode="auto">
          <a:xfrm>
            <a:off x="6553200" y="6172200"/>
            <a:ext cx="2286000" cy="5492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r"/>
            <a:fld id="{1AB87023-2055-413D-A88F-CCA141A6AD92}" type="slidenum">
              <a:rPr lang="en-US" altLang="zh-CN" sz="1600" b="1"/>
            </a:fld>
            <a:endParaRPr lang="en-US" altLang="zh-CN" sz="1600" b="1"/>
          </a:p>
        </p:txBody>
      </p:sp>
      <p:sp>
        <p:nvSpPr>
          <p:cNvPr id="79875" name="Rectangle 5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2" name="组合 9"/>
          <p:cNvGrpSpPr/>
          <p:nvPr/>
        </p:nvGrpSpPr>
        <p:grpSpPr bwMode="auto">
          <a:xfrm>
            <a:off x="3581400" y="5029200"/>
            <a:ext cx="1682750" cy="1044575"/>
            <a:chOff x="6216650" y="5167313"/>
            <a:chExt cx="1682750" cy="1044575"/>
          </a:xfrm>
        </p:grpSpPr>
        <p:grpSp>
          <p:nvGrpSpPr>
            <p:cNvPr id="79878" name="Group 12"/>
            <p:cNvGrpSpPr/>
            <p:nvPr/>
          </p:nvGrpSpPr>
          <p:grpSpPr bwMode="auto">
            <a:xfrm rot="300000">
              <a:off x="6216650" y="5167313"/>
              <a:ext cx="874713" cy="779462"/>
              <a:chOff x="112" y="4288"/>
              <a:chExt cx="439" cy="478"/>
            </a:xfrm>
          </p:grpSpPr>
          <p:grpSp>
            <p:nvGrpSpPr>
              <p:cNvPr id="79887" name="Group 13"/>
              <p:cNvGrpSpPr/>
              <p:nvPr/>
            </p:nvGrpSpPr>
            <p:grpSpPr bwMode="auto">
              <a:xfrm>
                <a:off x="259" y="4288"/>
                <a:ext cx="148" cy="478"/>
                <a:chOff x="259" y="4288"/>
                <a:chExt cx="148" cy="478"/>
              </a:xfrm>
            </p:grpSpPr>
            <p:sp>
              <p:nvSpPr>
                <p:cNvPr id="79891" name="Freeform 14"/>
                <p:cNvSpPr/>
                <p:nvPr/>
              </p:nvSpPr>
              <p:spPr bwMode="auto">
                <a:xfrm>
                  <a:off x="260" y="4288"/>
                  <a:ext cx="147" cy="478"/>
                </a:xfrm>
                <a:custGeom>
                  <a:avLst/>
                  <a:gdLst>
                    <a:gd name="T0" fmla="*/ 49 w 147"/>
                    <a:gd name="T1" fmla="*/ 188 h 478"/>
                    <a:gd name="T2" fmla="*/ 131 w 147"/>
                    <a:gd name="T3" fmla="*/ 472 h 478"/>
                    <a:gd name="T4" fmla="*/ 135 w 147"/>
                    <a:gd name="T5" fmla="*/ 475 h 478"/>
                    <a:gd name="T6" fmla="*/ 139 w 147"/>
                    <a:gd name="T7" fmla="*/ 477 h 478"/>
                    <a:gd name="T8" fmla="*/ 142 w 147"/>
                    <a:gd name="T9" fmla="*/ 475 h 478"/>
                    <a:gd name="T10" fmla="*/ 144 w 147"/>
                    <a:gd name="T11" fmla="*/ 472 h 478"/>
                    <a:gd name="T12" fmla="*/ 146 w 147"/>
                    <a:gd name="T13" fmla="*/ 468 h 478"/>
                    <a:gd name="T14" fmla="*/ 146 w 147"/>
                    <a:gd name="T15" fmla="*/ 463 h 478"/>
                    <a:gd name="T16" fmla="*/ 143 w 147"/>
                    <a:gd name="T17" fmla="*/ 455 h 478"/>
                    <a:gd name="T18" fmla="*/ 61 w 147"/>
                    <a:gd name="T19" fmla="*/ 176 h 478"/>
                    <a:gd name="T20" fmla="*/ 9 w 147"/>
                    <a:gd name="T21" fmla="*/ 5 h 478"/>
                    <a:gd name="T22" fmla="*/ 6 w 147"/>
                    <a:gd name="T23" fmla="*/ 2 h 478"/>
                    <a:gd name="T24" fmla="*/ 4 w 147"/>
                    <a:gd name="T25" fmla="*/ 1 h 478"/>
                    <a:gd name="T26" fmla="*/ 1 w 147"/>
                    <a:gd name="T27" fmla="*/ 0 h 478"/>
                    <a:gd name="T28" fmla="*/ 0 w 147"/>
                    <a:gd name="T29" fmla="*/ 2 h 478"/>
                    <a:gd name="T30" fmla="*/ 0 w 147"/>
                    <a:gd name="T31" fmla="*/ 6 h 478"/>
                    <a:gd name="T32" fmla="*/ 0 w 147"/>
                    <a:gd name="T33" fmla="*/ 10 h 478"/>
                    <a:gd name="T34" fmla="*/ 49 w 147"/>
                    <a:gd name="T35" fmla="*/ 188 h 47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7"/>
                    <a:gd name="T55" fmla="*/ 0 h 478"/>
                    <a:gd name="T56" fmla="*/ 147 w 147"/>
                    <a:gd name="T57" fmla="*/ 478 h 478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7" h="478">
                      <a:moveTo>
                        <a:pt x="49" y="188"/>
                      </a:moveTo>
                      <a:lnTo>
                        <a:pt x="131" y="472"/>
                      </a:lnTo>
                      <a:lnTo>
                        <a:pt x="135" y="475"/>
                      </a:lnTo>
                      <a:lnTo>
                        <a:pt x="139" y="477"/>
                      </a:lnTo>
                      <a:lnTo>
                        <a:pt x="142" y="475"/>
                      </a:lnTo>
                      <a:lnTo>
                        <a:pt x="144" y="472"/>
                      </a:lnTo>
                      <a:lnTo>
                        <a:pt x="146" y="468"/>
                      </a:lnTo>
                      <a:lnTo>
                        <a:pt x="146" y="463"/>
                      </a:lnTo>
                      <a:lnTo>
                        <a:pt x="143" y="455"/>
                      </a:lnTo>
                      <a:lnTo>
                        <a:pt x="61" y="176"/>
                      </a:lnTo>
                      <a:lnTo>
                        <a:pt x="9" y="5"/>
                      </a:lnTo>
                      <a:lnTo>
                        <a:pt x="6" y="2"/>
                      </a:lnTo>
                      <a:lnTo>
                        <a:pt x="4" y="1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49" y="188"/>
                      </a:lnTo>
                    </a:path>
                  </a:pathLst>
                </a:custGeom>
                <a:solidFill>
                  <a:schemeClr val="bg2"/>
                </a:solidFill>
                <a:ln w="9525" cap="rnd">
                  <a:noFill/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9892" name="Freeform 15"/>
                <p:cNvSpPr/>
                <p:nvPr/>
              </p:nvSpPr>
              <p:spPr bwMode="auto">
                <a:xfrm>
                  <a:off x="259" y="4289"/>
                  <a:ext cx="146" cy="477"/>
                </a:xfrm>
                <a:custGeom>
                  <a:avLst/>
                  <a:gdLst>
                    <a:gd name="T0" fmla="*/ 50 w 146"/>
                    <a:gd name="T1" fmla="*/ 186 h 477"/>
                    <a:gd name="T2" fmla="*/ 131 w 146"/>
                    <a:gd name="T3" fmla="*/ 471 h 477"/>
                    <a:gd name="T4" fmla="*/ 133 w 146"/>
                    <a:gd name="T5" fmla="*/ 474 h 477"/>
                    <a:gd name="T6" fmla="*/ 138 w 146"/>
                    <a:gd name="T7" fmla="*/ 476 h 477"/>
                    <a:gd name="T8" fmla="*/ 141 w 146"/>
                    <a:gd name="T9" fmla="*/ 474 h 477"/>
                    <a:gd name="T10" fmla="*/ 144 w 146"/>
                    <a:gd name="T11" fmla="*/ 473 h 477"/>
                    <a:gd name="T12" fmla="*/ 145 w 146"/>
                    <a:gd name="T13" fmla="*/ 467 h 477"/>
                    <a:gd name="T14" fmla="*/ 145 w 146"/>
                    <a:gd name="T15" fmla="*/ 462 h 477"/>
                    <a:gd name="T16" fmla="*/ 143 w 146"/>
                    <a:gd name="T17" fmla="*/ 454 h 477"/>
                    <a:gd name="T18" fmla="*/ 61 w 146"/>
                    <a:gd name="T19" fmla="*/ 174 h 477"/>
                    <a:gd name="T20" fmla="*/ 9 w 146"/>
                    <a:gd name="T21" fmla="*/ 4 h 477"/>
                    <a:gd name="T22" fmla="*/ 6 w 146"/>
                    <a:gd name="T23" fmla="*/ 2 h 477"/>
                    <a:gd name="T24" fmla="*/ 4 w 146"/>
                    <a:gd name="T25" fmla="*/ 0 h 477"/>
                    <a:gd name="T26" fmla="*/ 2 w 146"/>
                    <a:gd name="T27" fmla="*/ 0 h 477"/>
                    <a:gd name="T28" fmla="*/ 1 w 146"/>
                    <a:gd name="T29" fmla="*/ 2 h 477"/>
                    <a:gd name="T30" fmla="*/ 0 w 146"/>
                    <a:gd name="T31" fmla="*/ 5 h 477"/>
                    <a:gd name="T32" fmla="*/ 0 w 146"/>
                    <a:gd name="T33" fmla="*/ 9 h 477"/>
                    <a:gd name="T34" fmla="*/ 50 w 146"/>
                    <a:gd name="T35" fmla="*/ 186 h 47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6"/>
                    <a:gd name="T55" fmla="*/ 0 h 477"/>
                    <a:gd name="T56" fmla="*/ 146 w 146"/>
                    <a:gd name="T57" fmla="*/ 477 h 477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6" h="477">
                      <a:moveTo>
                        <a:pt x="50" y="186"/>
                      </a:moveTo>
                      <a:lnTo>
                        <a:pt x="131" y="471"/>
                      </a:lnTo>
                      <a:lnTo>
                        <a:pt x="133" y="474"/>
                      </a:lnTo>
                      <a:lnTo>
                        <a:pt x="138" y="476"/>
                      </a:lnTo>
                      <a:lnTo>
                        <a:pt x="141" y="474"/>
                      </a:lnTo>
                      <a:lnTo>
                        <a:pt x="144" y="473"/>
                      </a:lnTo>
                      <a:lnTo>
                        <a:pt x="145" y="467"/>
                      </a:lnTo>
                      <a:lnTo>
                        <a:pt x="145" y="462"/>
                      </a:lnTo>
                      <a:lnTo>
                        <a:pt x="143" y="454"/>
                      </a:lnTo>
                      <a:lnTo>
                        <a:pt x="61" y="174"/>
                      </a:lnTo>
                      <a:lnTo>
                        <a:pt x="9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5"/>
                      </a:lnTo>
                      <a:lnTo>
                        <a:pt x="0" y="9"/>
                      </a:lnTo>
                      <a:lnTo>
                        <a:pt x="50" y="186"/>
                      </a:lnTo>
                    </a:path>
                  </a:pathLst>
                </a:custGeom>
                <a:solidFill>
                  <a:srgbClr val="737373"/>
                </a:solidFill>
                <a:ln w="9525" cap="rnd">
                  <a:noFill/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9888" name="Group 16"/>
              <p:cNvGrpSpPr/>
              <p:nvPr/>
            </p:nvGrpSpPr>
            <p:grpSpPr bwMode="auto">
              <a:xfrm>
                <a:off x="112" y="4295"/>
                <a:ext cx="439" cy="321"/>
                <a:chOff x="112" y="4295"/>
                <a:chExt cx="439" cy="321"/>
              </a:xfrm>
            </p:grpSpPr>
            <p:sp>
              <p:nvSpPr>
                <p:cNvPr id="79889" name="Freeform 17"/>
                <p:cNvSpPr/>
                <p:nvPr/>
              </p:nvSpPr>
              <p:spPr bwMode="auto">
                <a:xfrm>
                  <a:off x="191" y="4304"/>
                  <a:ext cx="273" cy="276"/>
                </a:xfrm>
                <a:custGeom>
                  <a:avLst/>
                  <a:gdLst>
                    <a:gd name="T0" fmla="*/ 43 w 273"/>
                    <a:gd name="T1" fmla="*/ 32 h 276"/>
                    <a:gd name="T2" fmla="*/ 69 w 273"/>
                    <a:gd name="T3" fmla="*/ 13 h 276"/>
                    <a:gd name="T4" fmla="*/ 92 w 273"/>
                    <a:gd name="T5" fmla="*/ 4 h 276"/>
                    <a:gd name="T6" fmla="*/ 123 w 273"/>
                    <a:gd name="T7" fmla="*/ 0 h 276"/>
                    <a:gd name="T8" fmla="*/ 154 w 273"/>
                    <a:gd name="T9" fmla="*/ 9 h 276"/>
                    <a:gd name="T10" fmla="*/ 194 w 273"/>
                    <a:gd name="T11" fmla="*/ 36 h 276"/>
                    <a:gd name="T12" fmla="*/ 232 w 273"/>
                    <a:gd name="T13" fmla="*/ 75 h 276"/>
                    <a:gd name="T14" fmla="*/ 265 w 273"/>
                    <a:gd name="T15" fmla="*/ 128 h 276"/>
                    <a:gd name="T16" fmla="*/ 268 w 273"/>
                    <a:gd name="T17" fmla="*/ 156 h 276"/>
                    <a:gd name="T18" fmla="*/ 261 w 273"/>
                    <a:gd name="T19" fmla="*/ 146 h 276"/>
                    <a:gd name="T20" fmla="*/ 253 w 273"/>
                    <a:gd name="T21" fmla="*/ 138 h 276"/>
                    <a:gd name="T22" fmla="*/ 242 w 273"/>
                    <a:gd name="T23" fmla="*/ 133 h 276"/>
                    <a:gd name="T24" fmla="*/ 232 w 273"/>
                    <a:gd name="T25" fmla="*/ 132 h 276"/>
                    <a:gd name="T26" fmla="*/ 220 w 273"/>
                    <a:gd name="T27" fmla="*/ 133 h 276"/>
                    <a:gd name="T28" fmla="*/ 209 w 273"/>
                    <a:gd name="T29" fmla="*/ 137 h 276"/>
                    <a:gd name="T30" fmla="*/ 201 w 273"/>
                    <a:gd name="T31" fmla="*/ 144 h 276"/>
                    <a:gd name="T32" fmla="*/ 193 w 273"/>
                    <a:gd name="T33" fmla="*/ 155 h 276"/>
                    <a:gd name="T34" fmla="*/ 187 w 273"/>
                    <a:gd name="T35" fmla="*/ 167 h 276"/>
                    <a:gd name="T36" fmla="*/ 184 w 273"/>
                    <a:gd name="T37" fmla="*/ 181 h 276"/>
                    <a:gd name="T38" fmla="*/ 186 w 273"/>
                    <a:gd name="T39" fmla="*/ 196 h 276"/>
                    <a:gd name="T40" fmla="*/ 166 w 273"/>
                    <a:gd name="T41" fmla="*/ 150 h 276"/>
                    <a:gd name="T42" fmla="*/ 99 w 273"/>
                    <a:gd name="T43" fmla="*/ 225 h 276"/>
                    <a:gd name="T44" fmla="*/ 99 w 273"/>
                    <a:gd name="T45" fmla="*/ 231 h 276"/>
                    <a:gd name="T46" fmla="*/ 92 w 273"/>
                    <a:gd name="T47" fmla="*/ 221 h 276"/>
                    <a:gd name="T48" fmla="*/ 83 w 273"/>
                    <a:gd name="T49" fmla="*/ 212 h 276"/>
                    <a:gd name="T50" fmla="*/ 73 w 273"/>
                    <a:gd name="T51" fmla="*/ 207 h 276"/>
                    <a:gd name="T52" fmla="*/ 63 w 273"/>
                    <a:gd name="T53" fmla="*/ 204 h 276"/>
                    <a:gd name="T54" fmla="*/ 53 w 273"/>
                    <a:gd name="T55" fmla="*/ 206 h 276"/>
                    <a:gd name="T56" fmla="*/ 43 w 273"/>
                    <a:gd name="T57" fmla="*/ 208 h 276"/>
                    <a:gd name="T58" fmla="*/ 33 w 273"/>
                    <a:gd name="T59" fmla="*/ 214 h 276"/>
                    <a:gd name="T60" fmla="*/ 25 w 273"/>
                    <a:gd name="T61" fmla="*/ 222 h 276"/>
                    <a:gd name="T62" fmla="*/ 19 w 273"/>
                    <a:gd name="T63" fmla="*/ 231 h 276"/>
                    <a:gd name="T64" fmla="*/ 15 w 273"/>
                    <a:gd name="T65" fmla="*/ 243 h 276"/>
                    <a:gd name="T66" fmla="*/ 14 w 273"/>
                    <a:gd name="T67" fmla="*/ 258 h 276"/>
                    <a:gd name="T68" fmla="*/ 17 w 273"/>
                    <a:gd name="T69" fmla="*/ 275 h 276"/>
                    <a:gd name="T70" fmla="*/ 3 w 273"/>
                    <a:gd name="T71" fmla="*/ 229 h 276"/>
                    <a:gd name="T72" fmla="*/ 0 w 273"/>
                    <a:gd name="T73" fmla="*/ 173 h 276"/>
                    <a:gd name="T74" fmla="*/ 4 w 273"/>
                    <a:gd name="T75" fmla="*/ 119 h 276"/>
                    <a:gd name="T76" fmla="*/ 30 w 273"/>
                    <a:gd name="T77" fmla="*/ 48 h 27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3"/>
                    <a:gd name="T118" fmla="*/ 0 h 276"/>
                    <a:gd name="T119" fmla="*/ 273 w 273"/>
                    <a:gd name="T120" fmla="*/ 276 h 27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3" h="276">
                      <a:moveTo>
                        <a:pt x="30" y="48"/>
                      </a:moveTo>
                      <a:lnTo>
                        <a:pt x="43" y="32"/>
                      </a:lnTo>
                      <a:lnTo>
                        <a:pt x="55" y="21"/>
                      </a:lnTo>
                      <a:lnTo>
                        <a:pt x="69" y="13"/>
                      </a:lnTo>
                      <a:lnTo>
                        <a:pt x="78" y="8"/>
                      </a:lnTo>
                      <a:lnTo>
                        <a:pt x="92" y="4"/>
                      </a:lnTo>
                      <a:lnTo>
                        <a:pt x="108" y="0"/>
                      </a:lnTo>
                      <a:lnTo>
                        <a:pt x="123" y="0"/>
                      </a:lnTo>
                      <a:lnTo>
                        <a:pt x="144" y="4"/>
                      </a:lnTo>
                      <a:lnTo>
                        <a:pt x="154" y="9"/>
                      </a:lnTo>
                      <a:lnTo>
                        <a:pt x="173" y="20"/>
                      </a:lnTo>
                      <a:lnTo>
                        <a:pt x="194" y="36"/>
                      </a:lnTo>
                      <a:lnTo>
                        <a:pt x="213" y="55"/>
                      </a:lnTo>
                      <a:lnTo>
                        <a:pt x="232" y="75"/>
                      </a:lnTo>
                      <a:lnTo>
                        <a:pt x="247" y="105"/>
                      </a:lnTo>
                      <a:lnTo>
                        <a:pt x="265" y="128"/>
                      </a:lnTo>
                      <a:lnTo>
                        <a:pt x="272" y="165"/>
                      </a:lnTo>
                      <a:lnTo>
                        <a:pt x="268" y="156"/>
                      </a:lnTo>
                      <a:lnTo>
                        <a:pt x="265" y="150"/>
                      </a:lnTo>
                      <a:lnTo>
                        <a:pt x="261" y="146"/>
                      </a:lnTo>
                      <a:lnTo>
                        <a:pt x="256" y="142"/>
                      </a:lnTo>
                      <a:lnTo>
                        <a:pt x="253" y="138"/>
                      </a:lnTo>
                      <a:lnTo>
                        <a:pt x="247" y="136"/>
                      </a:lnTo>
                      <a:lnTo>
                        <a:pt x="242" y="133"/>
                      </a:lnTo>
                      <a:lnTo>
                        <a:pt x="237" y="132"/>
                      </a:lnTo>
                      <a:lnTo>
                        <a:pt x="232" y="132"/>
                      </a:lnTo>
                      <a:lnTo>
                        <a:pt x="226" y="132"/>
                      </a:lnTo>
                      <a:lnTo>
                        <a:pt x="220" y="133"/>
                      </a:lnTo>
                      <a:lnTo>
                        <a:pt x="215" y="134"/>
                      </a:lnTo>
                      <a:lnTo>
                        <a:pt x="209" y="137"/>
                      </a:lnTo>
                      <a:lnTo>
                        <a:pt x="205" y="141"/>
                      </a:lnTo>
                      <a:lnTo>
                        <a:pt x="201" y="144"/>
                      </a:lnTo>
                      <a:lnTo>
                        <a:pt x="196" y="149"/>
                      </a:lnTo>
                      <a:lnTo>
                        <a:pt x="193" y="155"/>
                      </a:lnTo>
                      <a:lnTo>
                        <a:pt x="190" y="161"/>
                      </a:lnTo>
                      <a:lnTo>
                        <a:pt x="187" y="167"/>
                      </a:lnTo>
                      <a:lnTo>
                        <a:pt x="186" y="175"/>
                      </a:lnTo>
                      <a:lnTo>
                        <a:pt x="184" y="181"/>
                      </a:lnTo>
                      <a:lnTo>
                        <a:pt x="185" y="190"/>
                      </a:lnTo>
                      <a:lnTo>
                        <a:pt x="186" y="196"/>
                      </a:lnTo>
                      <a:lnTo>
                        <a:pt x="187" y="203"/>
                      </a:lnTo>
                      <a:lnTo>
                        <a:pt x="166" y="150"/>
                      </a:lnTo>
                      <a:lnTo>
                        <a:pt x="98" y="175"/>
                      </a:lnTo>
                      <a:lnTo>
                        <a:pt x="99" y="225"/>
                      </a:lnTo>
                      <a:lnTo>
                        <a:pt x="102" y="239"/>
                      </a:lnTo>
                      <a:lnTo>
                        <a:pt x="99" y="231"/>
                      </a:lnTo>
                      <a:lnTo>
                        <a:pt x="96" y="226"/>
                      </a:lnTo>
                      <a:lnTo>
                        <a:pt x="92" y="221"/>
                      </a:lnTo>
                      <a:lnTo>
                        <a:pt x="87" y="217"/>
                      </a:lnTo>
                      <a:lnTo>
                        <a:pt x="83" y="212"/>
                      </a:lnTo>
                      <a:lnTo>
                        <a:pt x="78" y="210"/>
                      </a:lnTo>
                      <a:lnTo>
                        <a:pt x="73" y="207"/>
                      </a:lnTo>
                      <a:lnTo>
                        <a:pt x="68" y="206"/>
                      </a:lnTo>
                      <a:lnTo>
                        <a:pt x="63" y="204"/>
                      </a:lnTo>
                      <a:lnTo>
                        <a:pt x="58" y="204"/>
                      </a:lnTo>
                      <a:lnTo>
                        <a:pt x="53" y="206"/>
                      </a:lnTo>
                      <a:lnTo>
                        <a:pt x="48" y="206"/>
                      </a:lnTo>
                      <a:lnTo>
                        <a:pt x="43" y="208"/>
                      </a:lnTo>
                      <a:lnTo>
                        <a:pt x="38" y="211"/>
                      </a:lnTo>
                      <a:lnTo>
                        <a:pt x="33" y="214"/>
                      </a:lnTo>
                      <a:lnTo>
                        <a:pt x="28" y="218"/>
                      </a:lnTo>
                      <a:lnTo>
                        <a:pt x="25" y="222"/>
                      </a:lnTo>
                      <a:lnTo>
                        <a:pt x="22" y="226"/>
                      </a:lnTo>
                      <a:lnTo>
                        <a:pt x="19" y="231"/>
                      </a:lnTo>
                      <a:lnTo>
                        <a:pt x="17" y="238"/>
                      </a:lnTo>
                      <a:lnTo>
                        <a:pt x="15" y="243"/>
                      </a:lnTo>
                      <a:lnTo>
                        <a:pt x="14" y="252"/>
                      </a:lnTo>
                      <a:lnTo>
                        <a:pt x="14" y="258"/>
                      </a:lnTo>
                      <a:lnTo>
                        <a:pt x="15" y="264"/>
                      </a:lnTo>
                      <a:lnTo>
                        <a:pt x="17" y="275"/>
                      </a:lnTo>
                      <a:lnTo>
                        <a:pt x="12" y="262"/>
                      </a:lnTo>
                      <a:lnTo>
                        <a:pt x="3" y="229"/>
                      </a:lnTo>
                      <a:lnTo>
                        <a:pt x="2" y="207"/>
                      </a:lnTo>
                      <a:lnTo>
                        <a:pt x="0" y="173"/>
                      </a:lnTo>
                      <a:lnTo>
                        <a:pt x="0" y="144"/>
                      </a:lnTo>
                      <a:lnTo>
                        <a:pt x="4" y="119"/>
                      </a:lnTo>
                      <a:lnTo>
                        <a:pt x="11" y="84"/>
                      </a:lnTo>
                      <a:lnTo>
                        <a:pt x="30" y="48"/>
                      </a:lnTo>
                    </a:path>
                  </a:pathLst>
                </a:custGeom>
                <a:solidFill>
                  <a:srgbClr val="FF81FF"/>
                </a:solidFill>
                <a:ln w="9525" cap="rnd">
                  <a:solidFill>
                    <a:srgbClr val="FF81FF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9890" name="Freeform 18"/>
                <p:cNvSpPr/>
                <p:nvPr/>
              </p:nvSpPr>
              <p:spPr bwMode="auto">
                <a:xfrm>
                  <a:off x="112" y="4295"/>
                  <a:ext cx="439" cy="321"/>
                </a:xfrm>
                <a:custGeom>
                  <a:avLst/>
                  <a:gdLst>
                    <a:gd name="T0" fmla="*/ 146 w 439"/>
                    <a:gd name="T1" fmla="*/ 22 h 321"/>
                    <a:gd name="T2" fmla="*/ 113 w 439"/>
                    <a:gd name="T3" fmla="*/ 43 h 321"/>
                    <a:gd name="T4" fmla="*/ 83 w 439"/>
                    <a:gd name="T5" fmla="*/ 67 h 321"/>
                    <a:gd name="T6" fmla="*/ 57 w 439"/>
                    <a:gd name="T7" fmla="*/ 96 h 321"/>
                    <a:gd name="T8" fmla="*/ 31 w 439"/>
                    <a:gd name="T9" fmla="*/ 134 h 321"/>
                    <a:gd name="T10" fmla="*/ 12 w 439"/>
                    <a:gd name="T11" fmla="*/ 177 h 321"/>
                    <a:gd name="T12" fmla="*/ 1 w 439"/>
                    <a:gd name="T13" fmla="*/ 227 h 321"/>
                    <a:gd name="T14" fmla="*/ 0 w 439"/>
                    <a:gd name="T15" fmla="*/ 278 h 321"/>
                    <a:gd name="T16" fmla="*/ 9 w 439"/>
                    <a:gd name="T17" fmla="*/ 320 h 321"/>
                    <a:gd name="T18" fmla="*/ 10 w 439"/>
                    <a:gd name="T19" fmla="*/ 282 h 321"/>
                    <a:gd name="T20" fmla="*/ 29 w 439"/>
                    <a:gd name="T21" fmla="*/ 258 h 321"/>
                    <a:gd name="T22" fmla="*/ 55 w 439"/>
                    <a:gd name="T23" fmla="*/ 250 h 321"/>
                    <a:gd name="T24" fmla="*/ 81 w 439"/>
                    <a:gd name="T25" fmla="*/ 260 h 321"/>
                    <a:gd name="T26" fmla="*/ 94 w 439"/>
                    <a:gd name="T27" fmla="*/ 276 h 321"/>
                    <a:gd name="T28" fmla="*/ 84 w 439"/>
                    <a:gd name="T29" fmla="*/ 229 h 321"/>
                    <a:gd name="T30" fmla="*/ 81 w 439"/>
                    <a:gd name="T31" fmla="*/ 178 h 321"/>
                    <a:gd name="T32" fmla="*/ 85 w 439"/>
                    <a:gd name="T33" fmla="*/ 129 h 321"/>
                    <a:gd name="T34" fmla="*/ 96 w 439"/>
                    <a:gd name="T35" fmla="*/ 91 h 321"/>
                    <a:gd name="T36" fmla="*/ 113 w 439"/>
                    <a:gd name="T37" fmla="*/ 57 h 321"/>
                    <a:gd name="T38" fmla="*/ 138 w 439"/>
                    <a:gd name="T39" fmla="*/ 30 h 321"/>
                    <a:gd name="T40" fmla="*/ 149 w 439"/>
                    <a:gd name="T41" fmla="*/ 30 h 321"/>
                    <a:gd name="T42" fmla="*/ 146 w 439"/>
                    <a:gd name="T43" fmla="*/ 71 h 321"/>
                    <a:gd name="T44" fmla="*/ 150 w 439"/>
                    <a:gd name="T45" fmla="*/ 116 h 321"/>
                    <a:gd name="T46" fmla="*/ 161 w 439"/>
                    <a:gd name="T47" fmla="*/ 172 h 321"/>
                    <a:gd name="T48" fmla="*/ 174 w 439"/>
                    <a:gd name="T49" fmla="*/ 220 h 321"/>
                    <a:gd name="T50" fmla="*/ 179 w 439"/>
                    <a:gd name="T51" fmla="*/ 231 h 321"/>
                    <a:gd name="T52" fmla="*/ 189 w 439"/>
                    <a:gd name="T53" fmla="*/ 196 h 321"/>
                    <a:gd name="T54" fmla="*/ 217 w 439"/>
                    <a:gd name="T55" fmla="*/ 178 h 321"/>
                    <a:gd name="T56" fmla="*/ 247 w 439"/>
                    <a:gd name="T57" fmla="*/ 184 h 321"/>
                    <a:gd name="T58" fmla="*/ 262 w 439"/>
                    <a:gd name="T59" fmla="*/ 198 h 321"/>
                    <a:gd name="T60" fmla="*/ 248 w 439"/>
                    <a:gd name="T61" fmla="*/ 158 h 321"/>
                    <a:gd name="T62" fmla="*/ 231 w 439"/>
                    <a:gd name="T63" fmla="*/ 115 h 321"/>
                    <a:gd name="T64" fmla="*/ 211 w 439"/>
                    <a:gd name="T65" fmla="*/ 75 h 321"/>
                    <a:gd name="T66" fmla="*/ 192 w 439"/>
                    <a:gd name="T67" fmla="*/ 44 h 321"/>
                    <a:gd name="T68" fmla="*/ 170 w 439"/>
                    <a:gd name="T69" fmla="*/ 20 h 321"/>
                    <a:gd name="T70" fmla="*/ 183 w 439"/>
                    <a:gd name="T71" fmla="*/ 12 h 321"/>
                    <a:gd name="T72" fmla="*/ 217 w 439"/>
                    <a:gd name="T73" fmla="*/ 14 h 321"/>
                    <a:gd name="T74" fmla="*/ 251 w 439"/>
                    <a:gd name="T75" fmla="*/ 30 h 321"/>
                    <a:gd name="T76" fmla="*/ 278 w 439"/>
                    <a:gd name="T77" fmla="*/ 52 h 321"/>
                    <a:gd name="T78" fmla="*/ 303 w 439"/>
                    <a:gd name="T79" fmla="*/ 80 h 321"/>
                    <a:gd name="T80" fmla="*/ 324 w 439"/>
                    <a:gd name="T81" fmla="*/ 112 h 321"/>
                    <a:gd name="T82" fmla="*/ 341 w 439"/>
                    <a:gd name="T83" fmla="*/ 149 h 321"/>
                    <a:gd name="T84" fmla="*/ 350 w 439"/>
                    <a:gd name="T85" fmla="*/ 157 h 321"/>
                    <a:gd name="T86" fmla="*/ 360 w 439"/>
                    <a:gd name="T87" fmla="*/ 125 h 321"/>
                    <a:gd name="T88" fmla="*/ 383 w 439"/>
                    <a:gd name="T89" fmla="*/ 106 h 321"/>
                    <a:gd name="T90" fmla="*/ 407 w 439"/>
                    <a:gd name="T91" fmla="*/ 106 h 321"/>
                    <a:gd name="T92" fmla="*/ 430 w 439"/>
                    <a:gd name="T93" fmla="*/ 125 h 321"/>
                    <a:gd name="T94" fmla="*/ 430 w 439"/>
                    <a:gd name="T95" fmla="*/ 116 h 321"/>
                    <a:gd name="T96" fmla="*/ 411 w 439"/>
                    <a:gd name="T97" fmla="*/ 83 h 321"/>
                    <a:gd name="T98" fmla="*/ 387 w 439"/>
                    <a:gd name="T99" fmla="*/ 53 h 321"/>
                    <a:gd name="T100" fmla="*/ 356 w 439"/>
                    <a:gd name="T101" fmla="*/ 29 h 321"/>
                    <a:gd name="T102" fmla="*/ 324 w 439"/>
                    <a:gd name="T103" fmla="*/ 13 h 321"/>
                    <a:gd name="T104" fmla="*/ 291 w 439"/>
                    <a:gd name="T105" fmla="*/ 4 h 321"/>
                    <a:gd name="T106" fmla="*/ 256 w 439"/>
                    <a:gd name="T107" fmla="*/ 0 h 321"/>
                    <a:gd name="T108" fmla="*/ 217 w 439"/>
                    <a:gd name="T109" fmla="*/ 1 h 321"/>
                    <a:gd name="T110" fmla="*/ 180 w 439"/>
                    <a:gd name="T111" fmla="*/ 9 h 321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439"/>
                    <a:gd name="T169" fmla="*/ 0 h 321"/>
                    <a:gd name="T170" fmla="*/ 439 w 439"/>
                    <a:gd name="T171" fmla="*/ 321 h 321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439" h="321">
                      <a:moveTo>
                        <a:pt x="172" y="12"/>
                      </a:moveTo>
                      <a:lnTo>
                        <a:pt x="162" y="16"/>
                      </a:lnTo>
                      <a:lnTo>
                        <a:pt x="157" y="17"/>
                      </a:lnTo>
                      <a:lnTo>
                        <a:pt x="152" y="20"/>
                      </a:lnTo>
                      <a:lnTo>
                        <a:pt x="146" y="22"/>
                      </a:lnTo>
                      <a:lnTo>
                        <a:pt x="138" y="26"/>
                      </a:lnTo>
                      <a:lnTo>
                        <a:pt x="132" y="30"/>
                      </a:lnTo>
                      <a:lnTo>
                        <a:pt x="126" y="33"/>
                      </a:lnTo>
                      <a:lnTo>
                        <a:pt x="119" y="38"/>
                      </a:lnTo>
                      <a:lnTo>
                        <a:pt x="113" y="43"/>
                      </a:lnTo>
                      <a:lnTo>
                        <a:pt x="107" y="47"/>
                      </a:lnTo>
                      <a:lnTo>
                        <a:pt x="101" y="52"/>
                      </a:lnTo>
                      <a:lnTo>
                        <a:pt x="94" y="57"/>
                      </a:lnTo>
                      <a:lnTo>
                        <a:pt x="88" y="61"/>
                      </a:lnTo>
                      <a:lnTo>
                        <a:pt x="83" y="67"/>
                      </a:lnTo>
                      <a:lnTo>
                        <a:pt x="77" y="72"/>
                      </a:lnTo>
                      <a:lnTo>
                        <a:pt x="72" y="79"/>
                      </a:lnTo>
                      <a:lnTo>
                        <a:pt x="66" y="84"/>
                      </a:lnTo>
                      <a:lnTo>
                        <a:pt x="61" y="90"/>
                      </a:lnTo>
                      <a:lnTo>
                        <a:pt x="57" y="96"/>
                      </a:lnTo>
                      <a:lnTo>
                        <a:pt x="51" y="103"/>
                      </a:lnTo>
                      <a:lnTo>
                        <a:pt x="46" y="110"/>
                      </a:lnTo>
                      <a:lnTo>
                        <a:pt x="41" y="118"/>
                      </a:lnTo>
                      <a:lnTo>
                        <a:pt x="36" y="126"/>
                      </a:lnTo>
                      <a:lnTo>
                        <a:pt x="31" y="134"/>
                      </a:lnTo>
                      <a:lnTo>
                        <a:pt x="27" y="141"/>
                      </a:lnTo>
                      <a:lnTo>
                        <a:pt x="23" y="150"/>
                      </a:lnTo>
                      <a:lnTo>
                        <a:pt x="18" y="160"/>
                      </a:lnTo>
                      <a:lnTo>
                        <a:pt x="15" y="169"/>
                      </a:lnTo>
                      <a:lnTo>
                        <a:pt x="12" y="177"/>
                      </a:lnTo>
                      <a:lnTo>
                        <a:pt x="9" y="186"/>
                      </a:lnTo>
                      <a:lnTo>
                        <a:pt x="6" y="196"/>
                      </a:lnTo>
                      <a:lnTo>
                        <a:pt x="4" y="207"/>
                      </a:lnTo>
                      <a:lnTo>
                        <a:pt x="3" y="216"/>
                      </a:lnTo>
                      <a:lnTo>
                        <a:pt x="1" y="227"/>
                      </a:lnTo>
                      <a:lnTo>
                        <a:pt x="0" y="239"/>
                      </a:lnTo>
                      <a:lnTo>
                        <a:pt x="0" y="250"/>
                      </a:lnTo>
                      <a:lnTo>
                        <a:pt x="0" y="260"/>
                      </a:lnTo>
                      <a:lnTo>
                        <a:pt x="0" y="270"/>
                      </a:lnTo>
                      <a:lnTo>
                        <a:pt x="0" y="278"/>
                      </a:lnTo>
                      <a:lnTo>
                        <a:pt x="1" y="286"/>
                      </a:lnTo>
                      <a:lnTo>
                        <a:pt x="3" y="294"/>
                      </a:lnTo>
                      <a:lnTo>
                        <a:pt x="4" y="302"/>
                      </a:lnTo>
                      <a:lnTo>
                        <a:pt x="6" y="310"/>
                      </a:lnTo>
                      <a:lnTo>
                        <a:pt x="9" y="320"/>
                      </a:lnTo>
                      <a:lnTo>
                        <a:pt x="7" y="310"/>
                      </a:lnTo>
                      <a:lnTo>
                        <a:pt x="7" y="302"/>
                      </a:lnTo>
                      <a:lnTo>
                        <a:pt x="7" y="295"/>
                      </a:lnTo>
                      <a:lnTo>
                        <a:pt x="9" y="289"/>
                      </a:lnTo>
                      <a:lnTo>
                        <a:pt x="10" y="282"/>
                      </a:lnTo>
                      <a:lnTo>
                        <a:pt x="13" y="276"/>
                      </a:lnTo>
                      <a:lnTo>
                        <a:pt x="16" y="271"/>
                      </a:lnTo>
                      <a:lnTo>
                        <a:pt x="21" y="264"/>
                      </a:lnTo>
                      <a:lnTo>
                        <a:pt x="25" y="260"/>
                      </a:lnTo>
                      <a:lnTo>
                        <a:pt x="29" y="258"/>
                      </a:lnTo>
                      <a:lnTo>
                        <a:pt x="33" y="255"/>
                      </a:lnTo>
                      <a:lnTo>
                        <a:pt x="39" y="252"/>
                      </a:lnTo>
                      <a:lnTo>
                        <a:pt x="45" y="251"/>
                      </a:lnTo>
                      <a:lnTo>
                        <a:pt x="50" y="250"/>
                      </a:lnTo>
                      <a:lnTo>
                        <a:pt x="55" y="250"/>
                      </a:lnTo>
                      <a:lnTo>
                        <a:pt x="60" y="251"/>
                      </a:lnTo>
                      <a:lnTo>
                        <a:pt x="66" y="252"/>
                      </a:lnTo>
                      <a:lnTo>
                        <a:pt x="72" y="255"/>
                      </a:lnTo>
                      <a:lnTo>
                        <a:pt x="75" y="258"/>
                      </a:lnTo>
                      <a:lnTo>
                        <a:pt x="81" y="260"/>
                      </a:lnTo>
                      <a:lnTo>
                        <a:pt x="85" y="266"/>
                      </a:lnTo>
                      <a:lnTo>
                        <a:pt x="89" y="271"/>
                      </a:lnTo>
                      <a:lnTo>
                        <a:pt x="93" y="278"/>
                      </a:lnTo>
                      <a:lnTo>
                        <a:pt x="96" y="285"/>
                      </a:lnTo>
                      <a:lnTo>
                        <a:pt x="94" y="276"/>
                      </a:lnTo>
                      <a:lnTo>
                        <a:pt x="92" y="268"/>
                      </a:lnTo>
                      <a:lnTo>
                        <a:pt x="89" y="259"/>
                      </a:lnTo>
                      <a:lnTo>
                        <a:pt x="87" y="248"/>
                      </a:lnTo>
                      <a:lnTo>
                        <a:pt x="86" y="239"/>
                      </a:lnTo>
                      <a:lnTo>
                        <a:pt x="84" y="229"/>
                      </a:lnTo>
                      <a:lnTo>
                        <a:pt x="83" y="220"/>
                      </a:lnTo>
                      <a:lnTo>
                        <a:pt x="82" y="211"/>
                      </a:lnTo>
                      <a:lnTo>
                        <a:pt x="81" y="200"/>
                      </a:lnTo>
                      <a:lnTo>
                        <a:pt x="81" y="189"/>
                      </a:lnTo>
                      <a:lnTo>
                        <a:pt x="81" y="178"/>
                      </a:lnTo>
                      <a:lnTo>
                        <a:pt x="81" y="166"/>
                      </a:lnTo>
                      <a:lnTo>
                        <a:pt x="82" y="155"/>
                      </a:lnTo>
                      <a:lnTo>
                        <a:pt x="83" y="147"/>
                      </a:lnTo>
                      <a:lnTo>
                        <a:pt x="84" y="138"/>
                      </a:lnTo>
                      <a:lnTo>
                        <a:pt x="85" y="129"/>
                      </a:lnTo>
                      <a:lnTo>
                        <a:pt x="87" y="119"/>
                      </a:lnTo>
                      <a:lnTo>
                        <a:pt x="90" y="111"/>
                      </a:lnTo>
                      <a:lnTo>
                        <a:pt x="92" y="103"/>
                      </a:lnTo>
                      <a:lnTo>
                        <a:pt x="93" y="96"/>
                      </a:lnTo>
                      <a:lnTo>
                        <a:pt x="96" y="91"/>
                      </a:lnTo>
                      <a:lnTo>
                        <a:pt x="99" y="86"/>
                      </a:lnTo>
                      <a:lnTo>
                        <a:pt x="102" y="77"/>
                      </a:lnTo>
                      <a:lnTo>
                        <a:pt x="105" y="69"/>
                      </a:lnTo>
                      <a:lnTo>
                        <a:pt x="109" y="63"/>
                      </a:lnTo>
                      <a:lnTo>
                        <a:pt x="113" y="57"/>
                      </a:lnTo>
                      <a:lnTo>
                        <a:pt x="117" y="52"/>
                      </a:lnTo>
                      <a:lnTo>
                        <a:pt x="123" y="45"/>
                      </a:lnTo>
                      <a:lnTo>
                        <a:pt x="127" y="40"/>
                      </a:lnTo>
                      <a:lnTo>
                        <a:pt x="132" y="34"/>
                      </a:lnTo>
                      <a:lnTo>
                        <a:pt x="138" y="30"/>
                      </a:lnTo>
                      <a:lnTo>
                        <a:pt x="144" y="26"/>
                      </a:lnTo>
                      <a:lnTo>
                        <a:pt x="150" y="22"/>
                      </a:lnTo>
                      <a:lnTo>
                        <a:pt x="154" y="21"/>
                      </a:lnTo>
                      <a:lnTo>
                        <a:pt x="151" y="25"/>
                      </a:lnTo>
                      <a:lnTo>
                        <a:pt x="149" y="30"/>
                      </a:lnTo>
                      <a:lnTo>
                        <a:pt x="147" y="38"/>
                      </a:lnTo>
                      <a:lnTo>
                        <a:pt x="147" y="47"/>
                      </a:lnTo>
                      <a:lnTo>
                        <a:pt x="146" y="53"/>
                      </a:lnTo>
                      <a:lnTo>
                        <a:pt x="146" y="63"/>
                      </a:lnTo>
                      <a:lnTo>
                        <a:pt x="146" y="71"/>
                      </a:lnTo>
                      <a:lnTo>
                        <a:pt x="146" y="77"/>
                      </a:lnTo>
                      <a:lnTo>
                        <a:pt x="147" y="87"/>
                      </a:lnTo>
                      <a:lnTo>
                        <a:pt x="147" y="98"/>
                      </a:lnTo>
                      <a:lnTo>
                        <a:pt x="149" y="107"/>
                      </a:lnTo>
                      <a:lnTo>
                        <a:pt x="150" y="116"/>
                      </a:lnTo>
                      <a:lnTo>
                        <a:pt x="152" y="129"/>
                      </a:lnTo>
                      <a:lnTo>
                        <a:pt x="154" y="139"/>
                      </a:lnTo>
                      <a:lnTo>
                        <a:pt x="156" y="151"/>
                      </a:lnTo>
                      <a:lnTo>
                        <a:pt x="159" y="162"/>
                      </a:lnTo>
                      <a:lnTo>
                        <a:pt x="161" y="172"/>
                      </a:lnTo>
                      <a:lnTo>
                        <a:pt x="163" y="181"/>
                      </a:lnTo>
                      <a:lnTo>
                        <a:pt x="165" y="190"/>
                      </a:lnTo>
                      <a:lnTo>
                        <a:pt x="168" y="200"/>
                      </a:lnTo>
                      <a:lnTo>
                        <a:pt x="171" y="209"/>
                      </a:lnTo>
                      <a:lnTo>
                        <a:pt x="174" y="220"/>
                      </a:lnTo>
                      <a:lnTo>
                        <a:pt x="176" y="229"/>
                      </a:lnTo>
                      <a:lnTo>
                        <a:pt x="178" y="237"/>
                      </a:lnTo>
                      <a:lnTo>
                        <a:pt x="181" y="248"/>
                      </a:lnTo>
                      <a:lnTo>
                        <a:pt x="180" y="240"/>
                      </a:lnTo>
                      <a:lnTo>
                        <a:pt x="179" y="231"/>
                      </a:lnTo>
                      <a:lnTo>
                        <a:pt x="180" y="223"/>
                      </a:lnTo>
                      <a:lnTo>
                        <a:pt x="180" y="216"/>
                      </a:lnTo>
                      <a:lnTo>
                        <a:pt x="183" y="209"/>
                      </a:lnTo>
                      <a:lnTo>
                        <a:pt x="186" y="203"/>
                      </a:lnTo>
                      <a:lnTo>
                        <a:pt x="189" y="196"/>
                      </a:lnTo>
                      <a:lnTo>
                        <a:pt x="193" y="190"/>
                      </a:lnTo>
                      <a:lnTo>
                        <a:pt x="198" y="186"/>
                      </a:lnTo>
                      <a:lnTo>
                        <a:pt x="204" y="182"/>
                      </a:lnTo>
                      <a:lnTo>
                        <a:pt x="210" y="178"/>
                      </a:lnTo>
                      <a:lnTo>
                        <a:pt x="217" y="178"/>
                      </a:lnTo>
                      <a:lnTo>
                        <a:pt x="223" y="177"/>
                      </a:lnTo>
                      <a:lnTo>
                        <a:pt x="230" y="177"/>
                      </a:lnTo>
                      <a:lnTo>
                        <a:pt x="236" y="178"/>
                      </a:lnTo>
                      <a:lnTo>
                        <a:pt x="243" y="181"/>
                      </a:lnTo>
                      <a:lnTo>
                        <a:pt x="247" y="184"/>
                      </a:lnTo>
                      <a:lnTo>
                        <a:pt x="252" y="188"/>
                      </a:lnTo>
                      <a:lnTo>
                        <a:pt x="256" y="193"/>
                      </a:lnTo>
                      <a:lnTo>
                        <a:pt x="261" y="198"/>
                      </a:lnTo>
                      <a:lnTo>
                        <a:pt x="267" y="212"/>
                      </a:lnTo>
                      <a:lnTo>
                        <a:pt x="262" y="198"/>
                      </a:lnTo>
                      <a:lnTo>
                        <a:pt x="259" y="190"/>
                      </a:lnTo>
                      <a:lnTo>
                        <a:pt x="257" y="184"/>
                      </a:lnTo>
                      <a:lnTo>
                        <a:pt x="255" y="176"/>
                      </a:lnTo>
                      <a:lnTo>
                        <a:pt x="252" y="168"/>
                      </a:lnTo>
                      <a:lnTo>
                        <a:pt x="248" y="158"/>
                      </a:lnTo>
                      <a:lnTo>
                        <a:pt x="244" y="149"/>
                      </a:lnTo>
                      <a:lnTo>
                        <a:pt x="241" y="139"/>
                      </a:lnTo>
                      <a:lnTo>
                        <a:pt x="238" y="131"/>
                      </a:lnTo>
                      <a:lnTo>
                        <a:pt x="234" y="123"/>
                      </a:lnTo>
                      <a:lnTo>
                        <a:pt x="231" y="115"/>
                      </a:lnTo>
                      <a:lnTo>
                        <a:pt x="227" y="106"/>
                      </a:lnTo>
                      <a:lnTo>
                        <a:pt x="222" y="98"/>
                      </a:lnTo>
                      <a:lnTo>
                        <a:pt x="219" y="90"/>
                      </a:lnTo>
                      <a:lnTo>
                        <a:pt x="215" y="83"/>
                      </a:lnTo>
                      <a:lnTo>
                        <a:pt x="211" y="75"/>
                      </a:lnTo>
                      <a:lnTo>
                        <a:pt x="207" y="68"/>
                      </a:lnTo>
                      <a:lnTo>
                        <a:pt x="204" y="61"/>
                      </a:lnTo>
                      <a:lnTo>
                        <a:pt x="201" y="55"/>
                      </a:lnTo>
                      <a:lnTo>
                        <a:pt x="196" y="49"/>
                      </a:lnTo>
                      <a:lnTo>
                        <a:pt x="192" y="44"/>
                      </a:lnTo>
                      <a:lnTo>
                        <a:pt x="188" y="37"/>
                      </a:lnTo>
                      <a:lnTo>
                        <a:pt x="184" y="32"/>
                      </a:lnTo>
                      <a:lnTo>
                        <a:pt x="180" y="28"/>
                      </a:lnTo>
                      <a:lnTo>
                        <a:pt x="175" y="24"/>
                      </a:lnTo>
                      <a:lnTo>
                        <a:pt x="170" y="20"/>
                      </a:lnTo>
                      <a:lnTo>
                        <a:pt x="165" y="18"/>
                      </a:lnTo>
                      <a:lnTo>
                        <a:pt x="161" y="17"/>
                      </a:lnTo>
                      <a:lnTo>
                        <a:pt x="169" y="14"/>
                      </a:lnTo>
                      <a:lnTo>
                        <a:pt x="176" y="13"/>
                      </a:lnTo>
                      <a:lnTo>
                        <a:pt x="183" y="12"/>
                      </a:lnTo>
                      <a:lnTo>
                        <a:pt x="190" y="12"/>
                      </a:lnTo>
                      <a:lnTo>
                        <a:pt x="198" y="12"/>
                      </a:lnTo>
                      <a:lnTo>
                        <a:pt x="205" y="12"/>
                      </a:lnTo>
                      <a:lnTo>
                        <a:pt x="211" y="13"/>
                      </a:lnTo>
                      <a:lnTo>
                        <a:pt x="217" y="14"/>
                      </a:lnTo>
                      <a:lnTo>
                        <a:pt x="224" y="17"/>
                      </a:lnTo>
                      <a:lnTo>
                        <a:pt x="231" y="20"/>
                      </a:lnTo>
                      <a:lnTo>
                        <a:pt x="238" y="24"/>
                      </a:lnTo>
                      <a:lnTo>
                        <a:pt x="245" y="26"/>
                      </a:lnTo>
                      <a:lnTo>
                        <a:pt x="251" y="30"/>
                      </a:lnTo>
                      <a:lnTo>
                        <a:pt x="256" y="33"/>
                      </a:lnTo>
                      <a:lnTo>
                        <a:pt x="261" y="37"/>
                      </a:lnTo>
                      <a:lnTo>
                        <a:pt x="267" y="43"/>
                      </a:lnTo>
                      <a:lnTo>
                        <a:pt x="273" y="47"/>
                      </a:lnTo>
                      <a:lnTo>
                        <a:pt x="278" y="52"/>
                      </a:lnTo>
                      <a:lnTo>
                        <a:pt x="284" y="57"/>
                      </a:lnTo>
                      <a:lnTo>
                        <a:pt x="289" y="63"/>
                      </a:lnTo>
                      <a:lnTo>
                        <a:pt x="294" y="68"/>
                      </a:lnTo>
                      <a:lnTo>
                        <a:pt x="298" y="73"/>
                      </a:lnTo>
                      <a:lnTo>
                        <a:pt x="303" y="80"/>
                      </a:lnTo>
                      <a:lnTo>
                        <a:pt x="308" y="87"/>
                      </a:lnTo>
                      <a:lnTo>
                        <a:pt x="312" y="92"/>
                      </a:lnTo>
                      <a:lnTo>
                        <a:pt x="315" y="99"/>
                      </a:lnTo>
                      <a:lnTo>
                        <a:pt x="320" y="106"/>
                      </a:lnTo>
                      <a:lnTo>
                        <a:pt x="324" y="112"/>
                      </a:lnTo>
                      <a:lnTo>
                        <a:pt x="327" y="119"/>
                      </a:lnTo>
                      <a:lnTo>
                        <a:pt x="331" y="126"/>
                      </a:lnTo>
                      <a:lnTo>
                        <a:pt x="335" y="134"/>
                      </a:lnTo>
                      <a:lnTo>
                        <a:pt x="338" y="141"/>
                      </a:lnTo>
                      <a:lnTo>
                        <a:pt x="341" y="149"/>
                      </a:lnTo>
                      <a:lnTo>
                        <a:pt x="345" y="157"/>
                      </a:lnTo>
                      <a:lnTo>
                        <a:pt x="348" y="165"/>
                      </a:lnTo>
                      <a:lnTo>
                        <a:pt x="351" y="176"/>
                      </a:lnTo>
                      <a:lnTo>
                        <a:pt x="350" y="164"/>
                      </a:lnTo>
                      <a:lnTo>
                        <a:pt x="350" y="157"/>
                      </a:lnTo>
                      <a:lnTo>
                        <a:pt x="350" y="149"/>
                      </a:lnTo>
                      <a:lnTo>
                        <a:pt x="351" y="142"/>
                      </a:lnTo>
                      <a:lnTo>
                        <a:pt x="354" y="135"/>
                      </a:lnTo>
                      <a:lnTo>
                        <a:pt x="356" y="130"/>
                      </a:lnTo>
                      <a:lnTo>
                        <a:pt x="360" y="125"/>
                      </a:lnTo>
                      <a:lnTo>
                        <a:pt x="364" y="119"/>
                      </a:lnTo>
                      <a:lnTo>
                        <a:pt x="369" y="114"/>
                      </a:lnTo>
                      <a:lnTo>
                        <a:pt x="374" y="111"/>
                      </a:lnTo>
                      <a:lnTo>
                        <a:pt x="378" y="108"/>
                      </a:lnTo>
                      <a:lnTo>
                        <a:pt x="383" y="106"/>
                      </a:lnTo>
                      <a:lnTo>
                        <a:pt x="388" y="104"/>
                      </a:lnTo>
                      <a:lnTo>
                        <a:pt x="393" y="103"/>
                      </a:lnTo>
                      <a:lnTo>
                        <a:pt x="398" y="103"/>
                      </a:lnTo>
                      <a:lnTo>
                        <a:pt x="402" y="104"/>
                      </a:lnTo>
                      <a:lnTo>
                        <a:pt x="407" y="106"/>
                      </a:lnTo>
                      <a:lnTo>
                        <a:pt x="412" y="108"/>
                      </a:lnTo>
                      <a:lnTo>
                        <a:pt x="417" y="111"/>
                      </a:lnTo>
                      <a:lnTo>
                        <a:pt x="422" y="114"/>
                      </a:lnTo>
                      <a:lnTo>
                        <a:pt x="426" y="119"/>
                      </a:lnTo>
                      <a:lnTo>
                        <a:pt x="430" y="125"/>
                      </a:lnTo>
                      <a:lnTo>
                        <a:pt x="434" y="130"/>
                      </a:lnTo>
                      <a:lnTo>
                        <a:pt x="438" y="137"/>
                      </a:lnTo>
                      <a:lnTo>
                        <a:pt x="435" y="129"/>
                      </a:lnTo>
                      <a:lnTo>
                        <a:pt x="432" y="123"/>
                      </a:lnTo>
                      <a:lnTo>
                        <a:pt x="430" y="116"/>
                      </a:lnTo>
                      <a:lnTo>
                        <a:pt x="427" y="110"/>
                      </a:lnTo>
                      <a:lnTo>
                        <a:pt x="423" y="103"/>
                      </a:lnTo>
                      <a:lnTo>
                        <a:pt x="420" y="95"/>
                      </a:lnTo>
                      <a:lnTo>
                        <a:pt x="415" y="88"/>
                      </a:lnTo>
                      <a:lnTo>
                        <a:pt x="411" y="83"/>
                      </a:lnTo>
                      <a:lnTo>
                        <a:pt x="407" y="76"/>
                      </a:lnTo>
                      <a:lnTo>
                        <a:pt x="402" y="69"/>
                      </a:lnTo>
                      <a:lnTo>
                        <a:pt x="396" y="64"/>
                      </a:lnTo>
                      <a:lnTo>
                        <a:pt x="392" y="59"/>
                      </a:lnTo>
                      <a:lnTo>
                        <a:pt x="387" y="53"/>
                      </a:lnTo>
                      <a:lnTo>
                        <a:pt x="381" y="48"/>
                      </a:lnTo>
                      <a:lnTo>
                        <a:pt x="375" y="43"/>
                      </a:lnTo>
                      <a:lnTo>
                        <a:pt x="369" y="38"/>
                      </a:lnTo>
                      <a:lnTo>
                        <a:pt x="362" y="33"/>
                      </a:lnTo>
                      <a:lnTo>
                        <a:pt x="356" y="29"/>
                      </a:lnTo>
                      <a:lnTo>
                        <a:pt x="350" y="26"/>
                      </a:lnTo>
                      <a:lnTo>
                        <a:pt x="343" y="22"/>
                      </a:lnTo>
                      <a:lnTo>
                        <a:pt x="337" y="20"/>
                      </a:lnTo>
                      <a:lnTo>
                        <a:pt x="330" y="16"/>
                      </a:lnTo>
                      <a:lnTo>
                        <a:pt x="324" y="13"/>
                      </a:lnTo>
                      <a:lnTo>
                        <a:pt x="317" y="10"/>
                      </a:lnTo>
                      <a:lnTo>
                        <a:pt x="310" y="9"/>
                      </a:lnTo>
                      <a:lnTo>
                        <a:pt x="304" y="6"/>
                      </a:lnTo>
                      <a:lnTo>
                        <a:pt x="297" y="5"/>
                      </a:lnTo>
                      <a:lnTo>
                        <a:pt x="291" y="4"/>
                      </a:lnTo>
                      <a:lnTo>
                        <a:pt x="285" y="2"/>
                      </a:lnTo>
                      <a:lnTo>
                        <a:pt x="279" y="1"/>
                      </a:lnTo>
                      <a:lnTo>
                        <a:pt x="270" y="0"/>
                      </a:lnTo>
                      <a:lnTo>
                        <a:pt x="263" y="0"/>
                      </a:lnTo>
                      <a:lnTo>
                        <a:pt x="256" y="0"/>
                      </a:lnTo>
                      <a:lnTo>
                        <a:pt x="249" y="0"/>
                      </a:lnTo>
                      <a:lnTo>
                        <a:pt x="240" y="0"/>
                      </a:lnTo>
                      <a:lnTo>
                        <a:pt x="232" y="0"/>
                      </a:lnTo>
                      <a:lnTo>
                        <a:pt x="225" y="0"/>
                      </a:lnTo>
                      <a:lnTo>
                        <a:pt x="217" y="1"/>
                      </a:lnTo>
                      <a:lnTo>
                        <a:pt x="209" y="2"/>
                      </a:lnTo>
                      <a:lnTo>
                        <a:pt x="203" y="4"/>
                      </a:lnTo>
                      <a:lnTo>
                        <a:pt x="196" y="5"/>
                      </a:lnTo>
                      <a:lnTo>
                        <a:pt x="189" y="8"/>
                      </a:lnTo>
                      <a:lnTo>
                        <a:pt x="180" y="9"/>
                      </a:lnTo>
                      <a:lnTo>
                        <a:pt x="172" y="12"/>
                      </a:lnTo>
                    </a:path>
                  </a:pathLst>
                </a:custGeom>
                <a:solidFill>
                  <a:srgbClr val="CC00FF"/>
                </a:solidFill>
                <a:ln w="9525" cap="rnd">
                  <a:noFill/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9879" name="Group 19"/>
            <p:cNvGrpSpPr/>
            <p:nvPr/>
          </p:nvGrpSpPr>
          <p:grpSpPr bwMode="auto">
            <a:xfrm rot="300000">
              <a:off x="7031038" y="5264150"/>
              <a:ext cx="815976" cy="682625"/>
              <a:chOff x="112" y="4288"/>
              <a:chExt cx="439" cy="478"/>
            </a:xfrm>
          </p:grpSpPr>
          <p:grpSp>
            <p:nvGrpSpPr>
              <p:cNvPr id="79881" name="Group 20"/>
              <p:cNvGrpSpPr/>
              <p:nvPr/>
            </p:nvGrpSpPr>
            <p:grpSpPr bwMode="auto">
              <a:xfrm>
                <a:off x="259" y="4288"/>
                <a:ext cx="148" cy="478"/>
                <a:chOff x="259" y="4288"/>
                <a:chExt cx="148" cy="478"/>
              </a:xfrm>
            </p:grpSpPr>
            <p:sp>
              <p:nvSpPr>
                <p:cNvPr id="79885" name="Freeform 21"/>
                <p:cNvSpPr/>
                <p:nvPr/>
              </p:nvSpPr>
              <p:spPr bwMode="auto">
                <a:xfrm>
                  <a:off x="260" y="4288"/>
                  <a:ext cx="147" cy="478"/>
                </a:xfrm>
                <a:custGeom>
                  <a:avLst/>
                  <a:gdLst>
                    <a:gd name="T0" fmla="*/ 49 w 147"/>
                    <a:gd name="T1" fmla="*/ 188 h 478"/>
                    <a:gd name="T2" fmla="*/ 131 w 147"/>
                    <a:gd name="T3" fmla="*/ 472 h 478"/>
                    <a:gd name="T4" fmla="*/ 135 w 147"/>
                    <a:gd name="T5" fmla="*/ 475 h 478"/>
                    <a:gd name="T6" fmla="*/ 139 w 147"/>
                    <a:gd name="T7" fmla="*/ 477 h 478"/>
                    <a:gd name="T8" fmla="*/ 142 w 147"/>
                    <a:gd name="T9" fmla="*/ 475 h 478"/>
                    <a:gd name="T10" fmla="*/ 144 w 147"/>
                    <a:gd name="T11" fmla="*/ 472 h 478"/>
                    <a:gd name="T12" fmla="*/ 146 w 147"/>
                    <a:gd name="T13" fmla="*/ 468 h 478"/>
                    <a:gd name="T14" fmla="*/ 146 w 147"/>
                    <a:gd name="T15" fmla="*/ 463 h 478"/>
                    <a:gd name="T16" fmla="*/ 143 w 147"/>
                    <a:gd name="T17" fmla="*/ 455 h 478"/>
                    <a:gd name="T18" fmla="*/ 61 w 147"/>
                    <a:gd name="T19" fmla="*/ 176 h 478"/>
                    <a:gd name="T20" fmla="*/ 9 w 147"/>
                    <a:gd name="T21" fmla="*/ 5 h 478"/>
                    <a:gd name="T22" fmla="*/ 6 w 147"/>
                    <a:gd name="T23" fmla="*/ 2 h 478"/>
                    <a:gd name="T24" fmla="*/ 4 w 147"/>
                    <a:gd name="T25" fmla="*/ 1 h 478"/>
                    <a:gd name="T26" fmla="*/ 1 w 147"/>
                    <a:gd name="T27" fmla="*/ 0 h 478"/>
                    <a:gd name="T28" fmla="*/ 0 w 147"/>
                    <a:gd name="T29" fmla="*/ 2 h 478"/>
                    <a:gd name="T30" fmla="*/ 0 w 147"/>
                    <a:gd name="T31" fmla="*/ 6 h 478"/>
                    <a:gd name="T32" fmla="*/ 0 w 147"/>
                    <a:gd name="T33" fmla="*/ 10 h 478"/>
                    <a:gd name="T34" fmla="*/ 49 w 147"/>
                    <a:gd name="T35" fmla="*/ 188 h 47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7"/>
                    <a:gd name="T55" fmla="*/ 0 h 478"/>
                    <a:gd name="T56" fmla="*/ 147 w 147"/>
                    <a:gd name="T57" fmla="*/ 478 h 478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7" h="478">
                      <a:moveTo>
                        <a:pt x="49" y="188"/>
                      </a:moveTo>
                      <a:lnTo>
                        <a:pt x="131" y="472"/>
                      </a:lnTo>
                      <a:lnTo>
                        <a:pt x="135" y="475"/>
                      </a:lnTo>
                      <a:lnTo>
                        <a:pt x="139" y="477"/>
                      </a:lnTo>
                      <a:lnTo>
                        <a:pt x="142" y="475"/>
                      </a:lnTo>
                      <a:lnTo>
                        <a:pt x="144" y="472"/>
                      </a:lnTo>
                      <a:lnTo>
                        <a:pt x="146" y="468"/>
                      </a:lnTo>
                      <a:lnTo>
                        <a:pt x="146" y="463"/>
                      </a:lnTo>
                      <a:lnTo>
                        <a:pt x="143" y="455"/>
                      </a:lnTo>
                      <a:lnTo>
                        <a:pt x="61" y="176"/>
                      </a:lnTo>
                      <a:lnTo>
                        <a:pt x="9" y="5"/>
                      </a:lnTo>
                      <a:lnTo>
                        <a:pt x="6" y="2"/>
                      </a:lnTo>
                      <a:lnTo>
                        <a:pt x="4" y="1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49" y="188"/>
                      </a:lnTo>
                    </a:path>
                  </a:pathLst>
                </a:custGeom>
                <a:solidFill>
                  <a:srgbClr val="C0C0C0"/>
                </a:solidFill>
                <a:ln w="9525" cap="rnd">
                  <a:noFill/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9886" name="Freeform 22"/>
                <p:cNvSpPr/>
                <p:nvPr/>
              </p:nvSpPr>
              <p:spPr bwMode="auto">
                <a:xfrm>
                  <a:off x="259" y="4289"/>
                  <a:ext cx="146" cy="477"/>
                </a:xfrm>
                <a:custGeom>
                  <a:avLst/>
                  <a:gdLst>
                    <a:gd name="T0" fmla="*/ 50 w 146"/>
                    <a:gd name="T1" fmla="*/ 186 h 477"/>
                    <a:gd name="T2" fmla="*/ 131 w 146"/>
                    <a:gd name="T3" fmla="*/ 471 h 477"/>
                    <a:gd name="T4" fmla="*/ 133 w 146"/>
                    <a:gd name="T5" fmla="*/ 474 h 477"/>
                    <a:gd name="T6" fmla="*/ 138 w 146"/>
                    <a:gd name="T7" fmla="*/ 476 h 477"/>
                    <a:gd name="T8" fmla="*/ 141 w 146"/>
                    <a:gd name="T9" fmla="*/ 474 h 477"/>
                    <a:gd name="T10" fmla="*/ 144 w 146"/>
                    <a:gd name="T11" fmla="*/ 473 h 477"/>
                    <a:gd name="T12" fmla="*/ 145 w 146"/>
                    <a:gd name="T13" fmla="*/ 467 h 477"/>
                    <a:gd name="T14" fmla="*/ 145 w 146"/>
                    <a:gd name="T15" fmla="*/ 462 h 477"/>
                    <a:gd name="T16" fmla="*/ 143 w 146"/>
                    <a:gd name="T17" fmla="*/ 454 h 477"/>
                    <a:gd name="T18" fmla="*/ 61 w 146"/>
                    <a:gd name="T19" fmla="*/ 174 h 477"/>
                    <a:gd name="T20" fmla="*/ 9 w 146"/>
                    <a:gd name="T21" fmla="*/ 4 h 477"/>
                    <a:gd name="T22" fmla="*/ 6 w 146"/>
                    <a:gd name="T23" fmla="*/ 2 h 477"/>
                    <a:gd name="T24" fmla="*/ 4 w 146"/>
                    <a:gd name="T25" fmla="*/ 0 h 477"/>
                    <a:gd name="T26" fmla="*/ 2 w 146"/>
                    <a:gd name="T27" fmla="*/ 0 h 477"/>
                    <a:gd name="T28" fmla="*/ 1 w 146"/>
                    <a:gd name="T29" fmla="*/ 2 h 477"/>
                    <a:gd name="T30" fmla="*/ 0 w 146"/>
                    <a:gd name="T31" fmla="*/ 5 h 477"/>
                    <a:gd name="T32" fmla="*/ 0 w 146"/>
                    <a:gd name="T33" fmla="*/ 9 h 477"/>
                    <a:gd name="T34" fmla="*/ 50 w 146"/>
                    <a:gd name="T35" fmla="*/ 186 h 47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6"/>
                    <a:gd name="T55" fmla="*/ 0 h 477"/>
                    <a:gd name="T56" fmla="*/ 146 w 146"/>
                    <a:gd name="T57" fmla="*/ 477 h 477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6" h="477">
                      <a:moveTo>
                        <a:pt x="50" y="186"/>
                      </a:moveTo>
                      <a:lnTo>
                        <a:pt x="131" y="471"/>
                      </a:lnTo>
                      <a:lnTo>
                        <a:pt x="133" y="474"/>
                      </a:lnTo>
                      <a:lnTo>
                        <a:pt x="138" y="476"/>
                      </a:lnTo>
                      <a:lnTo>
                        <a:pt x="141" y="474"/>
                      </a:lnTo>
                      <a:lnTo>
                        <a:pt x="144" y="473"/>
                      </a:lnTo>
                      <a:lnTo>
                        <a:pt x="145" y="467"/>
                      </a:lnTo>
                      <a:lnTo>
                        <a:pt x="145" y="462"/>
                      </a:lnTo>
                      <a:lnTo>
                        <a:pt x="143" y="454"/>
                      </a:lnTo>
                      <a:lnTo>
                        <a:pt x="61" y="174"/>
                      </a:lnTo>
                      <a:lnTo>
                        <a:pt x="9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5"/>
                      </a:lnTo>
                      <a:lnTo>
                        <a:pt x="0" y="9"/>
                      </a:lnTo>
                      <a:lnTo>
                        <a:pt x="50" y="186"/>
                      </a:lnTo>
                    </a:path>
                  </a:pathLst>
                </a:custGeom>
                <a:solidFill>
                  <a:srgbClr val="6B6B6B"/>
                </a:solidFill>
                <a:ln w="9525" cap="rnd">
                  <a:noFill/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9882" name="Group 23"/>
              <p:cNvGrpSpPr/>
              <p:nvPr/>
            </p:nvGrpSpPr>
            <p:grpSpPr bwMode="auto">
              <a:xfrm>
                <a:off x="112" y="4295"/>
                <a:ext cx="439" cy="321"/>
                <a:chOff x="112" y="4295"/>
                <a:chExt cx="439" cy="321"/>
              </a:xfrm>
            </p:grpSpPr>
            <p:sp>
              <p:nvSpPr>
                <p:cNvPr id="79883" name="Freeform 24"/>
                <p:cNvSpPr/>
                <p:nvPr/>
              </p:nvSpPr>
              <p:spPr bwMode="auto">
                <a:xfrm>
                  <a:off x="191" y="4304"/>
                  <a:ext cx="273" cy="276"/>
                </a:xfrm>
                <a:custGeom>
                  <a:avLst/>
                  <a:gdLst>
                    <a:gd name="T0" fmla="*/ 43 w 273"/>
                    <a:gd name="T1" fmla="*/ 32 h 276"/>
                    <a:gd name="T2" fmla="*/ 69 w 273"/>
                    <a:gd name="T3" fmla="*/ 13 h 276"/>
                    <a:gd name="T4" fmla="*/ 92 w 273"/>
                    <a:gd name="T5" fmla="*/ 4 h 276"/>
                    <a:gd name="T6" fmla="*/ 123 w 273"/>
                    <a:gd name="T7" fmla="*/ 0 h 276"/>
                    <a:gd name="T8" fmla="*/ 154 w 273"/>
                    <a:gd name="T9" fmla="*/ 9 h 276"/>
                    <a:gd name="T10" fmla="*/ 194 w 273"/>
                    <a:gd name="T11" fmla="*/ 36 h 276"/>
                    <a:gd name="T12" fmla="*/ 232 w 273"/>
                    <a:gd name="T13" fmla="*/ 75 h 276"/>
                    <a:gd name="T14" fmla="*/ 265 w 273"/>
                    <a:gd name="T15" fmla="*/ 128 h 276"/>
                    <a:gd name="T16" fmla="*/ 268 w 273"/>
                    <a:gd name="T17" fmla="*/ 156 h 276"/>
                    <a:gd name="T18" fmla="*/ 261 w 273"/>
                    <a:gd name="T19" fmla="*/ 146 h 276"/>
                    <a:gd name="T20" fmla="*/ 253 w 273"/>
                    <a:gd name="T21" fmla="*/ 138 h 276"/>
                    <a:gd name="T22" fmla="*/ 242 w 273"/>
                    <a:gd name="T23" fmla="*/ 133 h 276"/>
                    <a:gd name="T24" fmla="*/ 232 w 273"/>
                    <a:gd name="T25" fmla="*/ 132 h 276"/>
                    <a:gd name="T26" fmla="*/ 220 w 273"/>
                    <a:gd name="T27" fmla="*/ 133 h 276"/>
                    <a:gd name="T28" fmla="*/ 209 w 273"/>
                    <a:gd name="T29" fmla="*/ 137 h 276"/>
                    <a:gd name="T30" fmla="*/ 201 w 273"/>
                    <a:gd name="T31" fmla="*/ 144 h 276"/>
                    <a:gd name="T32" fmla="*/ 193 w 273"/>
                    <a:gd name="T33" fmla="*/ 155 h 276"/>
                    <a:gd name="T34" fmla="*/ 187 w 273"/>
                    <a:gd name="T35" fmla="*/ 167 h 276"/>
                    <a:gd name="T36" fmla="*/ 184 w 273"/>
                    <a:gd name="T37" fmla="*/ 181 h 276"/>
                    <a:gd name="T38" fmla="*/ 186 w 273"/>
                    <a:gd name="T39" fmla="*/ 196 h 276"/>
                    <a:gd name="T40" fmla="*/ 166 w 273"/>
                    <a:gd name="T41" fmla="*/ 150 h 276"/>
                    <a:gd name="T42" fmla="*/ 99 w 273"/>
                    <a:gd name="T43" fmla="*/ 225 h 276"/>
                    <a:gd name="T44" fmla="*/ 99 w 273"/>
                    <a:gd name="T45" fmla="*/ 231 h 276"/>
                    <a:gd name="T46" fmla="*/ 92 w 273"/>
                    <a:gd name="T47" fmla="*/ 221 h 276"/>
                    <a:gd name="T48" fmla="*/ 83 w 273"/>
                    <a:gd name="T49" fmla="*/ 212 h 276"/>
                    <a:gd name="T50" fmla="*/ 73 w 273"/>
                    <a:gd name="T51" fmla="*/ 207 h 276"/>
                    <a:gd name="T52" fmla="*/ 63 w 273"/>
                    <a:gd name="T53" fmla="*/ 204 h 276"/>
                    <a:gd name="T54" fmla="*/ 53 w 273"/>
                    <a:gd name="T55" fmla="*/ 206 h 276"/>
                    <a:gd name="T56" fmla="*/ 43 w 273"/>
                    <a:gd name="T57" fmla="*/ 208 h 276"/>
                    <a:gd name="T58" fmla="*/ 33 w 273"/>
                    <a:gd name="T59" fmla="*/ 214 h 276"/>
                    <a:gd name="T60" fmla="*/ 25 w 273"/>
                    <a:gd name="T61" fmla="*/ 222 h 276"/>
                    <a:gd name="T62" fmla="*/ 19 w 273"/>
                    <a:gd name="T63" fmla="*/ 231 h 276"/>
                    <a:gd name="T64" fmla="*/ 15 w 273"/>
                    <a:gd name="T65" fmla="*/ 243 h 276"/>
                    <a:gd name="T66" fmla="*/ 14 w 273"/>
                    <a:gd name="T67" fmla="*/ 258 h 276"/>
                    <a:gd name="T68" fmla="*/ 17 w 273"/>
                    <a:gd name="T69" fmla="*/ 275 h 276"/>
                    <a:gd name="T70" fmla="*/ 3 w 273"/>
                    <a:gd name="T71" fmla="*/ 229 h 276"/>
                    <a:gd name="T72" fmla="*/ 0 w 273"/>
                    <a:gd name="T73" fmla="*/ 173 h 276"/>
                    <a:gd name="T74" fmla="*/ 4 w 273"/>
                    <a:gd name="T75" fmla="*/ 119 h 276"/>
                    <a:gd name="T76" fmla="*/ 30 w 273"/>
                    <a:gd name="T77" fmla="*/ 48 h 27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3"/>
                    <a:gd name="T118" fmla="*/ 0 h 276"/>
                    <a:gd name="T119" fmla="*/ 273 w 273"/>
                    <a:gd name="T120" fmla="*/ 276 h 27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3" h="276">
                      <a:moveTo>
                        <a:pt x="30" y="48"/>
                      </a:moveTo>
                      <a:lnTo>
                        <a:pt x="43" y="32"/>
                      </a:lnTo>
                      <a:lnTo>
                        <a:pt x="55" y="21"/>
                      </a:lnTo>
                      <a:lnTo>
                        <a:pt x="69" y="13"/>
                      </a:lnTo>
                      <a:lnTo>
                        <a:pt x="78" y="8"/>
                      </a:lnTo>
                      <a:lnTo>
                        <a:pt x="92" y="4"/>
                      </a:lnTo>
                      <a:lnTo>
                        <a:pt x="108" y="0"/>
                      </a:lnTo>
                      <a:lnTo>
                        <a:pt x="123" y="0"/>
                      </a:lnTo>
                      <a:lnTo>
                        <a:pt x="144" y="4"/>
                      </a:lnTo>
                      <a:lnTo>
                        <a:pt x="154" y="9"/>
                      </a:lnTo>
                      <a:lnTo>
                        <a:pt x="173" y="20"/>
                      </a:lnTo>
                      <a:lnTo>
                        <a:pt x="194" y="36"/>
                      </a:lnTo>
                      <a:lnTo>
                        <a:pt x="213" y="55"/>
                      </a:lnTo>
                      <a:lnTo>
                        <a:pt x="232" y="75"/>
                      </a:lnTo>
                      <a:lnTo>
                        <a:pt x="247" y="105"/>
                      </a:lnTo>
                      <a:lnTo>
                        <a:pt x="265" y="128"/>
                      </a:lnTo>
                      <a:lnTo>
                        <a:pt x="272" y="165"/>
                      </a:lnTo>
                      <a:lnTo>
                        <a:pt x="268" y="156"/>
                      </a:lnTo>
                      <a:lnTo>
                        <a:pt x="265" y="150"/>
                      </a:lnTo>
                      <a:lnTo>
                        <a:pt x="261" y="146"/>
                      </a:lnTo>
                      <a:lnTo>
                        <a:pt x="256" y="142"/>
                      </a:lnTo>
                      <a:lnTo>
                        <a:pt x="253" y="138"/>
                      </a:lnTo>
                      <a:lnTo>
                        <a:pt x="247" y="136"/>
                      </a:lnTo>
                      <a:lnTo>
                        <a:pt x="242" y="133"/>
                      </a:lnTo>
                      <a:lnTo>
                        <a:pt x="237" y="132"/>
                      </a:lnTo>
                      <a:lnTo>
                        <a:pt x="232" y="132"/>
                      </a:lnTo>
                      <a:lnTo>
                        <a:pt x="226" y="132"/>
                      </a:lnTo>
                      <a:lnTo>
                        <a:pt x="220" y="133"/>
                      </a:lnTo>
                      <a:lnTo>
                        <a:pt x="215" y="134"/>
                      </a:lnTo>
                      <a:lnTo>
                        <a:pt x="209" y="137"/>
                      </a:lnTo>
                      <a:lnTo>
                        <a:pt x="205" y="141"/>
                      </a:lnTo>
                      <a:lnTo>
                        <a:pt x="201" y="144"/>
                      </a:lnTo>
                      <a:lnTo>
                        <a:pt x="196" y="149"/>
                      </a:lnTo>
                      <a:lnTo>
                        <a:pt x="193" y="155"/>
                      </a:lnTo>
                      <a:lnTo>
                        <a:pt x="190" y="161"/>
                      </a:lnTo>
                      <a:lnTo>
                        <a:pt x="187" y="167"/>
                      </a:lnTo>
                      <a:lnTo>
                        <a:pt x="186" y="175"/>
                      </a:lnTo>
                      <a:lnTo>
                        <a:pt x="184" y="181"/>
                      </a:lnTo>
                      <a:lnTo>
                        <a:pt x="185" y="190"/>
                      </a:lnTo>
                      <a:lnTo>
                        <a:pt x="186" y="196"/>
                      </a:lnTo>
                      <a:lnTo>
                        <a:pt x="187" y="203"/>
                      </a:lnTo>
                      <a:lnTo>
                        <a:pt x="166" y="150"/>
                      </a:lnTo>
                      <a:lnTo>
                        <a:pt x="98" y="175"/>
                      </a:lnTo>
                      <a:lnTo>
                        <a:pt x="99" y="225"/>
                      </a:lnTo>
                      <a:lnTo>
                        <a:pt x="102" y="239"/>
                      </a:lnTo>
                      <a:lnTo>
                        <a:pt x="99" y="231"/>
                      </a:lnTo>
                      <a:lnTo>
                        <a:pt x="96" y="226"/>
                      </a:lnTo>
                      <a:lnTo>
                        <a:pt x="92" y="221"/>
                      </a:lnTo>
                      <a:lnTo>
                        <a:pt x="87" y="217"/>
                      </a:lnTo>
                      <a:lnTo>
                        <a:pt x="83" y="212"/>
                      </a:lnTo>
                      <a:lnTo>
                        <a:pt x="78" y="210"/>
                      </a:lnTo>
                      <a:lnTo>
                        <a:pt x="73" y="207"/>
                      </a:lnTo>
                      <a:lnTo>
                        <a:pt x="68" y="206"/>
                      </a:lnTo>
                      <a:lnTo>
                        <a:pt x="63" y="204"/>
                      </a:lnTo>
                      <a:lnTo>
                        <a:pt x="58" y="204"/>
                      </a:lnTo>
                      <a:lnTo>
                        <a:pt x="53" y="206"/>
                      </a:lnTo>
                      <a:lnTo>
                        <a:pt x="48" y="206"/>
                      </a:lnTo>
                      <a:lnTo>
                        <a:pt x="43" y="208"/>
                      </a:lnTo>
                      <a:lnTo>
                        <a:pt x="38" y="211"/>
                      </a:lnTo>
                      <a:lnTo>
                        <a:pt x="33" y="214"/>
                      </a:lnTo>
                      <a:lnTo>
                        <a:pt x="28" y="218"/>
                      </a:lnTo>
                      <a:lnTo>
                        <a:pt x="25" y="222"/>
                      </a:lnTo>
                      <a:lnTo>
                        <a:pt x="22" y="226"/>
                      </a:lnTo>
                      <a:lnTo>
                        <a:pt x="19" y="231"/>
                      </a:lnTo>
                      <a:lnTo>
                        <a:pt x="17" y="238"/>
                      </a:lnTo>
                      <a:lnTo>
                        <a:pt x="15" y="243"/>
                      </a:lnTo>
                      <a:lnTo>
                        <a:pt x="14" y="252"/>
                      </a:lnTo>
                      <a:lnTo>
                        <a:pt x="14" y="258"/>
                      </a:lnTo>
                      <a:lnTo>
                        <a:pt x="15" y="264"/>
                      </a:lnTo>
                      <a:lnTo>
                        <a:pt x="17" y="275"/>
                      </a:lnTo>
                      <a:lnTo>
                        <a:pt x="12" y="262"/>
                      </a:lnTo>
                      <a:lnTo>
                        <a:pt x="3" y="229"/>
                      </a:lnTo>
                      <a:lnTo>
                        <a:pt x="2" y="207"/>
                      </a:lnTo>
                      <a:lnTo>
                        <a:pt x="0" y="173"/>
                      </a:lnTo>
                      <a:lnTo>
                        <a:pt x="0" y="144"/>
                      </a:lnTo>
                      <a:lnTo>
                        <a:pt x="4" y="119"/>
                      </a:lnTo>
                      <a:lnTo>
                        <a:pt x="11" y="84"/>
                      </a:lnTo>
                      <a:lnTo>
                        <a:pt x="30" y="48"/>
                      </a:lnTo>
                    </a:path>
                  </a:pathLst>
                </a:custGeom>
                <a:solidFill>
                  <a:srgbClr val="00FFCC"/>
                </a:solidFill>
                <a:ln w="3175" cap="rnd">
                  <a:solidFill>
                    <a:srgbClr val="00B0F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9884" name="Freeform 25"/>
                <p:cNvSpPr/>
                <p:nvPr/>
              </p:nvSpPr>
              <p:spPr bwMode="auto">
                <a:xfrm>
                  <a:off x="112" y="4295"/>
                  <a:ext cx="439" cy="321"/>
                </a:xfrm>
                <a:custGeom>
                  <a:avLst/>
                  <a:gdLst>
                    <a:gd name="T0" fmla="*/ 146 w 439"/>
                    <a:gd name="T1" fmla="*/ 22 h 321"/>
                    <a:gd name="T2" fmla="*/ 113 w 439"/>
                    <a:gd name="T3" fmla="*/ 43 h 321"/>
                    <a:gd name="T4" fmla="*/ 83 w 439"/>
                    <a:gd name="T5" fmla="*/ 67 h 321"/>
                    <a:gd name="T6" fmla="*/ 57 w 439"/>
                    <a:gd name="T7" fmla="*/ 96 h 321"/>
                    <a:gd name="T8" fmla="*/ 31 w 439"/>
                    <a:gd name="T9" fmla="*/ 134 h 321"/>
                    <a:gd name="T10" fmla="*/ 12 w 439"/>
                    <a:gd name="T11" fmla="*/ 177 h 321"/>
                    <a:gd name="T12" fmla="*/ 1 w 439"/>
                    <a:gd name="T13" fmla="*/ 227 h 321"/>
                    <a:gd name="T14" fmla="*/ 0 w 439"/>
                    <a:gd name="T15" fmla="*/ 278 h 321"/>
                    <a:gd name="T16" fmla="*/ 9 w 439"/>
                    <a:gd name="T17" fmla="*/ 320 h 321"/>
                    <a:gd name="T18" fmla="*/ 10 w 439"/>
                    <a:gd name="T19" fmla="*/ 282 h 321"/>
                    <a:gd name="T20" fmla="*/ 29 w 439"/>
                    <a:gd name="T21" fmla="*/ 258 h 321"/>
                    <a:gd name="T22" fmla="*/ 55 w 439"/>
                    <a:gd name="T23" fmla="*/ 250 h 321"/>
                    <a:gd name="T24" fmla="*/ 81 w 439"/>
                    <a:gd name="T25" fmla="*/ 260 h 321"/>
                    <a:gd name="T26" fmla="*/ 94 w 439"/>
                    <a:gd name="T27" fmla="*/ 276 h 321"/>
                    <a:gd name="T28" fmla="*/ 84 w 439"/>
                    <a:gd name="T29" fmla="*/ 229 h 321"/>
                    <a:gd name="T30" fmla="*/ 81 w 439"/>
                    <a:gd name="T31" fmla="*/ 178 h 321"/>
                    <a:gd name="T32" fmla="*/ 85 w 439"/>
                    <a:gd name="T33" fmla="*/ 129 h 321"/>
                    <a:gd name="T34" fmla="*/ 96 w 439"/>
                    <a:gd name="T35" fmla="*/ 91 h 321"/>
                    <a:gd name="T36" fmla="*/ 113 w 439"/>
                    <a:gd name="T37" fmla="*/ 57 h 321"/>
                    <a:gd name="T38" fmla="*/ 138 w 439"/>
                    <a:gd name="T39" fmla="*/ 30 h 321"/>
                    <a:gd name="T40" fmla="*/ 149 w 439"/>
                    <a:gd name="T41" fmla="*/ 30 h 321"/>
                    <a:gd name="T42" fmla="*/ 146 w 439"/>
                    <a:gd name="T43" fmla="*/ 71 h 321"/>
                    <a:gd name="T44" fmla="*/ 150 w 439"/>
                    <a:gd name="T45" fmla="*/ 116 h 321"/>
                    <a:gd name="T46" fmla="*/ 161 w 439"/>
                    <a:gd name="T47" fmla="*/ 172 h 321"/>
                    <a:gd name="T48" fmla="*/ 174 w 439"/>
                    <a:gd name="T49" fmla="*/ 220 h 321"/>
                    <a:gd name="T50" fmla="*/ 179 w 439"/>
                    <a:gd name="T51" fmla="*/ 231 h 321"/>
                    <a:gd name="T52" fmla="*/ 189 w 439"/>
                    <a:gd name="T53" fmla="*/ 196 h 321"/>
                    <a:gd name="T54" fmla="*/ 217 w 439"/>
                    <a:gd name="T55" fmla="*/ 178 h 321"/>
                    <a:gd name="T56" fmla="*/ 247 w 439"/>
                    <a:gd name="T57" fmla="*/ 184 h 321"/>
                    <a:gd name="T58" fmla="*/ 262 w 439"/>
                    <a:gd name="T59" fmla="*/ 198 h 321"/>
                    <a:gd name="T60" fmla="*/ 248 w 439"/>
                    <a:gd name="T61" fmla="*/ 158 h 321"/>
                    <a:gd name="T62" fmla="*/ 231 w 439"/>
                    <a:gd name="T63" fmla="*/ 115 h 321"/>
                    <a:gd name="T64" fmla="*/ 211 w 439"/>
                    <a:gd name="T65" fmla="*/ 75 h 321"/>
                    <a:gd name="T66" fmla="*/ 192 w 439"/>
                    <a:gd name="T67" fmla="*/ 44 h 321"/>
                    <a:gd name="T68" fmla="*/ 170 w 439"/>
                    <a:gd name="T69" fmla="*/ 20 h 321"/>
                    <a:gd name="T70" fmla="*/ 183 w 439"/>
                    <a:gd name="T71" fmla="*/ 12 h 321"/>
                    <a:gd name="T72" fmla="*/ 217 w 439"/>
                    <a:gd name="T73" fmla="*/ 14 h 321"/>
                    <a:gd name="T74" fmla="*/ 251 w 439"/>
                    <a:gd name="T75" fmla="*/ 30 h 321"/>
                    <a:gd name="T76" fmla="*/ 278 w 439"/>
                    <a:gd name="T77" fmla="*/ 52 h 321"/>
                    <a:gd name="T78" fmla="*/ 303 w 439"/>
                    <a:gd name="T79" fmla="*/ 80 h 321"/>
                    <a:gd name="T80" fmla="*/ 324 w 439"/>
                    <a:gd name="T81" fmla="*/ 112 h 321"/>
                    <a:gd name="T82" fmla="*/ 341 w 439"/>
                    <a:gd name="T83" fmla="*/ 149 h 321"/>
                    <a:gd name="T84" fmla="*/ 350 w 439"/>
                    <a:gd name="T85" fmla="*/ 157 h 321"/>
                    <a:gd name="T86" fmla="*/ 360 w 439"/>
                    <a:gd name="T87" fmla="*/ 125 h 321"/>
                    <a:gd name="T88" fmla="*/ 383 w 439"/>
                    <a:gd name="T89" fmla="*/ 106 h 321"/>
                    <a:gd name="T90" fmla="*/ 407 w 439"/>
                    <a:gd name="T91" fmla="*/ 106 h 321"/>
                    <a:gd name="T92" fmla="*/ 430 w 439"/>
                    <a:gd name="T93" fmla="*/ 125 h 321"/>
                    <a:gd name="T94" fmla="*/ 430 w 439"/>
                    <a:gd name="T95" fmla="*/ 116 h 321"/>
                    <a:gd name="T96" fmla="*/ 411 w 439"/>
                    <a:gd name="T97" fmla="*/ 83 h 321"/>
                    <a:gd name="T98" fmla="*/ 387 w 439"/>
                    <a:gd name="T99" fmla="*/ 53 h 321"/>
                    <a:gd name="T100" fmla="*/ 356 w 439"/>
                    <a:gd name="T101" fmla="*/ 29 h 321"/>
                    <a:gd name="T102" fmla="*/ 324 w 439"/>
                    <a:gd name="T103" fmla="*/ 13 h 321"/>
                    <a:gd name="T104" fmla="*/ 291 w 439"/>
                    <a:gd name="T105" fmla="*/ 4 h 321"/>
                    <a:gd name="T106" fmla="*/ 256 w 439"/>
                    <a:gd name="T107" fmla="*/ 0 h 321"/>
                    <a:gd name="T108" fmla="*/ 217 w 439"/>
                    <a:gd name="T109" fmla="*/ 1 h 321"/>
                    <a:gd name="T110" fmla="*/ 180 w 439"/>
                    <a:gd name="T111" fmla="*/ 9 h 321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439"/>
                    <a:gd name="T169" fmla="*/ 0 h 321"/>
                    <a:gd name="T170" fmla="*/ 439 w 439"/>
                    <a:gd name="T171" fmla="*/ 321 h 321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439" h="321">
                      <a:moveTo>
                        <a:pt x="172" y="12"/>
                      </a:moveTo>
                      <a:lnTo>
                        <a:pt x="162" y="16"/>
                      </a:lnTo>
                      <a:lnTo>
                        <a:pt x="157" y="17"/>
                      </a:lnTo>
                      <a:lnTo>
                        <a:pt x="152" y="20"/>
                      </a:lnTo>
                      <a:lnTo>
                        <a:pt x="146" y="22"/>
                      </a:lnTo>
                      <a:lnTo>
                        <a:pt x="138" y="26"/>
                      </a:lnTo>
                      <a:lnTo>
                        <a:pt x="132" y="30"/>
                      </a:lnTo>
                      <a:lnTo>
                        <a:pt x="126" y="33"/>
                      </a:lnTo>
                      <a:lnTo>
                        <a:pt x="119" y="38"/>
                      </a:lnTo>
                      <a:lnTo>
                        <a:pt x="113" y="43"/>
                      </a:lnTo>
                      <a:lnTo>
                        <a:pt x="107" y="47"/>
                      </a:lnTo>
                      <a:lnTo>
                        <a:pt x="101" y="52"/>
                      </a:lnTo>
                      <a:lnTo>
                        <a:pt x="94" y="57"/>
                      </a:lnTo>
                      <a:lnTo>
                        <a:pt x="88" y="61"/>
                      </a:lnTo>
                      <a:lnTo>
                        <a:pt x="83" y="67"/>
                      </a:lnTo>
                      <a:lnTo>
                        <a:pt x="77" y="72"/>
                      </a:lnTo>
                      <a:lnTo>
                        <a:pt x="72" y="79"/>
                      </a:lnTo>
                      <a:lnTo>
                        <a:pt x="66" y="84"/>
                      </a:lnTo>
                      <a:lnTo>
                        <a:pt x="61" y="90"/>
                      </a:lnTo>
                      <a:lnTo>
                        <a:pt x="57" y="96"/>
                      </a:lnTo>
                      <a:lnTo>
                        <a:pt x="51" y="103"/>
                      </a:lnTo>
                      <a:lnTo>
                        <a:pt x="46" y="110"/>
                      </a:lnTo>
                      <a:lnTo>
                        <a:pt x="41" y="118"/>
                      </a:lnTo>
                      <a:lnTo>
                        <a:pt x="36" y="126"/>
                      </a:lnTo>
                      <a:lnTo>
                        <a:pt x="31" y="134"/>
                      </a:lnTo>
                      <a:lnTo>
                        <a:pt x="27" y="141"/>
                      </a:lnTo>
                      <a:lnTo>
                        <a:pt x="23" y="150"/>
                      </a:lnTo>
                      <a:lnTo>
                        <a:pt x="18" y="160"/>
                      </a:lnTo>
                      <a:lnTo>
                        <a:pt x="15" y="169"/>
                      </a:lnTo>
                      <a:lnTo>
                        <a:pt x="12" y="177"/>
                      </a:lnTo>
                      <a:lnTo>
                        <a:pt x="9" y="186"/>
                      </a:lnTo>
                      <a:lnTo>
                        <a:pt x="6" y="196"/>
                      </a:lnTo>
                      <a:lnTo>
                        <a:pt x="4" y="207"/>
                      </a:lnTo>
                      <a:lnTo>
                        <a:pt x="3" y="216"/>
                      </a:lnTo>
                      <a:lnTo>
                        <a:pt x="1" y="227"/>
                      </a:lnTo>
                      <a:lnTo>
                        <a:pt x="0" y="239"/>
                      </a:lnTo>
                      <a:lnTo>
                        <a:pt x="0" y="250"/>
                      </a:lnTo>
                      <a:lnTo>
                        <a:pt x="0" y="260"/>
                      </a:lnTo>
                      <a:lnTo>
                        <a:pt x="0" y="270"/>
                      </a:lnTo>
                      <a:lnTo>
                        <a:pt x="0" y="278"/>
                      </a:lnTo>
                      <a:lnTo>
                        <a:pt x="1" y="286"/>
                      </a:lnTo>
                      <a:lnTo>
                        <a:pt x="3" y="294"/>
                      </a:lnTo>
                      <a:lnTo>
                        <a:pt x="4" y="302"/>
                      </a:lnTo>
                      <a:lnTo>
                        <a:pt x="6" y="310"/>
                      </a:lnTo>
                      <a:lnTo>
                        <a:pt x="9" y="320"/>
                      </a:lnTo>
                      <a:lnTo>
                        <a:pt x="7" y="310"/>
                      </a:lnTo>
                      <a:lnTo>
                        <a:pt x="7" y="302"/>
                      </a:lnTo>
                      <a:lnTo>
                        <a:pt x="7" y="295"/>
                      </a:lnTo>
                      <a:lnTo>
                        <a:pt x="9" y="289"/>
                      </a:lnTo>
                      <a:lnTo>
                        <a:pt x="10" y="282"/>
                      </a:lnTo>
                      <a:lnTo>
                        <a:pt x="13" y="276"/>
                      </a:lnTo>
                      <a:lnTo>
                        <a:pt x="16" y="271"/>
                      </a:lnTo>
                      <a:lnTo>
                        <a:pt x="21" y="264"/>
                      </a:lnTo>
                      <a:lnTo>
                        <a:pt x="25" y="260"/>
                      </a:lnTo>
                      <a:lnTo>
                        <a:pt x="29" y="258"/>
                      </a:lnTo>
                      <a:lnTo>
                        <a:pt x="33" y="255"/>
                      </a:lnTo>
                      <a:lnTo>
                        <a:pt x="39" y="252"/>
                      </a:lnTo>
                      <a:lnTo>
                        <a:pt x="45" y="251"/>
                      </a:lnTo>
                      <a:lnTo>
                        <a:pt x="50" y="250"/>
                      </a:lnTo>
                      <a:lnTo>
                        <a:pt x="55" y="250"/>
                      </a:lnTo>
                      <a:lnTo>
                        <a:pt x="60" y="251"/>
                      </a:lnTo>
                      <a:lnTo>
                        <a:pt x="66" y="252"/>
                      </a:lnTo>
                      <a:lnTo>
                        <a:pt x="72" y="255"/>
                      </a:lnTo>
                      <a:lnTo>
                        <a:pt x="75" y="258"/>
                      </a:lnTo>
                      <a:lnTo>
                        <a:pt x="81" y="260"/>
                      </a:lnTo>
                      <a:lnTo>
                        <a:pt x="85" y="266"/>
                      </a:lnTo>
                      <a:lnTo>
                        <a:pt x="89" y="271"/>
                      </a:lnTo>
                      <a:lnTo>
                        <a:pt x="93" y="278"/>
                      </a:lnTo>
                      <a:lnTo>
                        <a:pt x="96" y="285"/>
                      </a:lnTo>
                      <a:lnTo>
                        <a:pt x="94" y="276"/>
                      </a:lnTo>
                      <a:lnTo>
                        <a:pt x="92" y="268"/>
                      </a:lnTo>
                      <a:lnTo>
                        <a:pt x="89" y="259"/>
                      </a:lnTo>
                      <a:lnTo>
                        <a:pt x="87" y="248"/>
                      </a:lnTo>
                      <a:lnTo>
                        <a:pt x="86" y="239"/>
                      </a:lnTo>
                      <a:lnTo>
                        <a:pt x="84" y="229"/>
                      </a:lnTo>
                      <a:lnTo>
                        <a:pt x="83" y="220"/>
                      </a:lnTo>
                      <a:lnTo>
                        <a:pt x="82" y="211"/>
                      </a:lnTo>
                      <a:lnTo>
                        <a:pt x="81" y="200"/>
                      </a:lnTo>
                      <a:lnTo>
                        <a:pt x="81" y="189"/>
                      </a:lnTo>
                      <a:lnTo>
                        <a:pt x="81" y="178"/>
                      </a:lnTo>
                      <a:lnTo>
                        <a:pt x="81" y="166"/>
                      </a:lnTo>
                      <a:lnTo>
                        <a:pt x="82" y="155"/>
                      </a:lnTo>
                      <a:lnTo>
                        <a:pt x="83" y="147"/>
                      </a:lnTo>
                      <a:lnTo>
                        <a:pt x="84" y="138"/>
                      </a:lnTo>
                      <a:lnTo>
                        <a:pt x="85" y="129"/>
                      </a:lnTo>
                      <a:lnTo>
                        <a:pt x="87" y="119"/>
                      </a:lnTo>
                      <a:lnTo>
                        <a:pt x="90" y="111"/>
                      </a:lnTo>
                      <a:lnTo>
                        <a:pt x="92" y="103"/>
                      </a:lnTo>
                      <a:lnTo>
                        <a:pt x="93" y="96"/>
                      </a:lnTo>
                      <a:lnTo>
                        <a:pt x="96" y="91"/>
                      </a:lnTo>
                      <a:lnTo>
                        <a:pt x="99" y="86"/>
                      </a:lnTo>
                      <a:lnTo>
                        <a:pt x="102" y="77"/>
                      </a:lnTo>
                      <a:lnTo>
                        <a:pt x="105" y="69"/>
                      </a:lnTo>
                      <a:lnTo>
                        <a:pt x="109" y="63"/>
                      </a:lnTo>
                      <a:lnTo>
                        <a:pt x="113" y="57"/>
                      </a:lnTo>
                      <a:lnTo>
                        <a:pt x="117" y="52"/>
                      </a:lnTo>
                      <a:lnTo>
                        <a:pt x="123" y="45"/>
                      </a:lnTo>
                      <a:lnTo>
                        <a:pt x="127" y="40"/>
                      </a:lnTo>
                      <a:lnTo>
                        <a:pt x="132" y="34"/>
                      </a:lnTo>
                      <a:lnTo>
                        <a:pt x="138" y="30"/>
                      </a:lnTo>
                      <a:lnTo>
                        <a:pt x="144" y="26"/>
                      </a:lnTo>
                      <a:lnTo>
                        <a:pt x="150" y="22"/>
                      </a:lnTo>
                      <a:lnTo>
                        <a:pt x="154" y="21"/>
                      </a:lnTo>
                      <a:lnTo>
                        <a:pt x="151" y="25"/>
                      </a:lnTo>
                      <a:lnTo>
                        <a:pt x="149" y="30"/>
                      </a:lnTo>
                      <a:lnTo>
                        <a:pt x="147" y="38"/>
                      </a:lnTo>
                      <a:lnTo>
                        <a:pt x="147" y="47"/>
                      </a:lnTo>
                      <a:lnTo>
                        <a:pt x="146" y="53"/>
                      </a:lnTo>
                      <a:lnTo>
                        <a:pt x="146" y="63"/>
                      </a:lnTo>
                      <a:lnTo>
                        <a:pt x="146" y="71"/>
                      </a:lnTo>
                      <a:lnTo>
                        <a:pt x="146" y="77"/>
                      </a:lnTo>
                      <a:lnTo>
                        <a:pt x="147" y="87"/>
                      </a:lnTo>
                      <a:lnTo>
                        <a:pt x="147" y="98"/>
                      </a:lnTo>
                      <a:lnTo>
                        <a:pt x="149" y="107"/>
                      </a:lnTo>
                      <a:lnTo>
                        <a:pt x="150" y="116"/>
                      </a:lnTo>
                      <a:lnTo>
                        <a:pt x="152" y="129"/>
                      </a:lnTo>
                      <a:lnTo>
                        <a:pt x="154" y="139"/>
                      </a:lnTo>
                      <a:lnTo>
                        <a:pt x="156" y="151"/>
                      </a:lnTo>
                      <a:lnTo>
                        <a:pt x="159" y="162"/>
                      </a:lnTo>
                      <a:lnTo>
                        <a:pt x="161" y="172"/>
                      </a:lnTo>
                      <a:lnTo>
                        <a:pt x="163" y="181"/>
                      </a:lnTo>
                      <a:lnTo>
                        <a:pt x="165" y="190"/>
                      </a:lnTo>
                      <a:lnTo>
                        <a:pt x="168" y="200"/>
                      </a:lnTo>
                      <a:lnTo>
                        <a:pt x="171" y="209"/>
                      </a:lnTo>
                      <a:lnTo>
                        <a:pt x="174" y="220"/>
                      </a:lnTo>
                      <a:lnTo>
                        <a:pt x="176" y="229"/>
                      </a:lnTo>
                      <a:lnTo>
                        <a:pt x="178" y="237"/>
                      </a:lnTo>
                      <a:lnTo>
                        <a:pt x="181" y="248"/>
                      </a:lnTo>
                      <a:lnTo>
                        <a:pt x="180" y="240"/>
                      </a:lnTo>
                      <a:lnTo>
                        <a:pt x="179" y="231"/>
                      </a:lnTo>
                      <a:lnTo>
                        <a:pt x="180" y="223"/>
                      </a:lnTo>
                      <a:lnTo>
                        <a:pt x="180" y="216"/>
                      </a:lnTo>
                      <a:lnTo>
                        <a:pt x="183" y="209"/>
                      </a:lnTo>
                      <a:lnTo>
                        <a:pt x="186" y="203"/>
                      </a:lnTo>
                      <a:lnTo>
                        <a:pt x="189" y="196"/>
                      </a:lnTo>
                      <a:lnTo>
                        <a:pt x="193" y="190"/>
                      </a:lnTo>
                      <a:lnTo>
                        <a:pt x="198" y="186"/>
                      </a:lnTo>
                      <a:lnTo>
                        <a:pt x="204" y="182"/>
                      </a:lnTo>
                      <a:lnTo>
                        <a:pt x="210" y="178"/>
                      </a:lnTo>
                      <a:lnTo>
                        <a:pt x="217" y="178"/>
                      </a:lnTo>
                      <a:lnTo>
                        <a:pt x="223" y="177"/>
                      </a:lnTo>
                      <a:lnTo>
                        <a:pt x="230" y="177"/>
                      </a:lnTo>
                      <a:lnTo>
                        <a:pt x="236" y="178"/>
                      </a:lnTo>
                      <a:lnTo>
                        <a:pt x="243" y="181"/>
                      </a:lnTo>
                      <a:lnTo>
                        <a:pt x="247" y="184"/>
                      </a:lnTo>
                      <a:lnTo>
                        <a:pt x="252" y="188"/>
                      </a:lnTo>
                      <a:lnTo>
                        <a:pt x="256" y="193"/>
                      </a:lnTo>
                      <a:lnTo>
                        <a:pt x="261" y="198"/>
                      </a:lnTo>
                      <a:lnTo>
                        <a:pt x="267" y="212"/>
                      </a:lnTo>
                      <a:lnTo>
                        <a:pt x="262" y="198"/>
                      </a:lnTo>
                      <a:lnTo>
                        <a:pt x="259" y="190"/>
                      </a:lnTo>
                      <a:lnTo>
                        <a:pt x="257" y="184"/>
                      </a:lnTo>
                      <a:lnTo>
                        <a:pt x="255" y="176"/>
                      </a:lnTo>
                      <a:lnTo>
                        <a:pt x="252" y="168"/>
                      </a:lnTo>
                      <a:lnTo>
                        <a:pt x="248" y="158"/>
                      </a:lnTo>
                      <a:lnTo>
                        <a:pt x="244" y="149"/>
                      </a:lnTo>
                      <a:lnTo>
                        <a:pt x="241" y="139"/>
                      </a:lnTo>
                      <a:lnTo>
                        <a:pt x="238" y="131"/>
                      </a:lnTo>
                      <a:lnTo>
                        <a:pt x="234" y="123"/>
                      </a:lnTo>
                      <a:lnTo>
                        <a:pt x="231" y="115"/>
                      </a:lnTo>
                      <a:lnTo>
                        <a:pt x="227" y="106"/>
                      </a:lnTo>
                      <a:lnTo>
                        <a:pt x="222" y="98"/>
                      </a:lnTo>
                      <a:lnTo>
                        <a:pt x="219" y="90"/>
                      </a:lnTo>
                      <a:lnTo>
                        <a:pt x="215" y="83"/>
                      </a:lnTo>
                      <a:lnTo>
                        <a:pt x="211" y="75"/>
                      </a:lnTo>
                      <a:lnTo>
                        <a:pt x="207" y="68"/>
                      </a:lnTo>
                      <a:lnTo>
                        <a:pt x="204" y="61"/>
                      </a:lnTo>
                      <a:lnTo>
                        <a:pt x="201" y="55"/>
                      </a:lnTo>
                      <a:lnTo>
                        <a:pt x="196" y="49"/>
                      </a:lnTo>
                      <a:lnTo>
                        <a:pt x="192" y="44"/>
                      </a:lnTo>
                      <a:lnTo>
                        <a:pt x="188" y="37"/>
                      </a:lnTo>
                      <a:lnTo>
                        <a:pt x="184" y="32"/>
                      </a:lnTo>
                      <a:lnTo>
                        <a:pt x="180" y="28"/>
                      </a:lnTo>
                      <a:lnTo>
                        <a:pt x="175" y="24"/>
                      </a:lnTo>
                      <a:lnTo>
                        <a:pt x="170" y="20"/>
                      </a:lnTo>
                      <a:lnTo>
                        <a:pt x="165" y="18"/>
                      </a:lnTo>
                      <a:lnTo>
                        <a:pt x="161" y="17"/>
                      </a:lnTo>
                      <a:lnTo>
                        <a:pt x="169" y="14"/>
                      </a:lnTo>
                      <a:lnTo>
                        <a:pt x="176" y="13"/>
                      </a:lnTo>
                      <a:lnTo>
                        <a:pt x="183" y="12"/>
                      </a:lnTo>
                      <a:lnTo>
                        <a:pt x="190" y="12"/>
                      </a:lnTo>
                      <a:lnTo>
                        <a:pt x="198" y="12"/>
                      </a:lnTo>
                      <a:lnTo>
                        <a:pt x="205" y="12"/>
                      </a:lnTo>
                      <a:lnTo>
                        <a:pt x="211" y="13"/>
                      </a:lnTo>
                      <a:lnTo>
                        <a:pt x="217" y="14"/>
                      </a:lnTo>
                      <a:lnTo>
                        <a:pt x="224" y="17"/>
                      </a:lnTo>
                      <a:lnTo>
                        <a:pt x="231" y="20"/>
                      </a:lnTo>
                      <a:lnTo>
                        <a:pt x="238" y="24"/>
                      </a:lnTo>
                      <a:lnTo>
                        <a:pt x="245" y="26"/>
                      </a:lnTo>
                      <a:lnTo>
                        <a:pt x="251" y="30"/>
                      </a:lnTo>
                      <a:lnTo>
                        <a:pt x="256" y="33"/>
                      </a:lnTo>
                      <a:lnTo>
                        <a:pt x="261" y="37"/>
                      </a:lnTo>
                      <a:lnTo>
                        <a:pt x="267" y="43"/>
                      </a:lnTo>
                      <a:lnTo>
                        <a:pt x="273" y="47"/>
                      </a:lnTo>
                      <a:lnTo>
                        <a:pt x="278" y="52"/>
                      </a:lnTo>
                      <a:lnTo>
                        <a:pt x="284" y="57"/>
                      </a:lnTo>
                      <a:lnTo>
                        <a:pt x="289" y="63"/>
                      </a:lnTo>
                      <a:lnTo>
                        <a:pt x="294" y="68"/>
                      </a:lnTo>
                      <a:lnTo>
                        <a:pt x="298" y="73"/>
                      </a:lnTo>
                      <a:lnTo>
                        <a:pt x="303" y="80"/>
                      </a:lnTo>
                      <a:lnTo>
                        <a:pt x="308" y="87"/>
                      </a:lnTo>
                      <a:lnTo>
                        <a:pt x="312" y="92"/>
                      </a:lnTo>
                      <a:lnTo>
                        <a:pt x="315" y="99"/>
                      </a:lnTo>
                      <a:lnTo>
                        <a:pt x="320" y="106"/>
                      </a:lnTo>
                      <a:lnTo>
                        <a:pt x="324" y="112"/>
                      </a:lnTo>
                      <a:lnTo>
                        <a:pt x="327" y="119"/>
                      </a:lnTo>
                      <a:lnTo>
                        <a:pt x="331" y="126"/>
                      </a:lnTo>
                      <a:lnTo>
                        <a:pt x="335" y="134"/>
                      </a:lnTo>
                      <a:lnTo>
                        <a:pt x="338" y="141"/>
                      </a:lnTo>
                      <a:lnTo>
                        <a:pt x="341" y="149"/>
                      </a:lnTo>
                      <a:lnTo>
                        <a:pt x="345" y="157"/>
                      </a:lnTo>
                      <a:lnTo>
                        <a:pt x="348" y="165"/>
                      </a:lnTo>
                      <a:lnTo>
                        <a:pt x="351" y="176"/>
                      </a:lnTo>
                      <a:lnTo>
                        <a:pt x="350" y="164"/>
                      </a:lnTo>
                      <a:lnTo>
                        <a:pt x="350" y="157"/>
                      </a:lnTo>
                      <a:lnTo>
                        <a:pt x="350" y="149"/>
                      </a:lnTo>
                      <a:lnTo>
                        <a:pt x="351" y="142"/>
                      </a:lnTo>
                      <a:lnTo>
                        <a:pt x="354" y="135"/>
                      </a:lnTo>
                      <a:lnTo>
                        <a:pt x="356" y="130"/>
                      </a:lnTo>
                      <a:lnTo>
                        <a:pt x="360" y="125"/>
                      </a:lnTo>
                      <a:lnTo>
                        <a:pt x="364" y="119"/>
                      </a:lnTo>
                      <a:lnTo>
                        <a:pt x="369" y="114"/>
                      </a:lnTo>
                      <a:lnTo>
                        <a:pt x="374" y="111"/>
                      </a:lnTo>
                      <a:lnTo>
                        <a:pt x="378" y="108"/>
                      </a:lnTo>
                      <a:lnTo>
                        <a:pt x="383" y="106"/>
                      </a:lnTo>
                      <a:lnTo>
                        <a:pt x="388" y="104"/>
                      </a:lnTo>
                      <a:lnTo>
                        <a:pt x="393" y="103"/>
                      </a:lnTo>
                      <a:lnTo>
                        <a:pt x="398" y="103"/>
                      </a:lnTo>
                      <a:lnTo>
                        <a:pt x="402" y="104"/>
                      </a:lnTo>
                      <a:lnTo>
                        <a:pt x="407" y="106"/>
                      </a:lnTo>
                      <a:lnTo>
                        <a:pt x="412" y="108"/>
                      </a:lnTo>
                      <a:lnTo>
                        <a:pt x="417" y="111"/>
                      </a:lnTo>
                      <a:lnTo>
                        <a:pt x="422" y="114"/>
                      </a:lnTo>
                      <a:lnTo>
                        <a:pt x="426" y="119"/>
                      </a:lnTo>
                      <a:lnTo>
                        <a:pt x="430" y="125"/>
                      </a:lnTo>
                      <a:lnTo>
                        <a:pt x="434" y="130"/>
                      </a:lnTo>
                      <a:lnTo>
                        <a:pt x="438" y="137"/>
                      </a:lnTo>
                      <a:lnTo>
                        <a:pt x="435" y="129"/>
                      </a:lnTo>
                      <a:lnTo>
                        <a:pt x="432" y="123"/>
                      </a:lnTo>
                      <a:lnTo>
                        <a:pt x="430" y="116"/>
                      </a:lnTo>
                      <a:lnTo>
                        <a:pt x="427" y="110"/>
                      </a:lnTo>
                      <a:lnTo>
                        <a:pt x="423" y="103"/>
                      </a:lnTo>
                      <a:lnTo>
                        <a:pt x="420" y="95"/>
                      </a:lnTo>
                      <a:lnTo>
                        <a:pt x="415" y="88"/>
                      </a:lnTo>
                      <a:lnTo>
                        <a:pt x="411" y="83"/>
                      </a:lnTo>
                      <a:lnTo>
                        <a:pt x="407" y="76"/>
                      </a:lnTo>
                      <a:lnTo>
                        <a:pt x="402" y="69"/>
                      </a:lnTo>
                      <a:lnTo>
                        <a:pt x="396" y="64"/>
                      </a:lnTo>
                      <a:lnTo>
                        <a:pt x="392" y="59"/>
                      </a:lnTo>
                      <a:lnTo>
                        <a:pt x="387" y="53"/>
                      </a:lnTo>
                      <a:lnTo>
                        <a:pt x="381" y="48"/>
                      </a:lnTo>
                      <a:lnTo>
                        <a:pt x="375" y="43"/>
                      </a:lnTo>
                      <a:lnTo>
                        <a:pt x="369" y="38"/>
                      </a:lnTo>
                      <a:lnTo>
                        <a:pt x="362" y="33"/>
                      </a:lnTo>
                      <a:lnTo>
                        <a:pt x="356" y="29"/>
                      </a:lnTo>
                      <a:lnTo>
                        <a:pt x="350" y="26"/>
                      </a:lnTo>
                      <a:lnTo>
                        <a:pt x="343" y="22"/>
                      </a:lnTo>
                      <a:lnTo>
                        <a:pt x="337" y="20"/>
                      </a:lnTo>
                      <a:lnTo>
                        <a:pt x="330" y="16"/>
                      </a:lnTo>
                      <a:lnTo>
                        <a:pt x="324" y="13"/>
                      </a:lnTo>
                      <a:lnTo>
                        <a:pt x="317" y="10"/>
                      </a:lnTo>
                      <a:lnTo>
                        <a:pt x="310" y="9"/>
                      </a:lnTo>
                      <a:lnTo>
                        <a:pt x="304" y="6"/>
                      </a:lnTo>
                      <a:lnTo>
                        <a:pt x="297" y="5"/>
                      </a:lnTo>
                      <a:lnTo>
                        <a:pt x="291" y="4"/>
                      </a:lnTo>
                      <a:lnTo>
                        <a:pt x="285" y="2"/>
                      </a:lnTo>
                      <a:lnTo>
                        <a:pt x="279" y="1"/>
                      </a:lnTo>
                      <a:lnTo>
                        <a:pt x="270" y="0"/>
                      </a:lnTo>
                      <a:lnTo>
                        <a:pt x="263" y="0"/>
                      </a:lnTo>
                      <a:lnTo>
                        <a:pt x="256" y="0"/>
                      </a:lnTo>
                      <a:lnTo>
                        <a:pt x="249" y="0"/>
                      </a:lnTo>
                      <a:lnTo>
                        <a:pt x="240" y="0"/>
                      </a:lnTo>
                      <a:lnTo>
                        <a:pt x="232" y="0"/>
                      </a:lnTo>
                      <a:lnTo>
                        <a:pt x="225" y="0"/>
                      </a:lnTo>
                      <a:lnTo>
                        <a:pt x="217" y="1"/>
                      </a:lnTo>
                      <a:lnTo>
                        <a:pt x="209" y="2"/>
                      </a:lnTo>
                      <a:lnTo>
                        <a:pt x="203" y="4"/>
                      </a:lnTo>
                      <a:lnTo>
                        <a:pt x="196" y="5"/>
                      </a:lnTo>
                      <a:lnTo>
                        <a:pt x="189" y="8"/>
                      </a:lnTo>
                      <a:lnTo>
                        <a:pt x="180" y="9"/>
                      </a:lnTo>
                      <a:lnTo>
                        <a:pt x="172" y="12"/>
                      </a:lnTo>
                    </a:path>
                  </a:pathLst>
                </a:custGeom>
                <a:solidFill>
                  <a:srgbClr val="0070C0"/>
                </a:solidFill>
                <a:ln w="9525" cap="rnd">
                  <a:noFill/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79880" name="Freeform 26"/>
            <p:cNvSpPr/>
            <p:nvPr/>
          </p:nvSpPr>
          <p:spPr bwMode="auto">
            <a:xfrm>
              <a:off x="6261100" y="5849938"/>
              <a:ext cx="1638300" cy="361950"/>
            </a:xfrm>
            <a:custGeom>
              <a:avLst/>
              <a:gdLst>
                <a:gd name="T0" fmla="*/ 2147483647 w 1453"/>
                <a:gd name="T1" fmla="*/ 2147483647 h 374"/>
                <a:gd name="T2" fmla="*/ 2147483647 w 1453"/>
                <a:gd name="T3" fmla="*/ 2147483647 h 374"/>
                <a:gd name="T4" fmla="*/ 2147483647 w 1453"/>
                <a:gd name="T5" fmla="*/ 2147483647 h 374"/>
                <a:gd name="T6" fmla="*/ 2147483647 w 1453"/>
                <a:gd name="T7" fmla="*/ 2147483647 h 374"/>
                <a:gd name="T8" fmla="*/ 2147483647 w 1453"/>
                <a:gd name="T9" fmla="*/ 2147483647 h 374"/>
                <a:gd name="T10" fmla="*/ 2147483647 w 1453"/>
                <a:gd name="T11" fmla="*/ 2147483647 h 374"/>
                <a:gd name="T12" fmla="*/ 0 w 1453"/>
                <a:gd name="T13" fmla="*/ 2147483647 h 374"/>
                <a:gd name="T14" fmla="*/ 0 w 1453"/>
                <a:gd name="T15" fmla="*/ 2147483647 h 374"/>
                <a:gd name="T16" fmla="*/ 2147483647 w 1453"/>
                <a:gd name="T17" fmla="*/ 2147483647 h 374"/>
                <a:gd name="T18" fmla="*/ 2147483647 w 1453"/>
                <a:gd name="T19" fmla="*/ 2147483647 h 374"/>
                <a:gd name="T20" fmla="*/ 2147483647 w 1453"/>
                <a:gd name="T21" fmla="*/ 2147483647 h 374"/>
                <a:gd name="T22" fmla="*/ 2147483647 w 1453"/>
                <a:gd name="T23" fmla="*/ 2147483647 h 374"/>
                <a:gd name="T24" fmla="*/ 2147483647 w 1453"/>
                <a:gd name="T25" fmla="*/ 2147483647 h 374"/>
                <a:gd name="T26" fmla="*/ 2147483647 w 1453"/>
                <a:gd name="T27" fmla="*/ 2147483647 h 374"/>
                <a:gd name="T28" fmla="*/ 2147483647 w 1453"/>
                <a:gd name="T29" fmla="*/ 2147483647 h 374"/>
                <a:gd name="T30" fmla="*/ 2147483647 w 1453"/>
                <a:gd name="T31" fmla="*/ 2147483647 h 374"/>
                <a:gd name="T32" fmla="*/ 2147483647 w 1453"/>
                <a:gd name="T33" fmla="*/ 2147483647 h 374"/>
                <a:gd name="T34" fmla="*/ 2147483647 w 1453"/>
                <a:gd name="T35" fmla="*/ 2147483647 h 374"/>
                <a:gd name="T36" fmla="*/ 2147483647 w 1453"/>
                <a:gd name="T37" fmla="*/ 2147483647 h 374"/>
                <a:gd name="T38" fmla="*/ 2147483647 w 1453"/>
                <a:gd name="T39" fmla="*/ 2147483647 h 374"/>
                <a:gd name="T40" fmla="*/ 2147483647 w 1453"/>
                <a:gd name="T41" fmla="*/ 2147483647 h 374"/>
                <a:gd name="T42" fmla="*/ 2147483647 w 1453"/>
                <a:gd name="T43" fmla="*/ 2147483647 h 374"/>
                <a:gd name="T44" fmla="*/ 2147483647 w 1453"/>
                <a:gd name="T45" fmla="*/ 2147483647 h 374"/>
                <a:gd name="T46" fmla="*/ 2147483647 w 1453"/>
                <a:gd name="T47" fmla="*/ 2147483647 h 374"/>
                <a:gd name="T48" fmla="*/ 2147483647 w 1453"/>
                <a:gd name="T49" fmla="*/ 2147483647 h 374"/>
                <a:gd name="T50" fmla="*/ 2147483647 w 1453"/>
                <a:gd name="T51" fmla="*/ 2147483647 h 374"/>
                <a:gd name="T52" fmla="*/ 2147483647 w 1453"/>
                <a:gd name="T53" fmla="*/ 2147483647 h 374"/>
                <a:gd name="T54" fmla="*/ 2147483647 w 1453"/>
                <a:gd name="T55" fmla="*/ 2147483647 h 374"/>
                <a:gd name="T56" fmla="*/ 2147483647 w 1453"/>
                <a:gd name="T57" fmla="*/ 2147483647 h 374"/>
                <a:gd name="T58" fmla="*/ 2147483647 w 1453"/>
                <a:gd name="T59" fmla="*/ 2147483647 h 374"/>
                <a:gd name="T60" fmla="*/ 2147483647 w 1453"/>
                <a:gd name="T61" fmla="*/ 2147483647 h 374"/>
                <a:gd name="T62" fmla="*/ 2147483647 w 1453"/>
                <a:gd name="T63" fmla="*/ 2147483647 h 374"/>
                <a:gd name="T64" fmla="*/ 2147483647 w 1453"/>
                <a:gd name="T65" fmla="*/ 2147483647 h 374"/>
                <a:gd name="T66" fmla="*/ 2147483647 w 1453"/>
                <a:gd name="T67" fmla="*/ 2147483647 h 374"/>
                <a:gd name="T68" fmla="*/ 2147483647 w 1453"/>
                <a:gd name="T69" fmla="*/ 2147483647 h 374"/>
                <a:gd name="T70" fmla="*/ 2147483647 w 1453"/>
                <a:gd name="T71" fmla="*/ 2147483647 h 374"/>
                <a:gd name="T72" fmla="*/ 2147483647 w 1453"/>
                <a:gd name="T73" fmla="*/ 2147483647 h 374"/>
                <a:gd name="T74" fmla="*/ 2147483647 w 1453"/>
                <a:gd name="T75" fmla="*/ 2147483647 h 374"/>
                <a:gd name="T76" fmla="*/ 2147483647 w 1453"/>
                <a:gd name="T77" fmla="*/ 2147483647 h 374"/>
                <a:gd name="T78" fmla="*/ 2147483647 w 1453"/>
                <a:gd name="T79" fmla="*/ 2147483647 h 374"/>
                <a:gd name="T80" fmla="*/ 2147483647 w 1453"/>
                <a:gd name="T81" fmla="*/ 2147483647 h 374"/>
                <a:gd name="T82" fmla="*/ 2147483647 w 1453"/>
                <a:gd name="T83" fmla="*/ 2147483647 h 374"/>
                <a:gd name="T84" fmla="*/ 2147483647 w 1453"/>
                <a:gd name="T85" fmla="*/ 2147483647 h 374"/>
                <a:gd name="T86" fmla="*/ 2147483647 w 1453"/>
                <a:gd name="T87" fmla="*/ 2147483647 h 374"/>
                <a:gd name="T88" fmla="*/ 2147483647 w 1453"/>
                <a:gd name="T89" fmla="*/ 2147483647 h 374"/>
                <a:gd name="T90" fmla="*/ 2147483647 w 1453"/>
                <a:gd name="T91" fmla="*/ 2147483647 h 374"/>
                <a:gd name="T92" fmla="*/ 2147483647 w 1453"/>
                <a:gd name="T93" fmla="*/ 2147483647 h 374"/>
                <a:gd name="T94" fmla="*/ 2147483647 w 1453"/>
                <a:gd name="T95" fmla="*/ 2147483647 h 374"/>
                <a:gd name="T96" fmla="*/ 2147483647 w 1453"/>
                <a:gd name="T97" fmla="*/ 2147483647 h 374"/>
                <a:gd name="T98" fmla="*/ 2147483647 w 1453"/>
                <a:gd name="T99" fmla="*/ 2147483647 h 374"/>
                <a:gd name="T100" fmla="*/ 2147483647 w 1453"/>
                <a:gd name="T101" fmla="*/ 2147483647 h 374"/>
                <a:gd name="T102" fmla="*/ 2147483647 w 1453"/>
                <a:gd name="T103" fmla="*/ 2147483647 h 374"/>
                <a:gd name="T104" fmla="*/ 2147483647 w 1453"/>
                <a:gd name="T105" fmla="*/ 2147483647 h 374"/>
                <a:gd name="T106" fmla="*/ 2147483647 w 1453"/>
                <a:gd name="T107" fmla="*/ 2147483647 h 374"/>
                <a:gd name="T108" fmla="*/ 2147483647 w 1453"/>
                <a:gd name="T109" fmla="*/ 2147483647 h 374"/>
                <a:gd name="T110" fmla="*/ 2147483647 w 1453"/>
                <a:gd name="T111" fmla="*/ 2147483647 h 374"/>
                <a:gd name="T112" fmla="*/ 2147483647 w 1453"/>
                <a:gd name="T113" fmla="*/ 0 h 374"/>
                <a:gd name="T114" fmla="*/ 2147483647 w 1453"/>
                <a:gd name="T115" fmla="*/ 0 h 374"/>
                <a:gd name="T116" fmla="*/ 2147483647 w 1453"/>
                <a:gd name="T117" fmla="*/ 2147483647 h 374"/>
                <a:gd name="T118" fmla="*/ 2147483647 w 1453"/>
                <a:gd name="T119" fmla="*/ 2147483647 h 374"/>
                <a:gd name="T120" fmla="*/ 2147483647 w 1453"/>
                <a:gd name="T121" fmla="*/ 2147483647 h 374"/>
                <a:gd name="T122" fmla="*/ 2147483647 w 1453"/>
                <a:gd name="T123" fmla="*/ 2147483647 h 37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53"/>
                <a:gd name="T187" fmla="*/ 0 h 374"/>
                <a:gd name="T188" fmla="*/ 1453 w 1453"/>
                <a:gd name="T189" fmla="*/ 374 h 37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53" h="374">
                  <a:moveTo>
                    <a:pt x="319" y="12"/>
                  </a:moveTo>
                  <a:lnTo>
                    <a:pt x="285" y="7"/>
                  </a:lnTo>
                  <a:lnTo>
                    <a:pt x="260" y="7"/>
                  </a:lnTo>
                  <a:lnTo>
                    <a:pt x="234" y="15"/>
                  </a:lnTo>
                  <a:lnTo>
                    <a:pt x="209" y="37"/>
                  </a:lnTo>
                  <a:lnTo>
                    <a:pt x="184" y="52"/>
                  </a:lnTo>
                  <a:lnTo>
                    <a:pt x="159" y="67"/>
                  </a:lnTo>
                  <a:lnTo>
                    <a:pt x="133" y="82"/>
                  </a:lnTo>
                  <a:lnTo>
                    <a:pt x="109" y="89"/>
                  </a:lnTo>
                  <a:lnTo>
                    <a:pt x="83" y="89"/>
                  </a:lnTo>
                  <a:lnTo>
                    <a:pt x="58" y="89"/>
                  </a:lnTo>
                  <a:lnTo>
                    <a:pt x="34" y="104"/>
                  </a:lnTo>
                  <a:lnTo>
                    <a:pt x="8" y="119"/>
                  </a:lnTo>
                  <a:lnTo>
                    <a:pt x="0" y="141"/>
                  </a:lnTo>
                  <a:lnTo>
                    <a:pt x="0" y="164"/>
                  </a:lnTo>
                  <a:lnTo>
                    <a:pt x="0" y="186"/>
                  </a:lnTo>
                  <a:lnTo>
                    <a:pt x="8" y="208"/>
                  </a:lnTo>
                  <a:lnTo>
                    <a:pt x="17" y="231"/>
                  </a:lnTo>
                  <a:lnTo>
                    <a:pt x="42" y="231"/>
                  </a:lnTo>
                  <a:lnTo>
                    <a:pt x="66" y="238"/>
                  </a:lnTo>
                  <a:lnTo>
                    <a:pt x="92" y="238"/>
                  </a:lnTo>
                  <a:lnTo>
                    <a:pt x="117" y="223"/>
                  </a:lnTo>
                  <a:lnTo>
                    <a:pt x="142" y="216"/>
                  </a:lnTo>
                  <a:lnTo>
                    <a:pt x="159" y="238"/>
                  </a:lnTo>
                  <a:lnTo>
                    <a:pt x="176" y="261"/>
                  </a:lnTo>
                  <a:lnTo>
                    <a:pt x="201" y="283"/>
                  </a:lnTo>
                  <a:lnTo>
                    <a:pt x="226" y="298"/>
                  </a:lnTo>
                  <a:lnTo>
                    <a:pt x="251" y="313"/>
                  </a:lnTo>
                  <a:lnTo>
                    <a:pt x="285" y="321"/>
                  </a:lnTo>
                  <a:lnTo>
                    <a:pt x="310" y="313"/>
                  </a:lnTo>
                  <a:lnTo>
                    <a:pt x="335" y="305"/>
                  </a:lnTo>
                  <a:lnTo>
                    <a:pt x="361" y="305"/>
                  </a:lnTo>
                  <a:lnTo>
                    <a:pt x="385" y="313"/>
                  </a:lnTo>
                  <a:lnTo>
                    <a:pt x="411" y="328"/>
                  </a:lnTo>
                  <a:lnTo>
                    <a:pt x="436" y="335"/>
                  </a:lnTo>
                  <a:lnTo>
                    <a:pt x="461" y="357"/>
                  </a:lnTo>
                  <a:lnTo>
                    <a:pt x="486" y="365"/>
                  </a:lnTo>
                  <a:lnTo>
                    <a:pt x="536" y="365"/>
                  </a:lnTo>
                  <a:lnTo>
                    <a:pt x="587" y="365"/>
                  </a:lnTo>
                  <a:lnTo>
                    <a:pt x="654" y="365"/>
                  </a:lnTo>
                  <a:lnTo>
                    <a:pt x="680" y="365"/>
                  </a:lnTo>
                  <a:lnTo>
                    <a:pt x="704" y="357"/>
                  </a:lnTo>
                  <a:lnTo>
                    <a:pt x="730" y="357"/>
                  </a:lnTo>
                  <a:lnTo>
                    <a:pt x="755" y="350"/>
                  </a:lnTo>
                  <a:lnTo>
                    <a:pt x="780" y="342"/>
                  </a:lnTo>
                  <a:lnTo>
                    <a:pt x="805" y="335"/>
                  </a:lnTo>
                  <a:lnTo>
                    <a:pt x="831" y="328"/>
                  </a:lnTo>
                  <a:lnTo>
                    <a:pt x="855" y="328"/>
                  </a:lnTo>
                  <a:lnTo>
                    <a:pt x="881" y="335"/>
                  </a:lnTo>
                  <a:lnTo>
                    <a:pt x="906" y="335"/>
                  </a:lnTo>
                  <a:lnTo>
                    <a:pt x="931" y="342"/>
                  </a:lnTo>
                  <a:lnTo>
                    <a:pt x="956" y="350"/>
                  </a:lnTo>
                  <a:lnTo>
                    <a:pt x="990" y="365"/>
                  </a:lnTo>
                  <a:lnTo>
                    <a:pt x="1040" y="365"/>
                  </a:lnTo>
                  <a:lnTo>
                    <a:pt x="1107" y="373"/>
                  </a:lnTo>
                  <a:lnTo>
                    <a:pt x="1133" y="365"/>
                  </a:lnTo>
                  <a:lnTo>
                    <a:pt x="1183" y="365"/>
                  </a:lnTo>
                  <a:lnTo>
                    <a:pt x="1217" y="357"/>
                  </a:lnTo>
                  <a:lnTo>
                    <a:pt x="1241" y="335"/>
                  </a:lnTo>
                  <a:lnTo>
                    <a:pt x="1267" y="328"/>
                  </a:lnTo>
                  <a:lnTo>
                    <a:pt x="1301" y="313"/>
                  </a:lnTo>
                  <a:lnTo>
                    <a:pt x="1325" y="298"/>
                  </a:lnTo>
                  <a:lnTo>
                    <a:pt x="1351" y="290"/>
                  </a:lnTo>
                  <a:lnTo>
                    <a:pt x="1376" y="283"/>
                  </a:lnTo>
                  <a:lnTo>
                    <a:pt x="1400" y="275"/>
                  </a:lnTo>
                  <a:lnTo>
                    <a:pt x="1426" y="275"/>
                  </a:lnTo>
                  <a:lnTo>
                    <a:pt x="1452" y="275"/>
                  </a:lnTo>
                  <a:lnTo>
                    <a:pt x="1443" y="254"/>
                  </a:lnTo>
                  <a:lnTo>
                    <a:pt x="1426" y="231"/>
                  </a:lnTo>
                  <a:lnTo>
                    <a:pt x="1417" y="208"/>
                  </a:lnTo>
                  <a:lnTo>
                    <a:pt x="1426" y="186"/>
                  </a:lnTo>
                  <a:lnTo>
                    <a:pt x="1443" y="164"/>
                  </a:lnTo>
                  <a:lnTo>
                    <a:pt x="1452" y="141"/>
                  </a:lnTo>
                  <a:lnTo>
                    <a:pt x="1443" y="119"/>
                  </a:lnTo>
                  <a:lnTo>
                    <a:pt x="1426" y="97"/>
                  </a:lnTo>
                  <a:lnTo>
                    <a:pt x="1400" y="82"/>
                  </a:lnTo>
                  <a:lnTo>
                    <a:pt x="1376" y="82"/>
                  </a:lnTo>
                  <a:lnTo>
                    <a:pt x="1351" y="82"/>
                  </a:lnTo>
                  <a:lnTo>
                    <a:pt x="1325" y="82"/>
                  </a:lnTo>
                  <a:lnTo>
                    <a:pt x="1301" y="82"/>
                  </a:lnTo>
                  <a:lnTo>
                    <a:pt x="1275" y="82"/>
                  </a:lnTo>
                  <a:lnTo>
                    <a:pt x="1250" y="74"/>
                  </a:lnTo>
                  <a:lnTo>
                    <a:pt x="1225" y="67"/>
                  </a:lnTo>
                  <a:lnTo>
                    <a:pt x="1200" y="67"/>
                  </a:lnTo>
                  <a:lnTo>
                    <a:pt x="1174" y="67"/>
                  </a:lnTo>
                  <a:lnTo>
                    <a:pt x="1150" y="74"/>
                  </a:lnTo>
                  <a:lnTo>
                    <a:pt x="1124" y="82"/>
                  </a:lnTo>
                  <a:lnTo>
                    <a:pt x="1107" y="59"/>
                  </a:lnTo>
                  <a:lnTo>
                    <a:pt x="1082" y="45"/>
                  </a:lnTo>
                  <a:lnTo>
                    <a:pt x="1057" y="30"/>
                  </a:lnTo>
                  <a:lnTo>
                    <a:pt x="1032" y="30"/>
                  </a:lnTo>
                  <a:lnTo>
                    <a:pt x="1006" y="22"/>
                  </a:lnTo>
                  <a:lnTo>
                    <a:pt x="973" y="15"/>
                  </a:lnTo>
                  <a:lnTo>
                    <a:pt x="948" y="7"/>
                  </a:lnTo>
                  <a:lnTo>
                    <a:pt x="922" y="7"/>
                  </a:lnTo>
                  <a:lnTo>
                    <a:pt x="898" y="22"/>
                  </a:lnTo>
                  <a:lnTo>
                    <a:pt x="872" y="30"/>
                  </a:lnTo>
                  <a:lnTo>
                    <a:pt x="847" y="30"/>
                  </a:lnTo>
                  <a:lnTo>
                    <a:pt x="822" y="30"/>
                  </a:lnTo>
                  <a:lnTo>
                    <a:pt x="797" y="30"/>
                  </a:lnTo>
                  <a:lnTo>
                    <a:pt x="771" y="30"/>
                  </a:lnTo>
                  <a:lnTo>
                    <a:pt x="747" y="22"/>
                  </a:lnTo>
                  <a:lnTo>
                    <a:pt x="721" y="15"/>
                  </a:lnTo>
                  <a:lnTo>
                    <a:pt x="696" y="7"/>
                  </a:lnTo>
                  <a:lnTo>
                    <a:pt x="671" y="7"/>
                  </a:lnTo>
                  <a:lnTo>
                    <a:pt x="646" y="7"/>
                  </a:lnTo>
                  <a:lnTo>
                    <a:pt x="620" y="7"/>
                  </a:lnTo>
                  <a:lnTo>
                    <a:pt x="596" y="22"/>
                  </a:lnTo>
                  <a:lnTo>
                    <a:pt x="570" y="30"/>
                  </a:lnTo>
                  <a:lnTo>
                    <a:pt x="545" y="30"/>
                  </a:lnTo>
                  <a:lnTo>
                    <a:pt x="520" y="22"/>
                  </a:lnTo>
                  <a:lnTo>
                    <a:pt x="486" y="7"/>
                  </a:lnTo>
                  <a:lnTo>
                    <a:pt x="461" y="7"/>
                  </a:lnTo>
                  <a:lnTo>
                    <a:pt x="436" y="0"/>
                  </a:lnTo>
                  <a:lnTo>
                    <a:pt x="411" y="0"/>
                  </a:lnTo>
                  <a:lnTo>
                    <a:pt x="385" y="0"/>
                  </a:lnTo>
                  <a:lnTo>
                    <a:pt x="361" y="7"/>
                  </a:lnTo>
                  <a:lnTo>
                    <a:pt x="319" y="12"/>
                  </a:lnTo>
                  <a:lnTo>
                    <a:pt x="293" y="45"/>
                  </a:lnTo>
                  <a:lnTo>
                    <a:pt x="268" y="59"/>
                  </a:lnTo>
                  <a:lnTo>
                    <a:pt x="260" y="82"/>
                  </a:lnTo>
                  <a:lnTo>
                    <a:pt x="234" y="74"/>
                  </a:lnTo>
                  <a:lnTo>
                    <a:pt x="209" y="67"/>
                  </a:lnTo>
                  <a:lnTo>
                    <a:pt x="217" y="57"/>
                  </a:lnTo>
                </a:path>
              </a:pathLst>
            </a:custGeom>
            <a:gradFill rotWithShape="0">
              <a:gsLst>
                <a:gs pos="0">
                  <a:srgbClr val="FFCC99"/>
                </a:gs>
                <a:gs pos="100000">
                  <a:srgbClr val="FF9933"/>
                </a:gs>
              </a:gsLst>
              <a:lin ang="5400000" scaled="1"/>
            </a:gradFill>
            <a:ln w="12700" cap="rnd">
              <a:solidFill>
                <a:srgbClr val="996633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79877" name="Object 5"/>
          <p:cNvGraphicFramePr>
            <a:graphicFrameLocks noChangeAspect="1"/>
          </p:cNvGraphicFramePr>
          <p:nvPr/>
        </p:nvGraphicFramePr>
        <p:xfrm>
          <a:off x="4191000" y="228600"/>
          <a:ext cx="49530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69" name="" r:id="rId1" imgW="4629150" imgH="1847850" progId="Visio.Drawing.11">
                  <p:embed/>
                </p:oleObj>
              </mc:Choice>
              <mc:Fallback>
                <p:oleObj name="" r:id="rId1" imgW="4629150" imgH="184785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28600"/>
                        <a:ext cx="4953000" cy="220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752600"/>
            <a:ext cx="8305800" cy="4648200"/>
          </a:xfrm>
        </p:spPr>
        <p:txBody>
          <a:bodyPr/>
          <a:lstStyle/>
          <a:p>
            <a:pPr marL="514350" indent="-514350">
              <a:spcBef>
                <a:spcPct val="0"/>
              </a:spcBef>
              <a:spcAft>
                <a:spcPts val="1800"/>
              </a:spcAft>
              <a:buClr>
                <a:srgbClr val="A50021"/>
              </a:buClr>
              <a:buSzPct val="95000"/>
              <a:buFont typeface="Wingdings" panose="05000000000000000000" pitchFamily="2" charset="2"/>
              <a:buNone/>
            </a:pPr>
            <a:r>
              <a:rPr kumimoji="0" lang="en-US" altLang="zh-CN" sz="2600" b="1" dirty="0">
                <a:latin typeface="宋体" panose="02010600030101010101" pitchFamily="2" charset="-122"/>
              </a:rPr>
              <a:t>  ④ </a:t>
            </a:r>
            <a:r>
              <a:rPr kumimoji="0" lang="zh-CN" altLang="en-US" sz="2600" b="1" dirty="0">
                <a:latin typeface="宋体" panose="02010600030101010101" pitchFamily="2" charset="-122"/>
              </a:rPr>
              <a:t>溢出</a:t>
            </a:r>
            <a:r>
              <a:rPr kumimoji="0" lang="zh-CN" altLang="en-US" sz="2600" b="1" dirty="0"/>
              <a:t>中断 </a:t>
            </a:r>
            <a:r>
              <a:rPr kumimoji="0" lang="en-US" altLang="zh-CN" sz="2600" b="1" dirty="0"/>
              <a:t>INTO</a:t>
            </a:r>
            <a:endParaRPr kumimoji="0" lang="zh-CN" altLang="en-US" sz="2600" b="1" dirty="0"/>
          </a:p>
          <a:p>
            <a:pPr marL="1314450" lvl="2" indent="-514350"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300" dirty="0"/>
              <a:t>单字节中断指令。类型号为</a:t>
            </a:r>
            <a:r>
              <a:rPr kumimoji="0" lang="en-US" altLang="zh-CN" sz="2300" dirty="0"/>
              <a:t>4</a:t>
            </a:r>
            <a:r>
              <a:rPr kumimoji="0" lang="zh-CN" altLang="en-US" sz="2300" dirty="0"/>
              <a:t>。</a:t>
            </a:r>
            <a:endParaRPr kumimoji="0" lang="en-US" altLang="zh-CN" sz="2300" dirty="0"/>
          </a:p>
          <a:p>
            <a:pPr marL="1314450" lvl="2" indent="-514350">
              <a:spcBef>
                <a:spcPct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300" dirty="0"/>
              <a:t>该指令常跟</a:t>
            </a:r>
            <a:r>
              <a:rPr kumimoji="0" lang="zh-CN" altLang="en-US" sz="2300" b="1" u="sng" dirty="0">
                <a:solidFill>
                  <a:srgbClr val="0000FF"/>
                </a:solidFill>
              </a:rPr>
              <a:t>在带符号数运算指令之后</a:t>
            </a:r>
            <a:r>
              <a:rPr kumimoji="0" lang="zh-CN" altLang="en-US" sz="2300" dirty="0"/>
              <a:t>。若标志寄存器的</a:t>
            </a:r>
            <a:r>
              <a:rPr kumimoji="0" lang="en-US" altLang="zh-CN" sz="2300" dirty="0"/>
              <a:t>OF=1</a:t>
            </a:r>
            <a:r>
              <a:rPr kumimoji="0" lang="zh-CN" altLang="en-US" sz="2300" dirty="0"/>
              <a:t>，则执行溢出中断，其中断服务程序给出</a:t>
            </a:r>
            <a:r>
              <a:rPr kumimoji="0" lang="zh-CN" altLang="en-US" sz="2300" b="1" u="sng" dirty="0">
                <a:solidFill>
                  <a:srgbClr val="FF0066"/>
                </a:solidFill>
              </a:rPr>
              <a:t>出错信息</a:t>
            </a:r>
            <a:r>
              <a:rPr kumimoji="0" lang="zh-CN" altLang="en-US" sz="2300" dirty="0"/>
              <a:t>。</a:t>
            </a:r>
            <a:endParaRPr kumimoji="0" lang="en-US" altLang="zh-CN" sz="2300" dirty="0"/>
          </a:p>
          <a:p>
            <a:pPr marL="514350" indent="-514350">
              <a:spcBef>
                <a:spcPts val="1200"/>
              </a:spcBef>
              <a:spcAft>
                <a:spcPts val="1800"/>
              </a:spcAft>
              <a:buClr>
                <a:srgbClr val="A50021"/>
              </a:buClr>
              <a:buSzPct val="95000"/>
              <a:buFont typeface="Wingdings" panose="05000000000000000000" pitchFamily="2" charset="2"/>
              <a:buNone/>
            </a:pPr>
            <a:r>
              <a:rPr kumimoji="0" lang="en-US" altLang="zh-CN" sz="2600" b="1" dirty="0">
                <a:latin typeface="宋体" panose="02010600030101010101" pitchFamily="2" charset="-122"/>
              </a:rPr>
              <a:t>  ⑤ </a:t>
            </a:r>
            <a:r>
              <a:rPr kumimoji="0" lang="zh-CN" altLang="en-US" sz="2600" b="1" dirty="0">
                <a:latin typeface="宋体" panose="02010600030101010101" pitchFamily="2" charset="-122"/>
              </a:rPr>
              <a:t>用户定义的软件中断</a:t>
            </a:r>
            <a:endParaRPr kumimoji="0" lang="zh-CN" altLang="en-US" sz="2600" b="1" dirty="0"/>
          </a:p>
          <a:p>
            <a:pPr marL="1314450" lvl="2" indent="-514350"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300" dirty="0"/>
              <a:t>双字节中断指令</a:t>
            </a:r>
            <a:r>
              <a:rPr kumimoji="0" lang="en-US" altLang="zh-CN" sz="2300" dirty="0"/>
              <a:t>INT n</a:t>
            </a:r>
            <a:r>
              <a:rPr kumimoji="0" lang="zh-CN" altLang="en-US" sz="2300" dirty="0"/>
              <a:t>，由用户定义，类型号为</a:t>
            </a:r>
            <a:r>
              <a:rPr kumimoji="0" lang="en-US" altLang="zh-CN" sz="2300" dirty="0"/>
              <a:t>n</a:t>
            </a:r>
            <a:r>
              <a:rPr kumimoji="0" lang="zh-CN" altLang="en-US" sz="2300" dirty="0"/>
              <a:t>。</a:t>
            </a:r>
            <a:endParaRPr kumimoji="0" lang="en-US" altLang="zh-CN" sz="2300" dirty="0"/>
          </a:p>
          <a:p>
            <a:pPr marL="1314450" lvl="2" indent="-514350">
              <a:spcBef>
                <a:spcPct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300" b="1" u="sng" dirty="0">
                <a:solidFill>
                  <a:srgbClr val="0000FF"/>
                </a:solidFill>
              </a:rPr>
              <a:t>不可被屏蔽</a:t>
            </a:r>
            <a:r>
              <a:rPr kumimoji="0" lang="zh-CN" altLang="en-US" sz="2300" dirty="0"/>
              <a:t>。</a:t>
            </a:r>
            <a:r>
              <a:rPr kumimoji="0" lang="en-US" altLang="zh-CN" sz="2300" dirty="0"/>
              <a:t>CPU</a:t>
            </a:r>
            <a:r>
              <a:rPr kumimoji="0" lang="zh-CN" altLang="en-US" sz="2300" b="1" u="sng" dirty="0">
                <a:solidFill>
                  <a:srgbClr val="0000FF"/>
                </a:solidFill>
              </a:rPr>
              <a:t>不发响应</a:t>
            </a:r>
            <a:r>
              <a:rPr kumimoji="0" lang="zh-CN" altLang="en-US" sz="2300" dirty="0"/>
              <a:t>信号，中断控制器</a:t>
            </a:r>
            <a:r>
              <a:rPr kumimoji="0" lang="zh-CN" altLang="en-US" sz="2300" b="1" u="sng" dirty="0">
                <a:solidFill>
                  <a:srgbClr val="0000FF"/>
                </a:solidFill>
              </a:rPr>
              <a:t>不提供中断类型号</a:t>
            </a:r>
            <a:r>
              <a:rPr kumimoji="0" lang="zh-CN" altLang="en-US" sz="2300" dirty="0"/>
              <a:t>。</a:t>
            </a:r>
            <a:endParaRPr kumimoji="0" lang="en-US" altLang="zh-CN" sz="2300" dirty="0"/>
          </a:p>
        </p:txBody>
      </p:sp>
      <p:sp>
        <p:nvSpPr>
          <p:cNvPr id="81922" name="灯片编号占位符 3"/>
          <p:cNvSpPr txBox="1">
            <a:spLocks noGrp="1"/>
          </p:cNvSpPr>
          <p:nvPr/>
        </p:nvSpPr>
        <p:spPr bwMode="auto">
          <a:xfrm>
            <a:off x="6553200" y="6172200"/>
            <a:ext cx="2286000" cy="5492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r"/>
            <a:fld id="{E03C6D69-37DD-411B-8A42-1316B80CB3FA}" type="slidenum">
              <a:rPr lang="en-US" altLang="zh-CN" sz="1600" b="1"/>
            </a:fld>
            <a:endParaRPr lang="en-US" altLang="zh-CN" sz="1600" b="1"/>
          </a:p>
        </p:txBody>
      </p:sp>
      <p:sp>
        <p:nvSpPr>
          <p:cNvPr id="81923" name="Rectangle 5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81924" name="Object 5"/>
          <p:cNvGraphicFramePr>
            <a:graphicFrameLocks noChangeAspect="1"/>
          </p:cNvGraphicFramePr>
          <p:nvPr/>
        </p:nvGraphicFramePr>
        <p:xfrm>
          <a:off x="4191000" y="0"/>
          <a:ext cx="49530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484" name="" r:id="rId1" imgW="4629150" imgH="1847850" progId="Visio.Drawing.11">
                  <p:embed/>
                </p:oleObj>
              </mc:Choice>
              <mc:Fallback>
                <p:oleObj name="" r:id="rId1" imgW="4629150" imgH="184785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0"/>
                        <a:ext cx="4953000" cy="220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143000"/>
            <a:ext cx="7848600" cy="2057400"/>
          </a:xfrm>
        </p:spPr>
        <p:txBody>
          <a:bodyPr/>
          <a:lstStyle/>
          <a:p>
            <a:pPr marL="514350" indent="-514350">
              <a:spcBef>
                <a:spcPct val="0"/>
              </a:spcBef>
              <a:spcAft>
                <a:spcPts val="1800"/>
              </a:spcAft>
              <a:buClr>
                <a:srgbClr val="A50021"/>
              </a:buClr>
              <a:buSzPct val="95000"/>
              <a:buFont typeface="Wingdings" panose="05000000000000000000" pitchFamily="2" charset="2"/>
              <a:buChar char="n"/>
            </a:pPr>
            <a:r>
              <a:rPr kumimoji="0" lang="zh-CN" altLang="en-US" sz="2600" b="1" dirty="0"/>
              <a:t>内、外中断的优先级次序</a:t>
            </a:r>
            <a:endParaRPr kumimoji="0" lang="zh-CN" altLang="en-US" sz="2600" b="1" dirty="0"/>
          </a:p>
          <a:p>
            <a:pPr marL="914400" lvl="1" indent="-514350">
              <a:spcBef>
                <a:spcPct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▲"/>
            </a:pPr>
            <a:r>
              <a:rPr kumimoji="0" lang="en-US" altLang="zh-CN" sz="2300" dirty="0"/>
              <a:t>8086/8088</a:t>
            </a:r>
            <a:r>
              <a:rPr kumimoji="0" lang="zh-CN" altLang="en-US" sz="2300" dirty="0"/>
              <a:t>系统中，除单步中断外，所有</a:t>
            </a:r>
            <a:r>
              <a:rPr kumimoji="0" lang="zh-CN" altLang="en-US" sz="2300" b="1" u="sng" dirty="0">
                <a:solidFill>
                  <a:srgbClr val="0000FF"/>
                </a:solidFill>
              </a:rPr>
              <a:t>内部中断的优先级均高于外部中断</a:t>
            </a:r>
            <a:r>
              <a:rPr kumimoji="0" lang="zh-CN" altLang="en-US" sz="2300" dirty="0"/>
              <a:t>。</a:t>
            </a:r>
            <a:endParaRPr kumimoji="0" lang="en-US" altLang="zh-CN" sz="2300" dirty="0"/>
          </a:p>
          <a:p>
            <a:pPr marL="914400" lvl="1" indent="-514350">
              <a:spcBef>
                <a:spcPct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▲"/>
            </a:pPr>
            <a:r>
              <a:rPr kumimoji="0" lang="zh-CN" altLang="en-US" sz="2300" dirty="0"/>
              <a:t>除单步中断外，所有内部中断都不能被屏蔽。</a:t>
            </a:r>
            <a:endParaRPr kumimoji="0" lang="en-US" altLang="zh-CN" sz="2300" dirty="0"/>
          </a:p>
          <a:p>
            <a:pPr marL="514350" indent="-514350">
              <a:spcBef>
                <a:spcPct val="0"/>
              </a:spcBef>
              <a:spcAft>
                <a:spcPts val="1200"/>
              </a:spcAft>
              <a:buClr>
                <a:schemeClr val="tx1"/>
              </a:buClr>
              <a:buSzPct val="95000"/>
              <a:buFont typeface="Wingdings" panose="05000000000000000000" pitchFamily="2" charset="2"/>
              <a:buNone/>
            </a:pPr>
            <a:r>
              <a:rPr kumimoji="0" lang="en-US" altLang="zh-CN" sz="2400" dirty="0"/>
              <a:t>  </a:t>
            </a:r>
            <a:endParaRPr kumimoji="0" lang="zh-CN" altLang="en-US" sz="2300" dirty="0"/>
          </a:p>
        </p:txBody>
      </p:sp>
      <p:sp>
        <p:nvSpPr>
          <p:cNvPr id="83970" name="灯片编号占位符 3"/>
          <p:cNvSpPr txBox="1">
            <a:spLocks noGrp="1"/>
          </p:cNvSpPr>
          <p:nvPr/>
        </p:nvSpPr>
        <p:spPr bwMode="auto">
          <a:xfrm>
            <a:off x="6553200" y="6172200"/>
            <a:ext cx="2286000" cy="5492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r"/>
            <a:fld id="{C78D61F8-C6EE-42A9-8E78-555561CE0998}" type="slidenum">
              <a:rPr lang="en-US" altLang="zh-CN" sz="1600" b="1"/>
            </a:fld>
            <a:endParaRPr lang="en-US" altLang="zh-CN" sz="1600" b="1"/>
          </a:p>
        </p:txBody>
      </p:sp>
      <p:sp>
        <p:nvSpPr>
          <p:cNvPr id="83971" name="Rectangle 5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905000" y="3276600"/>
          <a:ext cx="5410200" cy="2665416"/>
        </p:xfrm>
        <a:graphic>
          <a:graphicData uri="http://schemas.openxmlformats.org/drawingml/2006/table">
            <a:tbl>
              <a:tblPr/>
              <a:tblGrid>
                <a:gridCol w="1830388"/>
                <a:gridCol w="1776412"/>
                <a:gridCol w="1803400"/>
              </a:tblGrid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中断名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中断类型号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优先级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除法出错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类型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高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↑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低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 n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类型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INTO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类型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NMI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类型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INTR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外设送入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单步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B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类型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BD8FF"/>
                    </a:solidFill>
                  </a:tcPr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7" name="横卷形 6"/>
          <p:cNvSpPr/>
          <p:nvPr/>
        </p:nvSpPr>
        <p:spPr>
          <a:xfrm>
            <a:off x="5056505" y="328930"/>
            <a:ext cx="3890645" cy="1371600"/>
          </a:xfrm>
          <a:prstGeom prst="horizontalScroll">
            <a:avLst/>
          </a:prstGeom>
          <a:solidFill>
            <a:srgbClr val="FF99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2200" dirty="0">
                <a:solidFill>
                  <a:srgbClr val="000000"/>
                </a:solidFill>
              </a:rPr>
              <a:t>思考：断点中断的优先级如何？</a:t>
            </a:r>
            <a:endParaRPr lang="en-US" altLang="zh-CN" sz="22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924800" cy="4648200"/>
          </a:xfrm>
        </p:spPr>
        <p:txBody>
          <a:bodyPr/>
          <a:lstStyle/>
          <a:p>
            <a:pPr marL="514350" indent="-514350">
              <a:spcBef>
                <a:spcPct val="0"/>
              </a:spcBef>
              <a:spcAft>
                <a:spcPts val="1200"/>
              </a:spcAft>
              <a:buClrTx/>
              <a:buSzPct val="95000"/>
            </a:pPr>
            <a:r>
              <a:rPr kumimoji="0" lang="en-US" altLang="zh-CN" sz="2400" dirty="0"/>
              <a:t>8086/8088</a:t>
            </a:r>
            <a:r>
              <a:rPr kumimoji="0" lang="zh-CN" altLang="en-US" sz="2400" dirty="0"/>
              <a:t>系统支持</a:t>
            </a:r>
            <a:r>
              <a:rPr kumimoji="0" lang="en-US" altLang="zh-CN" sz="2400" dirty="0"/>
              <a:t>256</a:t>
            </a:r>
            <a:r>
              <a:rPr kumimoji="0" lang="zh-CN" altLang="en-US" sz="2400" dirty="0"/>
              <a:t>个中断源，各个中断源用不同的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中断类型号</a:t>
            </a:r>
            <a:r>
              <a:rPr kumimoji="0" lang="zh-CN" altLang="en-US" sz="2400" dirty="0"/>
              <a:t>标识，即：</a:t>
            </a:r>
            <a:r>
              <a:rPr kumimoji="0" lang="en-US" altLang="zh-CN" sz="2400" dirty="0"/>
              <a:t>0~255</a:t>
            </a:r>
            <a:r>
              <a:rPr kumimoji="0" lang="zh-CN" altLang="en-US" sz="2400" dirty="0"/>
              <a:t>。</a:t>
            </a:r>
            <a:endParaRPr kumimoji="0" lang="zh-CN" altLang="en-US" sz="2400" dirty="0"/>
          </a:p>
          <a:p>
            <a:pPr marL="514350" indent="-514350">
              <a:spcBef>
                <a:spcPct val="0"/>
              </a:spcBef>
              <a:spcAft>
                <a:spcPts val="2400"/>
              </a:spcAft>
              <a:buClrTx/>
              <a:buSzPct val="95000"/>
            </a:pPr>
            <a:r>
              <a:rPr kumimoji="0" lang="zh-CN" altLang="en-US" sz="2400" dirty="0"/>
              <a:t>每个中断源都有相应的</a:t>
            </a:r>
            <a:r>
              <a:rPr kumimoji="0" lang="en-US" altLang="zh-CN" sz="2400" dirty="0"/>
              <a:t>ISR</a:t>
            </a:r>
            <a:r>
              <a:rPr kumimoji="0" lang="zh-CN" altLang="en-US" sz="2400" dirty="0"/>
              <a:t>，每个</a:t>
            </a:r>
            <a:r>
              <a:rPr kumimoji="0" lang="en-US" altLang="zh-CN" sz="2400" dirty="0"/>
              <a:t>ISR</a:t>
            </a:r>
            <a:r>
              <a:rPr kumimoji="0" lang="zh-CN" altLang="en-US" sz="2400" dirty="0"/>
              <a:t>都有不同的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入口地址</a:t>
            </a:r>
            <a:r>
              <a:rPr kumimoji="0" lang="zh-CN" altLang="en-US" sz="2400" b="1" dirty="0">
                <a:solidFill>
                  <a:srgbClr val="FF0066"/>
                </a:solidFill>
              </a:rPr>
              <a:t>（</a:t>
            </a:r>
            <a:r>
              <a:rPr kumimoji="0" lang="zh-CN" altLang="en-US" sz="2400" b="1" u="sng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又称中断向量</a:t>
            </a:r>
            <a:r>
              <a:rPr kumimoji="0" lang="zh-CN" altLang="en-US" sz="2400" b="1" dirty="0">
                <a:solidFill>
                  <a:srgbClr val="FF0066"/>
                </a:solidFill>
              </a:rPr>
              <a:t>）</a:t>
            </a:r>
            <a:r>
              <a:rPr kumimoji="0" lang="zh-CN" altLang="en-US" sz="2400" dirty="0"/>
              <a:t>。</a:t>
            </a:r>
            <a:endParaRPr kumimoji="0" lang="en-US" altLang="zh-CN" sz="2400" dirty="0"/>
          </a:p>
          <a:p>
            <a:pPr marL="514350" indent="-514350">
              <a:spcBef>
                <a:spcPts val="1200"/>
              </a:spcBef>
              <a:spcAft>
                <a:spcPts val="1200"/>
              </a:spcAft>
              <a:buClrTx/>
              <a:buSzPct val="95000"/>
            </a:pPr>
            <a:r>
              <a:rPr kumimoji="0" lang="zh-CN" altLang="en-US" sz="2400" dirty="0"/>
              <a:t>每个入口地址由</a:t>
            </a:r>
            <a:r>
              <a:rPr kumimoji="0" lang="en-US" altLang="zh-CN" sz="2400" dirty="0"/>
              <a:t>4</a:t>
            </a:r>
            <a:r>
              <a:rPr kumimoji="0" lang="zh-CN" altLang="en-US" sz="2400" dirty="0"/>
              <a:t>个字节标识：</a:t>
            </a:r>
            <a:endParaRPr kumimoji="0" lang="en-US" altLang="zh-CN" sz="2400" dirty="0"/>
          </a:p>
          <a:p>
            <a:pPr marL="914400" lvl="1" indent="-514350">
              <a:spcBef>
                <a:spcPct val="0"/>
              </a:spcBef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zh-CN" altLang="en-US" sz="2200" dirty="0"/>
              <a:t>低</a:t>
            </a:r>
            <a:r>
              <a:rPr kumimoji="0" lang="en-US" altLang="zh-CN" sz="2200" dirty="0"/>
              <a:t>2</a:t>
            </a:r>
            <a:r>
              <a:rPr kumimoji="0" lang="zh-CN" altLang="en-US" sz="2200" dirty="0"/>
              <a:t>个字节：存放中断入口的</a:t>
            </a:r>
            <a:r>
              <a:rPr kumimoji="0" lang="zh-CN" altLang="en-US" sz="2200" b="1" u="sng" dirty="0">
                <a:solidFill>
                  <a:srgbClr val="FF0066"/>
                </a:solidFill>
              </a:rPr>
              <a:t>偏移地址（</a:t>
            </a:r>
            <a:r>
              <a:rPr kumimoji="0" lang="en-US" altLang="zh-CN" sz="2200" b="1" u="sng" dirty="0">
                <a:solidFill>
                  <a:srgbClr val="FF0066"/>
                </a:solidFill>
              </a:rPr>
              <a:t>IP</a:t>
            </a:r>
            <a:r>
              <a:rPr kumimoji="0" lang="zh-CN" altLang="en-US" sz="2200" b="1" u="sng" dirty="0">
                <a:solidFill>
                  <a:srgbClr val="FF0066"/>
                </a:solidFill>
              </a:rPr>
              <a:t>）</a:t>
            </a:r>
            <a:r>
              <a:rPr kumimoji="0" lang="zh-CN" altLang="en-US" sz="2200" dirty="0"/>
              <a:t>。</a:t>
            </a:r>
            <a:endParaRPr kumimoji="0" lang="en-US" altLang="zh-CN" sz="2200" dirty="0"/>
          </a:p>
          <a:p>
            <a:pPr marL="914400" lvl="1" indent="-514350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zh-CN" altLang="en-US" sz="2200" dirty="0"/>
              <a:t>高</a:t>
            </a:r>
            <a:r>
              <a:rPr kumimoji="0" lang="en-US" altLang="zh-CN" sz="2200" dirty="0"/>
              <a:t>2</a:t>
            </a:r>
            <a:r>
              <a:rPr kumimoji="0" lang="zh-CN" altLang="en-US" sz="2200" dirty="0"/>
              <a:t>个字节：存放中断入口的</a:t>
            </a:r>
            <a:r>
              <a:rPr kumimoji="0" lang="zh-CN" altLang="en-US" sz="2200" b="1" u="sng" dirty="0">
                <a:solidFill>
                  <a:srgbClr val="FF0066"/>
                </a:solidFill>
              </a:rPr>
              <a:t>段基址（</a:t>
            </a:r>
            <a:r>
              <a:rPr kumimoji="0" lang="en-US" altLang="zh-CN" sz="2200" b="1" u="sng" dirty="0">
                <a:solidFill>
                  <a:srgbClr val="FF0066"/>
                </a:solidFill>
              </a:rPr>
              <a:t>CS</a:t>
            </a:r>
            <a:r>
              <a:rPr kumimoji="0" lang="zh-CN" altLang="en-US" sz="2200" b="1" u="sng" dirty="0">
                <a:solidFill>
                  <a:srgbClr val="FF0066"/>
                </a:solidFill>
              </a:rPr>
              <a:t>）</a:t>
            </a:r>
            <a:r>
              <a:rPr kumimoji="0" lang="zh-CN" altLang="en-US" sz="2200" dirty="0"/>
              <a:t>。</a:t>
            </a:r>
            <a:endParaRPr kumimoji="0" lang="en-US" altLang="zh-CN" sz="2200" dirty="0"/>
          </a:p>
          <a:p>
            <a:pPr marL="514350" indent="-514350">
              <a:spcBef>
                <a:spcPct val="0"/>
              </a:spcBef>
              <a:spcAft>
                <a:spcPts val="1800"/>
              </a:spcAft>
              <a:buClrTx/>
              <a:buSzPct val="95000"/>
            </a:pPr>
            <a:r>
              <a:rPr kumimoji="0" lang="zh-CN" altLang="en-US" sz="2400" dirty="0"/>
              <a:t>系统各个中断入口地址的集合形成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中断向量表</a:t>
            </a:r>
            <a:r>
              <a:rPr kumimoji="0" lang="zh-CN" altLang="en-US" sz="2400" dirty="0"/>
              <a:t>。共占</a:t>
            </a:r>
            <a:r>
              <a:rPr kumimoji="0" lang="en-US" altLang="zh-CN" sz="2400" dirty="0"/>
              <a:t>1KB</a:t>
            </a:r>
            <a:r>
              <a:rPr kumimoji="0" lang="zh-CN" altLang="en-US" sz="2400" dirty="0"/>
              <a:t>空间，地址范围 </a:t>
            </a:r>
            <a:r>
              <a:rPr kumimoji="0" lang="en-US" altLang="zh-CN" sz="2400" dirty="0"/>
              <a:t>0~3FFH</a:t>
            </a:r>
            <a:r>
              <a:rPr kumimoji="0" lang="zh-CN" altLang="en-US" sz="2400" dirty="0"/>
              <a:t>（</a:t>
            </a:r>
            <a:r>
              <a:rPr kumimoji="0" lang="en-US" altLang="zh-CN" sz="2400" b="1" u="sng" dirty="0">
                <a:solidFill>
                  <a:srgbClr val="C00000"/>
                </a:solidFill>
              </a:rPr>
              <a:t>DS=0</a:t>
            </a:r>
            <a:r>
              <a:rPr kumimoji="0" lang="zh-CN" altLang="en-US" sz="2400" dirty="0"/>
              <a:t>）。</a:t>
            </a:r>
            <a:endParaRPr kumimoji="0" lang="zh-CN" altLang="en-US" sz="2400" dirty="0"/>
          </a:p>
        </p:txBody>
      </p:sp>
      <p:sp>
        <p:nvSpPr>
          <p:cNvPr id="8601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498E9EE-0ACC-4254-8C4C-CD00CAC4968C}" type="slidenum">
              <a:rPr lang="en-US" altLang="zh-CN"/>
            </a:fld>
            <a:endParaRPr lang="en-US" altLang="zh-CN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pPr>
              <a:defRPr/>
            </a:pPr>
            <a:r>
              <a:rPr lang="zh-CN" altLang="en-US" sz="3200" dirty="0">
                <a:solidFill>
                  <a:schemeClr val="tx1"/>
                </a:solidFill>
                <a:cs typeface="+mj-c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cs typeface="+mj-cs"/>
              </a:rPr>
              <a:t>(2)  </a:t>
            </a:r>
            <a:r>
              <a:rPr lang="zh-CN" altLang="en-US" sz="3200" dirty="0">
                <a:solidFill>
                  <a:schemeClr val="tx1"/>
                </a:solidFill>
                <a:cs typeface="+mj-cs"/>
              </a:rPr>
              <a:t>中断向量表</a:t>
            </a:r>
            <a:endParaRPr lang="zh-CN" altLang="en-US" sz="3200" dirty="0">
              <a:solidFill>
                <a:schemeClr val="accent4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6020" name="Rectangle 6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B770B8-2D15-49EC-AF0C-3E24D1ADE476}" type="slidenum">
              <a:rPr lang="en-US" altLang="zh-CN"/>
            </a:fld>
            <a:endParaRPr lang="en-US" altLang="zh-CN"/>
          </a:p>
        </p:txBody>
      </p:sp>
      <p:sp>
        <p:nvSpPr>
          <p:cNvPr id="88066" name="Rectangle 6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88067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43000" y="1219200"/>
            <a:ext cx="6705600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d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924800" cy="4648200"/>
          </a:xfrm>
        </p:spPr>
        <p:txBody>
          <a:bodyPr/>
          <a:lstStyle/>
          <a:p>
            <a:pPr marL="514350" indent="-514350">
              <a:spcBef>
                <a:spcPct val="0"/>
              </a:spcBef>
              <a:spcAft>
                <a:spcPts val="1200"/>
              </a:spcAft>
              <a:buClrTx/>
              <a:buSzPct val="95000"/>
            </a:pPr>
            <a:r>
              <a:rPr kumimoji="0" lang="zh-CN" altLang="en-US" sz="2400" dirty="0"/>
              <a:t>由于</a:t>
            </a:r>
            <a:r>
              <a:rPr kumimoji="0" lang="en-US" altLang="zh-CN" sz="2400" dirty="0"/>
              <a:t>0~255</a:t>
            </a:r>
            <a:r>
              <a:rPr kumimoji="0" lang="zh-CN" altLang="en-US" sz="2400" dirty="0"/>
              <a:t>号中断的入口地址依次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连续排列</a:t>
            </a:r>
            <a:r>
              <a:rPr kumimoji="0" lang="zh-CN" altLang="en-US" sz="2400" dirty="0"/>
              <a:t>，故：已知某中断的类型号为</a:t>
            </a:r>
            <a:r>
              <a:rPr kumimoji="0" lang="en-US" altLang="zh-CN" sz="2400" dirty="0"/>
              <a:t>n</a:t>
            </a:r>
            <a:r>
              <a:rPr kumimoji="0" lang="zh-CN" altLang="en-US" sz="2400" dirty="0"/>
              <a:t>，则其对应的 </a:t>
            </a:r>
            <a:r>
              <a:rPr kumimoji="0" lang="en-US" altLang="zh-CN" sz="2400" dirty="0"/>
              <a:t>ISR</a:t>
            </a:r>
            <a:r>
              <a:rPr kumimoji="0" lang="zh-CN" altLang="en-US" sz="2400" dirty="0"/>
              <a:t>入口地址在中断向量表中的存储位置为</a:t>
            </a:r>
            <a:r>
              <a:rPr kumimoji="0" lang="en-US" altLang="zh-CN" sz="2400" dirty="0"/>
              <a:t>4n</a:t>
            </a:r>
            <a:r>
              <a:rPr kumimoji="0" lang="zh-CN" altLang="en-US" sz="2400" dirty="0"/>
              <a:t>。</a:t>
            </a:r>
            <a:endParaRPr kumimoji="0" lang="en-US" altLang="zh-CN" sz="2400" dirty="0"/>
          </a:p>
          <a:p>
            <a:pPr marL="514350" indent="-514350">
              <a:spcBef>
                <a:spcPct val="0"/>
              </a:spcBef>
              <a:spcAft>
                <a:spcPts val="1200"/>
              </a:spcAft>
              <a:buClrTx/>
              <a:buSzPct val="95000"/>
            </a:pPr>
            <a:r>
              <a:rPr kumimoji="0" lang="zh-CN" altLang="en-US" sz="2400" dirty="0"/>
              <a:t>依次从</a:t>
            </a:r>
            <a:r>
              <a:rPr kumimoji="0" lang="en-US" altLang="zh-CN" sz="2400" dirty="0"/>
              <a:t>4n</a:t>
            </a:r>
            <a:r>
              <a:rPr kumimoji="0" lang="zh-CN" altLang="en-US" sz="2400" dirty="0"/>
              <a:t>处取出</a:t>
            </a:r>
            <a:r>
              <a:rPr kumimoji="0" lang="en-US" altLang="zh-CN" sz="2400" dirty="0"/>
              <a:t>4</a:t>
            </a:r>
            <a:r>
              <a:rPr kumimoji="0" lang="zh-CN" altLang="en-US" sz="2400" dirty="0"/>
              <a:t>个字节的内容，低</a:t>
            </a:r>
            <a:r>
              <a:rPr kumimoji="0" lang="en-US" altLang="zh-CN" sz="2400" dirty="0"/>
              <a:t>2</a:t>
            </a:r>
            <a:r>
              <a:rPr kumimoji="0" lang="zh-CN" altLang="en-US" sz="2400" dirty="0"/>
              <a:t>个字节送入偏移地址</a:t>
            </a:r>
            <a:r>
              <a:rPr kumimoji="0" lang="en-US" altLang="zh-CN" sz="2400" dirty="0"/>
              <a:t>IP</a:t>
            </a:r>
            <a:r>
              <a:rPr kumimoji="0" lang="zh-CN" altLang="en-US" sz="2400" dirty="0"/>
              <a:t>，高</a:t>
            </a:r>
            <a:r>
              <a:rPr kumimoji="0" lang="en-US" altLang="zh-CN" sz="2400" dirty="0"/>
              <a:t>2</a:t>
            </a:r>
            <a:r>
              <a:rPr kumimoji="0" lang="zh-CN" altLang="en-US" sz="2400" dirty="0"/>
              <a:t>个字节送入段地址</a:t>
            </a:r>
            <a:r>
              <a:rPr kumimoji="0" lang="en-US" altLang="zh-CN" sz="2400" dirty="0"/>
              <a:t>CS</a:t>
            </a:r>
            <a:r>
              <a:rPr kumimoji="0" lang="zh-CN" altLang="en-US" sz="2400" dirty="0"/>
              <a:t>，即：</a:t>
            </a:r>
            <a:endParaRPr kumimoji="0" lang="en-US" altLang="zh-CN" sz="2400" dirty="0"/>
          </a:p>
          <a:p>
            <a:pPr marL="914400" lvl="1" indent="-514350">
              <a:spcBef>
                <a:spcPct val="0"/>
              </a:spcBef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en-US" altLang="zh-CN" sz="2200" dirty="0"/>
              <a:t>(IP) ← [4n+1, 4n]</a:t>
            </a:r>
            <a:r>
              <a:rPr kumimoji="0" lang="zh-CN" altLang="en-US" sz="2200" dirty="0"/>
              <a:t>。</a:t>
            </a:r>
            <a:endParaRPr kumimoji="0" lang="en-US" altLang="zh-CN" sz="2200" dirty="0"/>
          </a:p>
          <a:p>
            <a:pPr marL="914400" lvl="1" indent="-514350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en-US" altLang="zh-CN" sz="2200" dirty="0"/>
              <a:t>(CS) ← [4n+3, 4n+2] </a:t>
            </a:r>
            <a:r>
              <a:rPr kumimoji="0" lang="zh-CN" altLang="en-US" sz="2200" dirty="0"/>
              <a:t>。</a:t>
            </a:r>
            <a:endParaRPr kumimoji="0" lang="en-US" altLang="zh-CN" sz="2200" dirty="0"/>
          </a:p>
          <a:p>
            <a:pPr marL="514350" indent="-514350">
              <a:spcBef>
                <a:spcPct val="0"/>
              </a:spcBef>
              <a:spcAft>
                <a:spcPts val="1800"/>
              </a:spcAft>
              <a:buClrTx/>
              <a:buSzPct val="95000"/>
            </a:pPr>
            <a:r>
              <a:rPr kumimoji="0" lang="zh-CN" altLang="en-US" sz="2400" dirty="0"/>
              <a:t>获得了中断的入口地址，即可转入相应的 </a:t>
            </a:r>
            <a:r>
              <a:rPr kumimoji="0" lang="en-US" altLang="zh-CN" sz="2400" dirty="0"/>
              <a:t>ISR </a:t>
            </a:r>
            <a:r>
              <a:rPr kumimoji="0" lang="zh-CN" altLang="en-US" sz="2400" dirty="0"/>
              <a:t>执行中断处理过程。</a:t>
            </a:r>
            <a:endParaRPr kumimoji="0" lang="en-US" altLang="zh-CN" sz="2400" dirty="0"/>
          </a:p>
        </p:txBody>
      </p:sp>
      <p:sp>
        <p:nvSpPr>
          <p:cNvPr id="9011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E641B01-264E-49A6-9AD8-9A7E4FEC436E}" type="slidenum">
              <a:rPr lang="en-US" altLang="zh-CN"/>
            </a:fld>
            <a:endParaRPr lang="en-US" altLang="zh-CN"/>
          </a:p>
        </p:txBody>
      </p:sp>
      <p:sp>
        <p:nvSpPr>
          <p:cNvPr id="90115" name="Rectangle 6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229600" cy="495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en-US" altLang="zh-CN" sz="2400" dirty="0"/>
              <a:t>【</a:t>
            </a:r>
            <a:r>
              <a:rPr kumimoji="0" lang="zh-CN" altLang="en-US" sz="2400" dirty="0"/>
              <a:t>例</a:t>
            </a:r>
            <a:r>
              <a:rPr kumimoji="0" lang="en-US" altLang="zh-CN" sz="2400" dirty="0"/>
              <a:t>5-1】</a:t>
            </a:r>
            <a:r>
              <a:rPr kumimoji="0" lang="zh-CN" altLang="en-US" sz="2400" dirty="0"/>
              <a:t>已知类型号为</a:t>
            </a:r>
            <a:r>
              <a:rPr kumimoji="0" lang="en-US" altLang="zh-CN" sz="2400" dirty="0"/>
              <a:t>15H</a:t>
            </a:r>
            <a:r>
              <a:rPr kumimoji="0" lang="zh-CN" altLang="en-US" sz="2400" dirty="0"/>
              <a:t>的中断，其</a:t>
            </a:r>
            <a:r>
              <a:rPr kumimoji="0" lang="en-US" altLang="zh-CN" sz="2400" dirty="0"/>
              <a:t> ISR </a:t>
            </a:r>
            <a:r>
              <a:rPr kumimoji="0" lang="zh-CN" altLang="en-US" sz="2400" dirty="0"/>
              <a:t>存放在内存的</a:t>
            </a:r>
            <a:r>
              <a:rPr kumimoji="0" lang="en-US" altLang="zh-CN" sz="2400" dirty="0"/>
              <a:t>5678H: 0100H ~ 5678H: 0123H</a:t>
            </a:r>
            <a:r>
              <a:rPr kumimoji="0" lang="zh-CN" altLang="en-US" sz="2400" dirty="0"/>
              <a:t>单元。画出该中断的中断向量在中断向量表中的位置和内容。</a:t>
            </a:r>
            <a:endParaRPr kumimoji="0" lang="en-US" altLang="zh-CN" sz="2400" dirty="0"/>
          </a:p>
          <a:p>
            <a:pPr>
              <a:spcBef>
                <a:spcPts val="1200"/>
              </a:spcBef>
              <a:spcAft>
                <a:spcPts val="12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zh-CN" altLang="en-US" sz="2400" b="1" dirty="0"/>
              <a:t>  解：</a:t>
            </a:r>
            <a:endParaRPr kumimoji="0" lang="en-US" altLang="zh-CN" sz="2400" b="1" dirty="0"/>
          </a:p>
          <a:p>
            <a:pPr lvl="1">
              <a:spcBef>
                <a:spcPct val="0"/>
              </a:spcBef>
              <a:spcAft>
                <a:spcPts val="12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en-US" altLang="zh-CN" sz="2200" dirty="0"/>
              <a:t>ISR </a:t>
            </a:r>
            <a:r>
              <a:rPr kumimoji="0" lang="zh-CN" altLang="en-US" sz="2200" dirty="0"/>
              <a:t>的入口地址为 </a:t>
            </a:r>
            <a:r>
              <a:rPr kumimoji="0" lang="en-US" altLang="zh-CN" sz="2200" dirty="0"/>
              <a:t>5678H: 0100H</a:t>
            </a:r>
            <a:r>
              <a:rPr kumimoji="0" lang="zh-CN" altLang="en-US" sz="2200" dirty="0"/>
              <a:t>，其中</a:t>
            </a:r>
            <a:r>
              <a:rPr kumimoji="0" lang="en-US" altLang="zh-CN" sz="2200" dirty="0"/>
              <a:t>IP=0100H</a:t>
            </a:r>
            <a:r>
              <a:rPr kumimoji="0" lang="zh-CN" altLang="en-US" sz="2200" dirty="0"/>
              <a:t>，</a:t>
            </a:r>
            <a:r>
              <a:rPr kumimoji="0" lang="en-US" altLang="zh-CN" sz="2200" dirty="0"/>
              <a:t>CS=</a:t>
            </a:r>
            <a:r>
              <a:rPr kumimoji="0" lang="zh-CN" altLang="en-US" sz="2200" dirty="0"/>
              <a:t>为</a:t>
            </a:r>
            <a:r>
              <a:rPr kumimoji="0" lang="en-US" altLang="zh-CN" sz="2200" dirty="0"/>
              <a:t>5678H</a:t>
            </a:r>
            <a:r>
              <a:rPr kumimoji="0" lang="zh-CN" altLang="en-US" sz="2200" dirty="0"/>
              <a:t>。</a:t>
            </a:r>
            <a:endParaRPr kumimoji="0" lang="en-US" altLang="zh-CN" sz="2200" dirty="0"/>
          </a:p>
          <a:p>
            <a:pPr lvl="1">
              <a:spcBef>
                <a:spcPct val="0"/>
              </a:spcBef>
              <a:spcAft>
                <a:spcPts val="6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200" dirty="0"/>
              <a:t>已知中断类型号</a:t>
            </a:r>
            <a:r>
              <a:rPr kumimoji="0" lang="en-US" altLang="zh-CN" sz="2200" dirty="0"/>
              <a:t>n=15H</a:t>
            </a:r>
            <a:r>
              <a:rPr kumimoji="0" lang="zh-CN" altLang="en-US" sz="2200" dirty="0"/>
              <a:t>，</a:t>
            </a:r>
            <a:r>
              <a:rPr kumimoji="0" lang="en-US" altLang="zh-CN" sz="2200" dirty="0"/>
              <a:t> n×4 =15H×4 = 0054H</a:t>
            </a:r>
            <a:r>
              <a:rPr kumimoji="0" lang="zh-CN" altLang="en-US" sz="2200" dirty="0"/>
              <a:t>，故</a:t>
            </a:r>
            <a:endParaRPr kumimoji="0" lang="en-US" altLang="zh-CN" sz="2200" dirty="0"/>
          </a:p>
          <a:p>
            <a:pPr lvl="1">
              <a:spcBef>
                <a:spcPct val="0"/>
              </a:spcBef>
              <a:spcAft>
                <a:spcPts val="600"/>
              </a:spcAft>
              <a:buClrTx/>
              <a:buSzPct val="95000"/>
              <a:buFont typeface="Arial" panose="020B0604020202020204" pitchFamily="34" charset="0"/>
              <a:buNone/>
            </a:pPr>
            <a:r>
              <a:rPr kumimoji="0" lang="en-US" altLang="zh-CN" sz="2200" dirty="0"/>
              <a:t>       0054H </a:t>
            </a:r>
            <a:r>
              <a:rPr kumimoji="0" lang="zh-CN" altLang="en-US" sz="2200" dirty="0"/>
              <a:t>和 </a:t>
            </a:r>
            <a:r>
              <a:rPr kumimoji="0" lang="en-US" altLang="zh-CN" sz="2200" dirty="0"/>
              <a:t>0055H</a:t>
            </a:r>
            <a:r>
              <a:rPr kumimoji="0" lang="zh-CN" altLang="en-US" sz="2200" dirty="0"/>
              <a:t>单元存放偏移地址</a:t>
            </a:r>
            <a:r>
              <a:rPr kumimoji="0" lang="en-US" altLang="zh-CN" sz="2200" dirty="0"/>
              <a:t>0100H</a:t>
            </a:r>
            <a:r>
              <a:rPr kumimoji="0" lang="zh-CN" altLang="en-US" sz="2200" dirty="0"/>
              <a:t>。</a:t>
            </a:r>
            <a:endParaRPr kumimoji="0" lang="en-US" altLang="zh-CN" sz="2200" dirty="0"/>
          </a:p>
          <a:p>
            <a:pPr lvl="1">
              <a:spcBef>
                <a:spcPct val="0"/>
              </a:spcBef>
              <a:spcAft>
                <a:spcPts val="600"/>
              </a:spcAft>
              <a:buClrTx/>
              <a:buSzPct val="95000"/>
              <a:buFont typeface="Arial" panose="020B0604020202020204" pitchFamily="34" charset="0"/>
              <a:buNone/>
            </a:pPr>
            <a:r>
              <a:rPr kumimoji="0" lang="en-US" altLang="zh-CN" sz="2200" dirty="0"/>
              <a:t>       0056H </a:t>
            </a:r>
            <a:r>
              <a:rPr kumimoji="0" lang="zh-CN" altLang="en-US" sz="2200" dirty="0"/>
              <a:t>和 </a:t>
            </a:r>
            <a:r>
              <a:rPr kumimoji="0" lang="en-US" altLang="zh-CN" sz="2200" dirty="0"/>
              <a:t>0057H</a:t>
            </a:r>
            <a:r>
              <a:rPr kumimoji="0" lang="zh-CN" altLang="en-US" sz="2200" dirty="0"/>
              <a:t>单元存放段地址 </a:t>
            </a:r>
            <a:r>
              <a:rPr kumimoji="0" lang="en-US" altLang="zh-CN" sz="2200" dirty="0"/>
              <a:t>5678H</a:t>
            </a:r>
            <a:r>
              <a:rPr kumimoji="0" lang="zh-CN" altLang="en-US" sz="2200" dirty="0"/>
              <a:t>。</a:t>
            </a:r>
            <a:endParaRPr kumimoji="0" lang="en-US" altLang="zh-CN" sz="2200" dirty="0"/>
          </a:p>
          <a:p>
            <a:pPr lvl="1">
              <a:spcBef>
                <a:spcPts val="600"/>
              </a:spcBef>
              <a:spcAft>
                <a:spcPts val="600"/>
              </a:spcAft>
              <a:buClrTx/>
              <a:buSzPct val="95000"/>
              <a:buFont typeface="Arial" panose="020B0604020202020204" pitchFamily="34" charset="0"/>
              <a:buNone/>
            </a:pPr>
            <a:r>
              <a:rPr kumimoji="0" lang="zh-CN" altLang="en-US" sz="2200" dirty="0"/>
              <a:t>由此可画出中断向量在中断向量表中的位置和内容。</a:t>
            </a:r>
            <a:endParaRPr kumimoji="0" lang="en-US" altLang="zh-CN" sz="2200" dirty="0"/>
          </a:p>
        </p:txBody>
      </p:sp>
      <p:sp>
        <p:nvSpPr>
          <p:cNvPr id="9216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6A3EED-E979-405C-9F21-25C785F986B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B00459-8DB8-4689-A414-5EDE06EFD05C}" type="slidenum">
              <a:rPr lang="en-US" altLang="zh-CN"/>
            </a:fld>
            <a:endParaRPr lang="en-US" altLang="zh-CN"/>
          </a:p>
        </p:txBody>
      </p:sp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94211" name="Object 1"/>
          <p:cNvGraphicFramePr>
            <a:graphicFrameLocks noChangeAspect="1"/>
          </p:cNvGraphicFramePr>
          <p:nvPr/>
        </p:nvGraphicFramePr>
        <p:xfrm>
          <a:off x="2286000" y="1219200"/>
          <a:ext cx="4419600" cy="494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579" name="Visio" r:id="rId1" imgW="1914525" imgH="2143125" progId="Visio.Drawing.11">
                  <p:embed/>
                </p:oleObj>
              </mc:Choice>
              <mc:Fallback>
                <p:oleObj name="Visio" r:id="rId1" imgW="1914525" imgH="214312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219200"/>
                        <a:ext cx="4419600" cy="4949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95400"/>
            <a:ext cx="7924800" cy="4800600"/>
          </a:xfrm>
        </p:spPr>
        <p:txBody>
          <a:bodyPr/>
          <a:lstStyle/>
          <a:p>
            <a:pPr marL="514350" indent="-514350">
              <a:spcBef>
                <a:spcPct val="0"/>
              </a:spcBef>
              <a:spcAft>
                <a:spcPts val="1200"/>
              </a:spcAft>
              <a:buClrTx/>
              <a:buSzPct val="95000"/>
            </a:pPr>
            <a:r>
              <a:rPr kumimoji="0" lang="zh-CN" altLang="en-US" sz="2400" dirty="0"/>
              <a:t>中断向量表建立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中断类型号</a:t>
            </a:r>
            <a:r>
              <a:rPr kumimoji="0" lang="zh-CN" altLang="en-US" sz="2400" dirty="0"/>
              <a:t>与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中断向量</a:t>
            </a:r>
            <a:r>
              <a:rPr kumimoji="0" lang="zh-CN" altLang="en-US" sz="2400" dirty="0"/>
              <a:t>间的关系。使用中断前，首先要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设置中断向量</a:t>
            </a:r>
            <a:r>
              <a:rPr kumimoji="0" lang="zh-CN" altLang="en-US" sz="2400" dirty="0"/>
              <a:t>。</a:t>
            </a:r>
            <a:endParaRPr kumimoji="0" lang="en-US" altLang="zh-CN" sz="2400" dirty="0"/>
          </a:p>
          <a:p>
            <a:pPr marL="514350" indent="-514350">
              <a:spcBef>
                <a:spcPts val="1200"/>
              </a:spcBef>
              <a:spcAft>
                <a:spcPts val="1200"/>
              </a:spcAft>
              <a:buClrTx/>
              <a:buSzPct val="95000"/>
            </a:pPr>
            <a:r>
              <a:rPr kumimoji="0" lang="zh-CN" altLang="en-US" sz="2400" dirty="0"/>
              <a:t>设置或修改中断向量前，要</a:t>
            </a:r>
            <a:r>
              <a:rPr kumimoji="0" lang="zh-CN" altLang="en-US" sz="2400" b="1" u="sng" dirty="0">
                <a:solidFill>
                  <a:srgbClr val="FF0066"/>
                </a:solidFill>
              </a:rPr>
              <a:t>关闭中断</a:t>
            </a:r>
            <a:r>
              <a:rPr kumimoji="0" lang="zh-CN" altLang="en-US" sz="2400" dirty="0"/>
              <a:t>，避免在设置或修改过程中被中断。</a:t>
            </a:r>
            <a:endParaRPr kumimoji="0" lang="en-US" altLang="zh-CN" sz="2400" dirty="0"/>
          </a:p>
          <a:p>
            <a:pPr marL="514350" indent="-514350">
              <a:spcBef>
                <a:spcPct val="0"/>
              </a:spcBef>
              <a:spcAft>
                <a:spcPts val="1200"/>
              </a:spcAft>
              <a:buClrTx/>
              <a:buSzPct val="95000"/>
            </a:pPr>
            <a:r>
              <a:rPr kumimoji="0" lang="zh-CN" altLang="en-US" sz="2400" b="1" u="sng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设置</a:t>
            </a:r>
            <a:r>
              <a:rPr kumimoji="0" lang="zh-CN" altLang="en-US" sz="2400" dirty="0"/>
              <a:t>中断向量的</a:t>
            </a:r>
            <a:r>
              <a:rPr kumimoji="0" lang="en-US" altLang="zh-CN" sz="2400" dirty="0"/>
              <a:t>2</a:t>
            </a:r>
            <a:r>
              <a:rPr kumimoji="0" lang="zh-CN" altLang="en-US" sz="2400" dirty="0"/>
              <a:t>种方法：</a:t>
            </a:r>
            <a:endParaRPr kumimoji="0" lang="en-US" altLang="zh-CN" sz="2400" dirty="0"/>
          </a:p>
          <a:p>
            <a:pPr marL="914400" lvl="1" indent="-514350">
              <a:spcBef>
                <a:spcPct val="0"/>
              </a:spcBef>
              <a:spcAft>
                <a:spcPts val="300"/>
              </a:spcAft>
              <a:buClrTx/>
              <a:buSzPct val="95000"/>
              <a:buFont typeface="Times New Roman" panose="02020603050405020304" pitchFamily="18" charset="0"/>
              <a:buChar char="▲"/>
            </a:pPr>
            <a:r>
              <a:rPr kumimoji="0" lang="zh-CN" altLang="en-US" sz="2200" dirty="0"/>
              <a:t>直接写入法</a:t>
            </a:r>
            <a:endParaRPr kumimoji="0" lang="en-US" altLang="zh-CN" sz="2200" dirty="0"/>
          </a:p>
          <a:p>
            <a:pPr marL="914400" lvl="1" indent="-514350">
              <a:spcBef>
                <a:spcPct val="0"/>
              </a:spcBef>
              <a:spcAft>
                <a:spcPts val="600"/>
              </a:spcAft>
              <a:buClrTx/>
              <a:buSzPct val="95000"/>
              <a:buFont typeface="Times New Roman" panose="02020603050405020304" pitchFamily="18" charset="0"/>
              <a:buChar char="▲"/>
            </a:pPr>
            <a:r>
              <a:rPr kumimoji="0" lang="zh-CN" altLang="en-US" sz="2200" dirty="0"/>
              <a:t>利用</a:t>
            </a:r>
            <a:r>
              <a:rPr kumimoji="0" lang="en-US" altLang="zh-CN" sz="2200" dirty="0"/>
              <a:t>DOS</a:t>
            </a:r>
            <a:r>
              <a:rPr kumimoji="0" lang="zh-CN" altLang="en-US" sz="2200" dirty="0"/>
              <a:t>功能调用</a:t>
            </a:r>
            <a:endParaRPr kumimoji="0" lang="en-US" altLang="zh-CN" sz="2200" dirty="0"/>
          </a:p>
        </p:txBody>
      </p:sp>
      <p:sp>
        <p:nvSpPr>
          <p:cNvPr id="9625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5043F08-419B-47DF-B207-E2BFBA51520D}" type="slidenum">
              <a:rPr lang="en-US" altLang="zh-CN"/>
            </a:fld>
            <a:endParaRPr lang="en-US" altLang="zh-CN"/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 sz="3200">
                <a:solidFill>
                  <a:schemeClr val="tx1"/>
                </a:solidFill>
              </a:rPr>
              <a:t> </a:t>
            </a:r>
            <a:r>
              <a:rPr lang="en-US" altLang="zh-CN" sz="3200">
                <a:solidFill>
                  <a:schemeClr val="tx1"/>
                </a:solidFill>
              </a:rPr>
              <a:t>(3)  </a:t>
            </a:r>
            <a:r>
              <a:rPr lang="zh-CN" altLang="en-US" sz="3200">
                <a:solidFill>
                  <a:schemeClr val="tx1"/>
                </a:solidFill>
              </a:rPr>
              <a:t>中断向量的设置与修改</a:t>
            </a:r>
            <a:endParaRPr lang="zh-CN" altLang="en-US" sz="32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6260" name="Rectangle 6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4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8153400" cy="4572000"/>
          </a:xfrm>
        </p:spPr>
        <p:txBody>
          <a:bodyPr/>
          <a:lstStyle/>
          <a:p>
            <a:pPr marL="514350" indent="-514350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zh-CN" altLang="en-US" sz="2600" b="1" dirty="0">
                <a:latin typeface="宋体" panose="02010600030101010101" pitchFamily="2" charset="-122"/>
              </a:rPr>
              <a:t>① 直接写入法</a:t>
            </a:r>
            <a:endParaRPr kumimoji="0" lang="zh-CN" altLang="en-US" sz="2600" b="1" dirty="0"/>
          </a:p>
          <a:p>
            <a:pPr marL="514350" indent="-514350">
              <a:spcBef>
                <a:spcPct val="0"/>
              </a:spcBef>
              <a:spcAft>
                <a:spcPts val="36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en-US" altLang="zh-CN" sz="2400" dirty="0"/>
              <a:t>   </a:t>
            </a:r>
            <a:r>
              <a:rPr kumimoji="0" lang="zh-CN" altLang="en-US" sz="2400" dirty="0"/>
              <a:t>直接使用</a:t>
            </a:r>
            <a:r>
              <a:rPr kumimoji="0" lang="en-US" altLang="zh-CN" sz="2400" b="1" u="sng" dirty="0">
                <a:solidFill>
                  <a:srgbClr val="0000FF"/>
                </a:solidFill>
              </a:rPr>
              <a:t>MOV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指令</a:t>
            </a:r>
            <a:r>
              <a:rPr kumimoji="0" lang="zh-CN" altLang="en-US" sz="2400" dirty="0"/>
              <a:t>把中断向量写入向量表对应的单元。</a:t>
            </a:r>
            <a:endParaRPr kumimoji="0" lang="en-US" altLang="zh-CN" sz="2200" dirty="0"/>
          </a:p>
          <a:p>
            <a:pPr marL="514350" indent="-514350">
              <a:lnSpc>
                <a:spcPct val="110000"/>
              </a:lnSpc>
              <a:spcBef>
                <a:spcPct val="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zh-CN" altLang="en-US" sz="2400" b="1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方法：</a:t>
            </a:r>
            <a:endParaRPr kumimoji="0" lang="en-US" altLang="zh-CN" sz="2400" b="1" u="sng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10000"/>
              </a:lnSpc>
              <a:spcBef>
                <a:spcPct val="0"/>
              </a:spcBef>
              <a:spcAft>
                <a:spcPts val="1800"/>
              </a:spcAft>
              <a:buClrTx/>
              <a:buSzPct val="95000"/>
              <a:buNone/>
            </a:pPr>
            <a:r>
              <a:rPr kumimoji="0" lang="zh-CN" altLang="en-US" sz="2400" dirty="0"/>
              <a:t>  设中断类型号为</a:t>
            </a:r>
            <a:r>
              <a:rPr kumimoji="0" lang="en-US" altLang="zh-CN" sz="2400" dirty="0"/>
              <a:t>n</a:t>
            </a:r>
            <a:r>
              <a:rPr kumimoji="0" lang="zh-CN" altLang="en-US" sz="2400" dirty="0"/>
              <a:t>，对应的中断服务程序名为</a:t>
            </a:r>
            <a:r>
              <a:rPr kumimoji="0" lang="en-US" altLang="zh-CN" sz="2400" dirty="0"/>
              <a:t>P1</a:t>
            </a:r>
            <a:r>
              <a:rPr kumimoji="0" lang="zh-CN" altLang="en-US" sz="2400" dirty="0"/>
              <a:t>，则：</a:t>
            </a:r>
            <a:endParaRPr kumimoji="0" lang="en-US" altLang="zh-CN" sz="2400" dirty="0"/>
          </a:p>
          <a:p>
            <a:pPr marL="914400" lvl="1" indent="-514350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200" dirty="0"/>
              <a:t>将</a:t>
            </a:r>
            <a:r>
              <a:rPr kumimoji="0" lang="en-US" altLang="zh-CN" sz="2200" dirty="0"/>
              <a:t>P1</a:t>
            </a:r>
            <a:r>
              <a:rPr kumimoji="0" lang="zh-CN" altLang="en-US" sz="2200" dirty="0"/>
              <a:t>程序的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偏移地址（</a:t>
            </a:r>
            <a:r>
              <a:rPr kumimoji="0" lang="en-US" altLang="en-US" sz="2200" b="1" u="sng" dirty="0">
                <a:solidFill>
                  <a:srgbClr val="0000FF"/>
                </a:solidFill>
              </a:rPr>
              <a:t>OFFSET P1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）</a:t>
            </a:r>
            <a:r>
              <a:rPr kumimoji="0" lang="zh-CN" altLang="en-US" sz="2200" dirty="0"/>
              <a:t>放到内存</a:t>
            </a:r>
            <a:r>
              <a:rPr kumimoji="0" lang="en-US" altLang="zh-CN" sz="2200" b="1" u="sng" dirty="0">
                <a:solidFill>
                  <a:srgbClr val="FF0000"/>
                </a:solidFill>
              </a:rPr>
              <a:t>0</a:t>
            </a:r>
            <a:r>
              <a:rPr kumimoji="0" lang="zh-CN" altLang="en-US" sz="2200" b="1" u="sng" dirty="0">
                <a:solidFill>
                  <a:srgbClr val="FF0000"/>
                </a:solidFill>
              </a:rPr>
              <a:t>数据段</a:t>
            </a:r>
            <a:r>
              <a:rPr kumimoji="0" lang="zh-CN" altLang="en-US" sz="2200" dirty="0"/>
              <a:t>的</a:t>
            </a:r>
            <a:r>
              <a:rPr kumimoji="0" lang="en-US" altLang="zh-CN" sz="2200" dirty="0"/>
              <a:t>[4n+1]</a:t>
            </a:r>
            <a:r>
              <a:rPr kumimoji="0" lang="zh-CN" altLang="en-US" sz="2200" dirty="0"/>
              <a:t> 和 </a:t>
            </a:r>
            <a:r>
              <a:rPr kumimoji="0" lang="en-US" altLang="zh-CN" sz="2200" dirty="0"/>
              <a:t>[4n]</a:t>
            </a:r>
            <a:r>
              <a:rPr kumimoji="0" lang="zh-CN" altLang="en-US" sz="2200" dirty="0"/>
              <a:t>单元中；</a:t>
            </a:r>
            <a:endParaRPr kumimoji="0" lang="en-US" altLang="zh-CN" sz="2200" dirty="0"/>
          </a:p>
          <a:p>
            <a:pPr marL="914400" lvl="1" indent="-514350">
              <a:lnSpc>
                <a:spcPct val="110000"/>
              </a:lnSpc>
              <a:spcBef>
                <a:spcPct val="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200" dirty="0"/>
              <a:t>将其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段地址</a:t>
            </a:r>
            <a:r>
              <a:rPr kumimoji="0" lang="en-US" altLang="en-US" sz="2200" b="1" u="sng" dirty="0">
                <a:solidFill>
                  <a:srgbClr val="0000FF"/>
                </a:solidFill>
              </a:rPr>
              <a:t>（SEG P1）</a:t>
            </a:r>
            <a:r>
              <a:rPr kumimoji="0" lang="zh-CN" altLang="en-US" sz="2200" dirty="0"/>
              <a:t>放到 </a:t>
            </a:r>
            <a:r>
              <a:rPr kumimoji="0" lang="en-US" altLang="zh-CN" sz="2200" dirty="0"/>
              <a:t>[4n+3]</a:t>
            </a:r>
            <a:r>
              <a:rPr kumimoji="0" lang="zh-CN" altLang="en-US" sz="2200" dirty="0"/>
              <a:t> 和 </a:t>
            </a:r>
            <a:r>
              <a:rPr kumimoji="0" lang="en-US" altLang="zh-CN" sz="2200" dirty="0"/>
              <a:t>[4n+2]</a:t>
            </a:r>
            <a:r>
              <a:rPr kumimoji="0" lang="zh-CN" altLang="en-US" sz="2200" dirty="0"/>
              <a:t>单元中。</a:t>
            </a:r>
            <a:endParaRPr kumimoji="0" lang="en-US" altLang="zh-CN" sz="2200" dirty="0"/>
          </a:p>
        </p:txBody>
      </p:sp>
      <p:sp>
        <p:nvSpPr>
          <p:cNvPr id="9830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B1E34B1-8410-4416-B73E-97CD566E3AA2}" type="slidenum">
              <a:rPr lang="en-US" altLang="zh-CN"/>
            </a:fld>
            <a:endParaRPr lang="en-US" altLang="zh-CN"/>
          </a:p>
        </p:txBody>
      </p:sp>
      <p:sp>
        <p:nvSpPr>
          <p:cNvPr id="98307" name="Rectangle 6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295400"/>
            <a:ext cx="8382000" cy="5029200"/>
          </a:xfrm>
        </p:spPr>
        <p:txBody>
          <a:bodyPr/>
          <a:lstStyle/>
          <a:p>
            <a:pPr lvl="1">
              <a:spcBef>
                <a:spcPts val="60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600" b="1" dirty="0"/>
              <a:t>数据总线 </a:t>
            </a:r>
            <a:r>
              <a:rPr kumimoji="0" lang="en-US" altLang="zh-CN" sz="2600" b="1" dirty="0"/>
              <a:t>D</a:t>
            </a:r>
            <a:r>
              <a:rPr kumimoji="0" lang="en-US" altLang="zh-CN" sz="2600" b="1" baseline="-25000" dirty="0"/>
              <a:t>7</a:t>
            </a:r>
            <a:r>
              <a:rPr kumimoji="0" lang="en-US" altLang="zh-CN" sz="2600" b="1" dirty="0"/>
              <a:t>~D</a:t>
            </a:r>
            <a:r>
              <a:rPr kumimoji="0" lang="en-US" altLang="zh-CN" sz="2600" b="1" baseline="-25000" dirty="0"/>
              <a:t>0</a:t>
            </a:r>
            <a:endParaRPr kumimoji="0" lang="en-US" altLang="zh-CN" sz="2600" b="1" baseline="-25000" dirty="0"/>
          </a:p>
          <a:p>
            <a:pPr lvl="2">
              <a:spcBef>
                <a:spcPct val="0"/>
              </a:spcBef>
              <a:buSzPct val="90000"/>
              <a:buFont typeface="Times New Roman" panose="02020603050405020304" pitchFamily="18" charset="0"/>
              <a:buChar char="▲"/>
            </a:pPr>
            <a:r>
              <a:rPr kumimoji="0" lang="zh-CN" altLang="en-US" sz="2200" dirty="0"/>
              <a:t>用于将</a:t>
            </a:r>
            <a:r>
              <a:rPr kumimoji="0" lang="en-US" altLang="zh-CN" sz="2200" dirty="0"/>
              <a:t>8253/8254</a:t>
            </a:r>
            <a:r>
              <a:rPr kumimoji="0" lang="zh-CN" altLang="en-US" sz="2200" dirty="0"/>
              <a:t>与系统总线相连，供</a:t>
            </a:r>
            <a:r>
              <a:rPr kumimoji="0" lang="en-US" altLang="zh-CN" sz="2200" dirty="0"/>
              <a:t>CPU</a:t>
            </a:r>
            <a:r>
              <a:rPr kumimoji="0" lang="zh-CN" altLang="en-US" sz="2200" dirty="0"/>
              <a:t>向</a:t>
            </a:r>
            <a:r>
              <a:rPr kumimoji="0" lang="en-US" altLang="zh-CN" sz="2200" dirty="0"/>
              <a:t>8253/ 8254</a:t>
            </a:r>
            <a:r>
              <a:rPr kumimoji="0" lang="zh-CN" altLang="en-US" sz="2200" dirty="0"/>
              <a:t>读写数据、命令和状态信息。</a:t>
            </a:r>
            <a:endParaRPr kumimoji="0" lang="en-US" altLang="zh-CN" dirty="0"/>
          </a:p>
          <a:p>
            <a:pPr lvl="1">
              <a:spcBef>
                <a:spcPts val="300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Char char="l"/>
            </a:pPr>
            <a:r>
              <a:rPr kumimoji="0" lang="zh-CN" altLang="en-US" sz="2600" b="1" dirty="0"/>
              <a:t>内部端口地址译码信号</a:t>
            </a:r>
            <a:r>
              <a:rPr kumimoji="0" lang="en-US" altLang="zh-CN" sz="2600" b="1" dirty="0"/>
              <a:t>A</a:t>
            </a:r>
            <a:r>
              <a:rPr kumimoji="0" lang="en-US" altLang="zh-CN" sz="2600" b="1" baseline="-25000" dirty="0"/>
              <a:t>1</a:t>
            </a:r>
            <a:r>
              <a:rPr kumimoji="0" lang="en-US" altLang="zh-CN" sz="2600" b="1" dirty="0"/>
              <a:t>A</a:t>
            </a:r>
            <a:r>
              <a:rPr kumimoji="0" lang="en-US" altLang="zh-CN" sz="2600" b="1" baseline="-25000" dirty="0"/>
              <a:t>0</a:t>
            </a:r>
            <a:endParaRPr kumimoji="0" lang="en-US" altLang="zh-CN" sz="2600" b="1" baseline="-25000" dirty="0"/>
          </a:p>
          <a:p>
            <a:pPr lvl="2">
              <a:spcBef>
                <a:spcPct val="0"/>
              </a:spcBef>
              <a:spcAft>
                <a:spcPts val="900"/>
              </a:spcAft>
              <a:buSzPct val="90000"/>
              <a:buFont typeface="Wingdings" panose="05000000000000000000" pitchFamily="2" charset="2"/>
              <a:buNone/>
            </a:pPr>
            <a:r>
              <a:rPr kumimoji="0" lang="zh-CN" altLang="en-US" sz="2200" dirty="0"/>
              <a:t>用于片内端口选择。</a:t>
            </a:r>
            <a:endParaRPr kumimoji="0" lang="en-US" altLang="zh-CN" sz="2200" dirty="0"/>
          </a:p>
          <a:p>
            <a:pPr lvl="2">
              <a:spcBef>
                <a:spcPct val="0"/>
              </a:spcBef>
              <a:spcAft>
                <a:spcPts val="6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en-US" altLang="zh-CN" sz="2200" dirty="0"/>
              <a:t>A</a:t>
            </a:r>
            <a:r>
              <a:rPr kumimoji="0" lang="en-US" altLang="zh-CN" sz="2200" baseline="-25000" dirty="0"/>
              <a:t>1</a:t>
            </a:r>
            <a:r>
              <a:rPr kumimoji="0" lang="en-US" altLang="zh-CN" sz="2200" dirty="0"/>
              <a:t>A</a:t>
            </a:r>
            <a:r>
              <a:rPr kumimoji="0" lang="en-US" altLang="zh-CN" sz="2200" baseline="-25000" dirty="0"/>
              <a:t>0</a:t>
            </a:r>
            <a:r>
              <a:rPr kumimoji="0" lang="en-US" altLang="zh-CN" sz="2200" dirty="0"/>
              <a:t> = 00</a:t>
            </a:r>
            <a:r>
              <a:rPr kumimoji="0" lang="zh-CN" altLang="en-US" sz="2200" dirty="0"/>
              <a:t>，选择计数器</a:t>
            </a:r>
            <a:r>
              <a:rPr kumimoji="0" lang="en-US" altLang="zh-CN" sz="2200" dirty="0"/>
              <a:t>0</a:t>
            </a:r>
            <a:endParaRPr kumimoji="0" lang="en-US" altLang="zh-CN" sz="2200" dirty="0"/>
          </a:p>
          <a:p>
            <a:pPr lvl="2">
              <a:spcBef>
                <a:spcPct val="0"/>
              </a:spcBef>
              <a:spcAft>
                <a:spcPts val="6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en-US" altLang="zh-CN" sz="2200" dirty="0"/>
              <a:t>A</a:t>
            </a:r>
            <a:r>
              <a:rPr kumimoji="0" lang="en-US" altLang="zh-CN" sz="2200" baseline="-25000" dirty="0"/>
              <a:t>1</a:t>
            </a:r>
            <a:r>
              <a:rPr kumimoji="0" lang="en-US" altLang="zh-CN" sz="2200" dirty="0"/>
              <a:t>A</a:t>
            </a:r>
            <a:r>
              <a:rPr kumimoji="0" lang="en-US" altLang="zh-CN" sz="2200" baseline="-25000" dirty="0"/>
              <a:t>0</a:t>
            </a:r>
            <a:r>
              <a:rPr kumimoji="0" lang="en-US" altLang="zh-CN" sz="2200" dirty="0"/>
              <a:t> = 01</a:t>
            </a:r>
            <a:r>
              <a:rPr kumimoji="0" lang="zh-CN" altLang="en-US" sz="2200" dirty="0"/>
              <a:t>，选择计数器</a:t>
            </a:r>
            <a:r>
              <a:rPr kumimoji="0" lang="en-US" altLang="zh-CN" sz="2200" dirty="0"/>
              <a:t>1</a:t>
            </a:r>
            <a:endParaRPr kumimoji="0" lang="en-US" altLang="zh-CN" sz="2200" dirty="0"/>
          </a:p>
          <a:p>
            <a:pPr lvl="2">
              <a:spcBef>
                <a:spcPct val="0"/>
              </a:spcBef>
              <a:spcAft>
                <a:spcPts val="6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en-US" altLang="zh-CN" sz="2200" dirty="0"/>
              <a:t>A</a:t>
            </a:r>
            <a:r>
              <a:rPr kumimoji="0" lang="en-US" altLang="zh-CN" sz="2200" baseline="-25000" dirty="0"/>
              <a:t>1</a:t>
            </a:r>
            <a:r>
              <a:rPr kumimoji="0" lang="en-US" altLang="zh-CN" sz="2200" dirty="0"/>
              <a:t>A</a:t>
            </a:r>
            <a:r>
              <a:rPr kumimoji="0" lang="en-US" altLang="zh-CN" sz="2200" baseline="-25000" dirty="0"/>
              <a:t>0</a:t>
            </a:r>
            <a:r>
              <a:rPr kumimoji="0" lang="en-US" altLang="zh-CN" sz="2200" dirty="0"/>
              <a:t> = 10</a:t>
            </a:r>
            <a:r>
              <a:rPr kumimoji="0" lang="zh-CN" altLang="en-US" sz="2200" dirty="0"/>
              <a:t>，选择计数器</a:t>
            </a:r>
            <a:r>
              <a:rPr kumimoji="0" lang="en-US" altLang="zh-CN" sz="2200" dirty="0"/>
              <a:t>2</a:t>
            </a:r>
            <a:endParaRPr kumimoji="0" lang="en-US" altLang="zh-CN" sz="2200" dirty="0"/>
          </a:p>
          <a:p>
            <a:pPr lvl="2">
              <a:spcBef>
                <a:spcPct val="0"/>
              </a:spcBef>
              <a:spcAft>
                <a:spcPts val="600"/>
              </a:spcAft>
              <a:buSzPct val="90000"/>
              <a:buFont typeface="Times New Roman" panose="02020603050405020304" pitchFamily="18" charset="0"/>
              <a:buChar char="▲"/>
            </a:pPr>
            <a:r>
              <a:rPr kumimoji="0" lang="en-US" altLang="zh-CN" sz="2200" dirty="0"/>
              <a:t>A</a:t>
            </a:r>
            <a:r>
              <a:rPr kumimoji="0" lang="en-US" altLang="zh-CN" sz="2200" baseline="-25000" dirty="0"/>
              <a:t>1</a:t>
            </a:r>
            <a:r>
              <a:rPr kumimoji="0" lang="en-US" altLang="zh-CN" sz="2200" dirty="0"/>
              <a:t>A</a:t>
            </a:r>
            <a:r>
              <a:rPr kumimoji="0" lang="en-US" altLang="zh-CN" sz="2200" baseline="-25000" dirty="0"/>
              <a:t>0</a:t>
            </a:r>
            <a:r>
              <a:rPr kumimoji="0" lang="en-US" altLang="zh-CN" sz="2200" dirty="0"/>
              <a:t> = 11</a:t>
            </a:r>
            <a:r>
              <a:rPr kumimoji="0" lang="zh-CN" altLang="en-US" sz="2200" dirty="0"/>
              <a:t>，选择</a:t>
            </a:r>
            <a:r>
              <a:rPr kumimoji="0" lang="zh-CN" altLang="en-US" sz="2200" b="1" u="sng" dirty="0">
                <a:solidFill>
                  <a:srgbClr val="0000FF"/>
                </a:solidFill>
              </a:rPr>
              <a:t>控制端口</a:t>
            </a:r>
            <a:endParaRPr kumimoji="0" lang="en-US" altLang="zh-CN" sz="2200" b="1" u="sng" dirty="0">
              <a:solidFill>
                <a:srgbClr val="0000FF"/>
              </a:solidFill>
            </a:endParaRPr>
          </a:p>
        </p:txBody>
      </p:sp>
      <p:sp>
        <p:nvSpPr>
          <p:cNvPr id="4301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11E684D-1BB6-4BE0-BCB7-D14AB3C59927}" type="slidenum">
              <a:rPr lang="en-US" altLang="zh-CN"/>
            </a:fld>
            <a:endParaRPr lang="en-US" altLang="zh-CN"/>
          </a:p>
        </p:txBody>
      </p:sp>
      <p:pic>
        <p:nvPicPr>
          <p:cNvPr id="4" name="图片 26" descr="猫咪.jp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705600" y="4191000"/>
            <a:ext cx="12096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37587" y="3485642"/>
            <a:ext cx="4412391" cy="3037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039EBC9-F5DC-431C-B41E-7DC7AD8B2383}" type="slidenum">
              <a:rPr lang="en-US" altLang="zh-CN"/>
            </a:fld>
            <a:endParaRPr lang="en-US" altLang="zh-CN"/>
          </a:p>
        </p:txBody>
      </p:sp>
      <p:sp>
        <p:nvSpPr>
          <p:cNvPr id="100354" name="Rectangle 6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14400" y="1524000"/>
            <a:ext cx="7620000" cy="4495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pPr>
              <a:spcAft>
                <a:spcPts val="1200"/>
              </a:spcAft>
            </a:pPr>
            <a:r>
              <a:rPr lang="en-US" altLang="zh-CN" sz="2200" dirty="0"/>
              <a:t>CLI				</a:t>
            </a:r>
            <a:r>
              <a:rPr lang="zh-CN" altLang="en-US" sz="2000" dirty="0"/>
              <a:t>；关中断</a:t>
            </a:r>
            <a:endParaRPr lang="zh-CN" altLang="en-US" sz="2200" dirty="0"/>
          </a:p>
          <a:p>
            <a:r>
              <a:rPr lang="en-US" altLang="zh-CN" sz="2200" dirty="0"/>
              <a:t>MOV	AX</a:t>
            </a:r>
            <a:r>
              <a:rPr lang="zh-CN" altLang="en-US" sz="2200" dirty="0"/>
              <a:t>，</a:t>
            </a:r>
            <a:r>
              <a:rPr lang="en-US" altLang="zh-CN" sz="2200" dirty="0"/>
              <a:t>0</a:t>
            </a:r>
            <a:endParaRPr lang="zh-CN" altLang="en-US" sz="2200" dirty="0"/>
          </a:p>
          <a:p>
            <a:pPr>
              <a:spcAft>
                <a:spcPts val="600"/>
              </a:spcAft>
            </a:pPr>
            <a:r>
              <a:rPr lang="en-US" altLang="zh-CN" sz="2200" dirty="0"/>
              <a:t>MOV	</a:t>
            </a:r>
            <a:r>
              <a:rPr lang="en-US" altLang="zh-CN" sz="2200" b="1" dirty="0">
                <a:solidFill>
                  <a:srgbClr val="0000FF"/>
                </a:solidFill>
              </a:rPr>
              <a:t>DS</a:t>
            </a:r>
            <a:r>
              <a:rPr lang="zh-CN" altLang="en-US" sz="2200" dirty="0"/>
              <a:t>，</a:t>
            </a:r>
            <a:r>
              <a:rPr lang="en-US" altLang="zh-CN" sz="2200" dirty="0"/>
              <a:t>AX		</a:t>
            </a:r>
            <a:r>
              <a:rPr lang="zh-CN" altLang="en-US" sz="2000" dirty="0"/>
              <a:t>；中断向量表</a:t>
            </a:r>
            <a:r>
              <a:rPr lang="zh-CN" altLang="en-US" sz="2000" b="1" u="sng" dirty="0">
                <a:solidFill>
                  <a:srgbClr val="0000FF"/>
                </a:solidFill>
              </a:rPr>
              <a:t>段基址</a:t>
            </a:r>
            <a:r>
              <a:rPr lang="zh-CN" altLang="en-US" sz="2000" dirty="0"/>
              <a:t>为</a:t>
            </a:r>
            <a:r>
              <a:rPr lang="en-US" altLang="zh-CN" sz="2000" dirty="0"/>
              <a:t>0</a:t>
            </a:r>
            <a:endParaRPr lang="zh-CN" altLang="en-US" sz="2200" dirty="0"/>
          </a:p>
          <a:p>
            <a:pPr>
              <a:spcBef>
                <a:spcPts val="1200"/>
              </a:spcBef>
            </a:pPr>
            <a:r>
              <a:rPr lang="en-US" altLang="zh-CN" sz="2200" dirty="0"/>
              <a:t>MOV	AX</a:t>
            </a:r>
            <a:r>
              <a:rPr lang="zh-CN" altLang="en-US" sz="2200" dirty="0"/>
              <a:t>，</a:t>
            </a:r>
            <a:r>
              <a:rPr lang="en-US" altLang="zh-CN" sz="2200" b="1" u="sng" dirty="0">
                <a:solidFill>
                  <a:srgbClr val="FF0000"/>
                </a:solidFill>
              </a:rPr>
              <a:t>OFFSET</a:t>
            </a:r>
            <a:r>
              <a:rPr lang="en-US" altLang="zh-CN" sz="2200" dirty="0"/>
              <a:t>  P1	</a:t>
            </a:r>
            <a:r>
              <a:rPr lang="zh-CN" altLang="en-US" sz="2000" dirty="0"/>
              <a:t>；中断类型号为</a:t>
            </a:r>
            <a:r>
              <a:rPr lang="en-US" altLang="zh-CN" sz="2000" dirty="0"/>
              <a:t>n</a:t>
            </a:r>
            <a:endParaRPr lang="zh-CN" altLang="en-US" sz="2200" dirty="0"/>
          </a:p>
          <a:p>
            <a:r>
              <a:rPr lang="en-US" altLang="zh-CN" sz="2200" dirty="0"/>
              <a:t>MOV	BX</a:t>
            </a:r>
            <a:r>
              <a:rPr lang="zh-CN" altLang="en-US" sz="2200" dirty="0"/>
              <a:t>，</a:t>
            </a:r>
            <a:r>
              <a:rPr lang="en-US" altLang="zh-CN" sz="2200" dirty="0"/>
              <a:t>n*4</a:t>
            </a:r>
            <a:endParaRPr lang="zh-CN" altLang="en-US" sz="2200" dirty="0"/>
          </a:p>
          <a:p>
            <a:pPr>
              <a:spcAft>
                <a:spcPts val="600"/>
              </a:spcAft>
            </a:pPr>
            <a:r>
              <a:rPr lang="en-US" altLang="zh-CN" sz="2200" dirty="0"/>
              <a:t>MOV	</a:t>
            </a:r>
            <a:r>
              <a:rPr lang="en-US" altLang="zh-CN" sz="2200" b="1" dirty="0">
                <a:solidFill>
                  <a:srgbClr val="00B050"/>
                </a:solidFill>
              </a:rPr>
              <a:t>DS:</a:t>
            </a:r>
            <a:r>
              <a:rPr lang="en-US" altLang="zh-CN" sz="2200" b="1" dirty="0">
                <a:solidFill>
                  <a:srgbClr val="0000FF"/>
                </a:solidFill>
              </a:rPr>
              <a:t>[BX]</a:t>
            </a:r>
            <a:r>
              <a:rPr lang="zh-CN" altLang="en-US" sz="2200" dirty="0"/>
              <a:t>，</a:t>
            </a:r>
            <a:r>
              <a:rPr lang="en-US" altLang="zh-CN" sz="2200" dirty="0"/>
              <a:t>AX 		</a:t>
            </a:r>
            <a:r>
              <a:rPr lang="zh-CN" altLang="en-US" sz="2000" dirty="0"/>
              <a:t>；偏移地址放入</a:t>
            </a:r>
            <a:r>
              <a:rPr lang="en-US" altLang="zh-CN" sz="2000" dirty="0"/>
              <a:t>4n,4n+1</a:t>
            </a:r>
            <a:r>
              <a:rPr lang="zh-CN" altLang="en-US" sz="2000" dirty="0"/>
              <a:t>单元</a:t>
            </a:r>
            <a:endParaRPr lang="zh-CN" altLang="en-US" sz="2200" dirty="0"/>
          </a:p>
          <a:p>
            <a:pPr>
              <a:spcBef>
                <a:spcPts val="1200"/>
              </a:spcBef>
            </a:pPr>
            <a:r>
              <a:rPr lang="en-US" altLang="zh-CN" sz="2200" dirty="0"/>
              <a:t>MOV 	AX</a:t>
            </a:r>
            <a:r>
              <a:rPr lang="zh-CN" altLang="en-US" sz="2200" dirty="0"/>
              <a:t>，</a:t>
            </a:r>
            <a:r>
              <a:rPr lang="en-US" altLang="zh-CN" sz="2200" b="1" u="sng" dirty="0">
                <a:solidFill>
                  <a:srgbClr val="FF0000"/>
                </a:solidFill>
              </a:rPr>
              <a:t>SEG</a:t>
            </a:r>
            <a:r>
              <a:rPr lang="en-US" altLang="zh-CN" sz="2200" dirty="0"/>
              <a:t>  P1	</a:t>
            </a:r>
            <a:endParaRPr lang="zh-CN" altLang="en-US" sz="2200" dirty="0"/>
          </a:p>
          <a:p>
            <a:pPr>
              <a:spcAft>
                <a:spcPts val="600"/>
              </a:spcAft>
            </a:pPr>
            <a:r>
              <a:rPr lang="en-US" altLang="zh-CN" sz="2200" dirty="0"/>
              <a:t>MOV 	</a:t>
            </a:r>
            <a:r>
              <a:rPr lang="en-US" altLang="zh-CN" sz="2200" b="1" dirty="0">
                <a:solidFill>
                  <a:srgbClr val="00B050"/>
                </a:solidFill>
              </a:rPr>
              <a:t>DS:</a:t>
            </a:r>
            <a:r>
              <a:rPr lang="en-US" altLang="zh-CN" sz="2200" b="1" dirty="0">
                <a:solidFill>
                  <a:srgbClr val="0000FF"/>
                </a:solidFill>
              </a:rPr>
              <a:t>[BX+2]</a:t>
            </a:r>
            <a:r>
              <a:rPr lang="zh-CN" altLang="en-US" sz="2200" dirty="0"/>
              <a:t>，</a:t>
            </a:r>
            <a:r>
              <a:rPr lang="en-US" altLang="zh-CN" sz="2200" dirty="0"/>
              <a:t>AX	</a:t>
            </a:r>
            <a:r>
              <a:rPr lang="zh-CN" altLang="en-US" sz="2000" dirty="0"/>
              <a:t>；段地址写入</a:t>
            </a:r>
            <a:r>
              <a:rPr lang="en-US" altLang="zh-CN" sz="2000" dirty="0"/>
              <a:t>4n+2,4n+3</a:t>
            </a:r>
            <a:r>
              <a:rPr lang="zh-CN" altLang="en-US" sz="2000" dirty="0"/>
              <a:t>单元</a:t>
            </a:r>
            <a:endParaRPr lang="zh-CN" altLang="en-US" sz="2200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200" dirty="0"/>
              <a:t>STI				</a:t>
            </a:r>
            <a:r>
              <a:rPr lang="zh-CN" altLang="en-US" sz="2000" dirty="0"/>
              <a:t>；开中断</a:t>
            </a:r>
            <a:endParaRPr lang="zh-CN" altLang="en-US" sz="2200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696200" cy="914400"/>
          </a:xfrm>
        </p:spPr>
        <p:txBody>
          <a:bodyPr/>
          <a:lstStyle/>
          <a:p>
            <a:pPr marL="514350" indent="-514350">
              <a:lnSpc>
                <a:spcPct val="110000"/>
              </a:lnSpc>
              <a:spcBef>
                <a:spcPct val="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en-US" altLang="zh-CN" sz="2400" dirty="0"/>
              <a:t>【</a:t>
            </a:r>
            <a:r>
              <a:rPr kumimoji="0" lang="zh-CN" altLang="en-US" sz="2400" dirty="0"/>
              <a:t>例</a:t>
            </a:r>
            <a:r>
              <a:rPr kumimoji="0" lang="en-US" altLang="zh-CN" sz="2400" dirty="0"/>
              <a:t>5-2】</a:t>
            </a:r>
            <a:r>
              <a:rPr kumimoji="0" lang="zh-CN" altLang="en-US" sz="2400" dirty="0"/>
              <a:t>某外设的中断服务程序名为</a:t>
            </a:r>
            <a:r>
              <a:rPr kumimoji="0" lang="en-US" altLang="zh-CN" sz="2400" dirty="0"/>
              <a:t>IRQ3_ISR</a:t>
            </a:r>
            <a:r>
              <a:rPr kumimoji="0" lang="zh-CN" altLang="en-US" sz="2400" dirty="0"/>
              <a:t>，中断类型号为</a:t>
            </a:r>
            <a:r>
              <a:rPr kumimoji="0" lang="en-US" altLang="zh-CN" sz="2400" dirty="0"/>
              <a:t>5</a:t>
            </a:r>
            <a:r>
              <a:rPr kumimoji="0" lang="zh-CN" altLang="en-US" sz="2400" dirty="0"/>
              <a:t>。请使用直接写入法设置其中断向量。</a:t>
            </a:r>
            <a:endParaRPr kumimoji="0" lang="en-US" altLang="zh-CN" sz="2400" dirty="0"/>
          </a:p>
          <a:p>
            <a:pPr marL="514350" indent="-514350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None/>
            </a:pPr>
            <a:endParaRPr kumimoji="0" lang="en-US" altLang="zh-CN" sz="2400" dirty="0"/>
          </a:p>
        </p:txBody>
      </p:sp>
      <p:sp>
        <p:nvSpPr>
          <p:cNvPr id="10240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AC1B7DB-208D-4A57-A869-B780DDAF029B}" type="slidenum">
              <a:rPr lang="en-US" altLang="zh-CN"/>
            </a:fld>
            <a:endParaRPr lang="en-US" altLang="zh-CN"/>
          </a:p>
        </p:txBody>
      </p:sp>
      <p:sp>
        <p:nvSpPr>
          <p:cNvPr id="102403" name="Rectangle 6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90600" y="2286000"/>
            <a:ext cx="7543800" cy="38100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pPr>
              <a:spcAft>
                <a:spcPts val="1200"/>
              </a:spcAft>
            </a:pPr>
            <a:r>
              <a:rPr lang="en-US" altLang="zh-CN" sz="2200" dirty="0"/>
              <a:t>CLI			     	 </a:t>
            </a:r>
            <a:r>
              <a:rPr lang="zh-CN" altLang="en-US" sz="2000" dirty="0"/>
              <a:t>；关中断</a:t>
            </a:r>
            <a:endParaRPr lang="zh-CN" altLang="en-US" sz="2200" dirty="0"/>
          </a:p>
          <a:p>
            <a:r>
              <a:rPr lang="en-US" altLang="zh-CN" sz="2200" dirty="0"/>
              <a:t>MOV	AX</a:t>
            </a:r>
            <a:r>
              <a:rPr lang="zh-CN" altLang="en-US" sz="2200" dirty="0"/>
              <a:t>，</a:t>
            </a:r>
            <a:r>
              <a:rPr lang="en-US" altLang="zh-CN" sz="2200" dirty="0"/>
              <a:t>0</a:t>
            </a:r>
            <a:endParaRPr lang="zh-CN" altLang="en-US" sz="2200" dirty="0"/>
          </a:p>
          <a:p>
            <a:pPr>
              <a:spcAft>
                <a:spcPts val="1200"/>
              </a:spcAft>
            </a:pPr>
            <a:r>
              <a:rPr lang="en-US" altLang="zh-CN" sz="2200" dirty="0"/>
              <a:t>MOV	</a:t>
            </a:r>
            <a:r>
              <a:rPr lang="en-US" altLang="zh-CN" sz="2200" b="1" dirty="0">
                <a:solidFill>
                  <a:srgbClr val="FF0000"/>
                </a:solidFill>
              </a:rPr>
              <a:t>DS</a:t>
            </a:r>
            <a:r>
              <a:rPr lang="zh-CN" altLang="en-US" sz="2200" dirty="0"/>
              <a:t>，</a:t>
            </a:r>
            <a:r>
              <a:rPr lang="en-US" altLang="zh-CN" sz="2200" dirty="0"/>
              <a:t>AX	     	 </a:t>
            </a:r>
            <a:r>
              <a:rPr lang="zh-CN" altLang="en-US" sz="2000" dirty="0"/>
              <a:t>；中断向量表</a:t>
            </a:r>
            <a:r>
              <a:rPr lang="zh-CN" altLang="en-US" sz="2000" b="1" u="sng" dirty="0">
                <a:solidFill>
                  <a:srgbClr val="0000FF"/>
                </a:solidFill>
              </a:rPr>
              <a:t>段基址</a:t>
            </a:r>
            <a:r>
              <a:rPr lang="zh-CN" altLang="en-US" sz="2000" dirty="0"/>
              <a:t>为</a:t>
            </a:r>
            <a:r>
              <a:rPr lang="en-US" altLang="zh-CN" sz="2000" dirty="0"/>
              <a:t>0</a:t>
            </a:r>
            <a:endParaRPr lang="zh-CN" altLang="en-US" sz="2200" dirty="0"/>
          </a:p>
          <a:p>
            <a:r>
              <a:rPr lang="en-US" altLang="zh-CN" sz="2200" dirty="0"/>
              <a:t>MOV	AX</a:t>
            </a:r>
            <a:r>
              <a:rPr lang="zh-CN" altLang="en-US" sz="2200" dirty="0"/>
              <a:t>，</a:t>
            </a:r>
            <a:r>
              <a:rPr lang="en-US" altLang="zh-CN" sz="2200" b="1" dirty="0">
                <a:solidFill>
                  <a:srgbClr val="0000FF"/>
                </a:solidFill>
              </a:rPr>
              <a:t>OFFSET</a:t>
            </a:r>
            <a:r>
              <a:rPr lang="en-US" altLang="zh-CN" sz="2200" dirty="0"/>
              <a:t> </a:t>
            </a:r>
            <a:r>
              <a:rPr lang="en-US" altLang="zh-CN" sz="2000" dirty="0"/>
              <a:t>IRQ3_ISR </a:t>
            </a:r>
            <a:endParaRPr lang="en-US" altLang="zh-CN" sz="2000" dirty="0"/>
          </a:p>
          <a:p>
            <a:r>
              <a:rPr lang="en-US" altLang="zh-CN" sz="2200" dirty="0"/>
              <a:t>MOV	DS:</a:t>
            </a:r>
            <a:r>
              <a:rPr lang="en-US" altLang="zh-CN" sz="2200" b="1" dirty="0">
                <a:solidFill>
                  <a:srgbClr val="0000FF"/>
                </a:solidFill>
              </a:rPr>
              <a:t>[0014H]</a:t>
            </a:r>
            <a:r>
              <a:rPr lang="zh-CN" altLang="en-US" sz="2200" dirty="0"/>
              <a:t>，</a:t>
            </a:r>
            <a:r>
              <a:rPr lang="en-US" altLang="zh-CN" sz="2200" dirty="0"/>
              <a:t>AX	</a:t>
            </a:r>
            <a:r>
              <a:rPr lang="zh-CN" altLang="en-US" sz="2200" dirty="0"/>
              <a:t> </a:t>
            </a:r>
            <a:r>
              <a:rPr lang="zh-CN" altLang="en-US" sz="2200" b="1" dirty="0">
                <a:solidFill>
                  <a:srgbClr val="FF0000"/>
                </a:solidFill>
              </a:rPr>
              <a:t>；</a:t>
            </a:r>
            <a:r>
              <a:rPr lang="en-US" altLang="zh-CN" sz="2000" b="1" dirty="0">
                <a:solidFill>
                  <a:srgbClr val="FF0000"/>
                </a:solidFill>
              </a:rPr>
              <a:t>MOV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</a:rPr>
              <a:t>WORD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</a:rPr>
              <a:t>PTR</a:t>
            </a:r>
            <a:r>
              <a:rPr lang="en-US" altLang="zh-CN" sz="2000" b="1" dirty="0">
                <a:solidFill>
                  <a:srgbClr val="FF0000"/>
                </a:solidFill>
              </a:rPr>
              <a:t>[BX], AX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CN" sz="2200" dirty="0"/>
              <a:t>MOV 	AX</a:t>
            </a:r>
            <a:r>
              <a:rPr lang="zh-CN" altLang="en-US" sz="2200" dirty="0"/>
              <a:t>，</a:t>
            </a:r>
            <a:r>
              <a:rPr lang="en-US" altLang="zh-CN" sz="2200" b="1" dirty="0">
                <a:solidFill>
                  <a:srgbClr val="0000FF"/>
                </a:solidFill>
              </a:rPr>
              <a:t>SEG</a:t>
            </a:r>
            <a:r>
              <a:rPr lang="en-US" altLang="zh-CN" sz="2200" dirty="0"/>
              <a:t> </a:t>
            </a:r>
            <a:r>
              <a:rPr lang="en-US" altLang="zh-CN" sz="2000" dirty="0"/>
              <a:t>IRQ3_ISR</a:t>
            </a:r>
            <a:r>
              <a:rPr lang="en-US" altLang="zh-CN" sz="2400" dirty="0"/>
              <a:t> </a:t>
            </a:r>
            <a:r>
              <a:rPr lang="en-US" altLang="zh-CN" sz="2200" dirty="0"/>
              <a:t>	</a:t>
            </a:r>
            <a:endParaRPr lang="zh-CN" altLang="en-US" sz="2200" dirty="0"/>
          </a:p>
          <a:p>
            <a:pPr>
              <a:spcAft>
                <a:spcPts val="600"/>
              </a:spcAft>
            </a:pPr>
            <a:r>
              <a:rPr lang="en-US" altLang="zh-CN" sz="2200" dirty="0"/>
              <a:t>MOV 	DS: </a:t>
            </a:r>
            <a:r>
              <a:rPr lang="en-US" altLang="zh-CN" sz="2200" b="1" dirty="0">
                <a:solidFill>
                  <a:srgbClr val="0000FF"/>
                </a:solidFill>
              </a:rPr>
              <a:t>[0016H]</a:t>
            </a:r>
            <a:r>
              <a:rPr lang="zh-CN" altLang="en-US" sz="2200" dirty="0"/>
              <a:t>，</a:t>
            </a:r>
            <a:r>
              <a:rPr lang="en-US" altLang="zh-CN" sz="2000" dirty="0"/>
              <a:t> AX </a:t>
            </a:r>
            <a:r>
              <a:rPr lang="en-US" altLang="zh-CN" sz="2200" dirty="0"/>
              <a:t>	</a:t>
            </a:r>
            <a:endParaRPr lang="en-US" altLang="zh-CN" sz="2200" dirty="0"/>
          </a:p>
          <a:p>
            <a:pPr>
              <a:spcAft>
                <a:spcPts val="600"/>
              </a:spcAft>
            </a:pPr>
            <a:r>
              <a:rPr lang="en-US" altLang="zh-CN" sz="2200" dirty="0"/>
              <a:t>STI			      	 </a:t>
            </a:r>
            <a:r>
              <a:rPr lang="zh-CN" altLang="en-US" sz="2000" dirty="0"/>
              <a:t>；开中断</a:t>
            </a:r>
            <a:endParaRPr lang="zh-CN" altLang="en-US" sz="2200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8001000" cy="4572000"/>
          </a:xfrm>
        </p:spPr>
        <p:txBody>
          <a:bodyPr/>
          <a:lstStyle/>
          <a:p>
            <a:pPr marL="514350" indent="-514350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zh-CN" altLang="en-US" sz="2600" b="1" dirty="0">
                <a:latin typeface="宋体" panose="02010600030101010101" pitchFamily="2" charset="-122"/>
              </a:rPr>
              <a:t>② </a:t>
            </a:r>
            <a:r>
              <a:rPr kumimoji="0" lang="en-US" altLang="zh-CN" sz="2600" b="1" dirty="0"/>
              <a:t>DOS </a:t>
            </a:r>
            <a:r>
              <a:rPr kumimoji="0" lang="zh-CN" altLang="en-US" sz="2600" b="1" dirty="0">
                <a:latin typeface="宋体" panose="02010600030101010101" pitchFamily="2" charset="-122"/>
              </a:rPr>
              <a:t>功能调用写入法</a:t>
            </a:r>
            <a:endParaRPr kumimoji="0" lang="zh-CN" altLang="en-US" sz="2600" b="1" dirty="0"/>
          </a:p>
          <a:p>
            <a:pPr marL="514350" indent="-514350">
              <a:spcBef>
                <a:spcPct val="0"/>
              </a:spcBef>
              <a:spcAft>
                <a:spcPts val="36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en-US" altLang="zh-CN" sz="2400" dirty="0"/>
              <a:t>    </a:t>
            </a:r>
            <a:r>
              <a:rPr kumimoji="0" lang="zh-CN" altLang="en-US" sz="2400" dirty="0"/>
              <a:t>使用</a:t>
            </a:r>
            <a:r>
              <a:rPr kumimoji="0" lang="en-US" altLang="zh-CN" sz="2400" dirty="0"/>
              <a:t>INT 21H</a:t>
            </a:r>
            <a:r>
              <a:rPr kumimoji="0" lang="zh-CN" altLang="en-US" sz="2400" dirty="0"/>
              <a:t>中断的</a:t>
            </a:r>
            <a:r>
              <a:rPr kumimoji="0" lang="en-US" altLang="zh-CN" sz="2400" b="1" u="sng" dirty="0">
                <a:solidFill>
                  <a:srgbClr val="FF0066"/>
                </a:solidFill>
              </a:rPr>
              <a:t>25H</a:t>
            </a:r>
            <a:r>
              <a:rPr kumimoji="0" lang="zh-CN" altLang="en-US" sz="2400" b="1" u="sng" dirty="0">
                <a:solidFill>
                  <a:srgbClr val="FF0066"/>
                </a:solidFill>
              </a:rPr>
              <a:t>号功能调用</a:t>
            </a:r>
            <a:r>
              <a:rPr kumimoji="0" lang="zh-CN" altLang="en-US" sz="2400" dirty="0"/>
              <a:t>，设置中断向量。</a:t>
            </a:r>
            <a:endParaRPr kumimoji="0" lang="en-US" altLang="zh-CN" sz="2400" dirty="0"/>
          </a:p>
          <a:p>
            <a:pPr marL="514350" indent="-514350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en-US" altLang="zh-CN" sz="2400" dirty="0"/>
              <a:t>      </a:t>
            </a:r>
            <a:r>
              <a:rPr kumimoji="0" lang="zh-CN" altLang="en-US" sz="2400" dirty="0"/>
              <a:t>功能号：</a:t>
            </a:r>
            <a:r>
              <a:rPr kumimoji="0" lang="en-US" altLang="zh-CN" sz="2400" dirty="0"/>
              <a:t>AH = 25H</a:t>
            </a:r>
            <a:endParaRPr kumimoji="0" lang="en-US" altLang="zh-CN" sz="2400" dirty="0"/>
          </a:p>
          <a:p>
            <a:pPr marL="514350" indent="-514350">
              <a:spcBef>
                <a:spcPct val="0"/>
              </a:spcBef>
              <a:spcAft>
                <a:spcPts val="12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en-US" altLang="zh-CN" sz="2400" dirty="0"/>
              <a:t>      </a:t>
            </a:r>
            <a:r>
              <a:rPr kumimoji="0" lang="zh-CN" altLang="en-US" sz="2400" dirty="0"/>
              <a:t>入口参数：</a:t>
            </a:r>
            <a:endParaRPr kumimoji="0" lang="en-US" altLang="zh-CN" sz="2400" dirty="0"/>
          </a:p>
          <a:p>
            <a:pPr marL="514350" indent="-514350">
              <a:spcBef>
                <a:spcPct val="0"/>
              </a:spcBef>
              <a:spcAft>
                <a:spcPts val="6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en-US" altLang="zh-CN" sz="2400" dirty="0"/>
              <a:t>             DS = </a:t>
            </a:r>
            <a:r>
              <a:rPr kumimoji="0" lang="zh-CN" altLang="en-US" sz="2400" dirty="0"/>
              <a:t>中断服务程序入口地址的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段基址</a:t>
            </a:r>
            <a:endParaRPr kumimoji="0" lang="en-US" altLang="zh-CN" sz="2400" b="1" u="sng" dirty="0">
              <a:solidFill>
                <a:srgbClr val="0000FF"/>
              </a:solidFill>
            </a:endParaRPr>
          </a:p>
          <a:p>
            <a:pPr marL="514350" indent="-514350">
              <a:spcBef>
                <a:spcPct val="0"/>
              </a:spcBef>
              <a:spcAft>
                <a:spcPts val="6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en-US" altLang="zh-CN" sz="2400" dirty="0"/>
              <a:t>             DX = </a:t>
            </a:r>
            <a:r>
              <a:rPr kumimoji="0" lang="zh-CN" altLang="en-US" sz="2400" dirty="0"/>
              <a:t>中断服务程序入口地址的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偏移量</a:t>
            </a:r>
            <a:endParaRPr kumimoji="0" lang="en-US" altLang="zh-CN" sz="2400" b="1" u="sng" dirty="0">
              <a:solidFill>
                <a:srgbClr val="0000FF"/>
              </a:solidFill>
            </a:endParaRPr>
          </a:p>
          <a:p>
            <a:pPr marL="514350" indent="-514350">
              <a:spcBef>
                <a:spcPct val="0"/>
              </a:spcBef>
              <a:spcAft>
                <a:spcPts val="6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en-US" altLang="zh-CN" sz="2400" dirty="0"/>
              <a:t>             AL = 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中断类型号</a:t>
            </a:r>
            <a:endParaRPr kumimoji="0" lang="en-US" altLang="zh-CN" sz="2400" b="1" u="sng" dirty="0">
              <a:solidFill>
                <a:srgbClr val="0000FF"/>
              </a:solidFill>
            </a:endParaRPr>
          </a:p>
        </p:txBody>
      </p:sp>
      <p:sp>
        <p:nvSpPr>
          <p:cNvPr id="10445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581AB0-CE3C-4255-89E0-DCACDB877147}" type="slidenum">
              <a:rPr lang="en-US" altLang="zh-CN"/>
            </a:fld>
            <a:endParaRPr lang="en-US" altLang="zh-CN"/>
          </a:p>
        </p:txBody>
      </p:sp>
      <p:sp>
        <p:nvSpPr>
          <p:cNvPr id="104451" name="Rectangle 6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2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2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19200"/>
            <a:ext cx="7848600" cy="914400"/>
          </a:xfrm>
        </p:spPr>
        <p:txBody>
          <a:bodyPr/>
          <a:lstStyle/>
          <a:p>
            <a:pPr marL="514350" indent="-514350">
              <a:lnSpc>
                <a:spcPct val="110000"/>
              </a:lnSpc>
              <a:spcBef>
                <a:spcPct val="0"/>
              </a:spcBef>
              <a:spcAft>
                <a:spcPts val="18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en-US" altLang="zh-CN" sz="2400"/>
              <a:t>【</a:t>
            </a:r>
            <a:r>
              <a:rPr kumimoji="0" lang="zh-CN" altLang="en-US" sz="2400"/>
              <a:t>例</a:t>
            </a:r>
            <a:r>
              <a:rPr kumimoji="0" lang="en-US" altLang="zh-CN" sz="2400"/>
              <a:t>5-3】</a:t>
            </a:r>
            <a:r>
              <a:rPr kumimoji="0" lang="zh-CN" altLang="en-US" sz="2400"/>
              <a:t>某外设的中断服务程序名为</a:t>
            </a:r>
            <a:r>
              <a:rPr kumimoji="0" lang="en-US" altLang="zh-CN" sz="2400"/>
              <a:t>P1</a:t>
            </a:r>
            <a:r>
              <a:rPr kumimoji="0" lang="zh-CN" altLang="en-US" sz="2400"/>
              <a:t>，中断类型号为</a:t>
            </a:r>
            <a:r>
              <a:rPr kumimoji="0" lang="en-US" altLang="zh-CN" sz="2400"/>
              <a:t>5</a:t>
            </a:r>
            <a:r>
              <a:rPr kumimoji="0" lang="zh-CN" altLang="en-US" sz="2400"/>
              <a:t>。请使用</a:t>
            </a:r>
            <a:r>
              <a:rPr kumimoji="0" lang="en-US" altLang="zh-CN" sz="2400"/>
              <a:t>DOS</a:t>
            </a:r>
            <a:r>
              <a:rPr kumimoji="0" lang="zh-CN" altLang="en-US" sz="2400"/>
              <a:t>功能调用法设置其中断向量。</a:t>
            </a:r>
            <a:endParaRPr kumimoji="0" lang="en-US" altLang="zh-CN" sz="2400"/>
          </a:p>
        </p:txBody>
      </p:sp>
      <p:sp>
        <p:nvSpPr>
          <p:cNvPr id="10649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BF2E9F2-1055-4038-AFD8-B62F90D19DC6}" type="slidenum">
              <a:rPr lang="en-US" altLang="zh-CN"/>
            </a:fld>
            <a:endParaRPr lang="en-US" altLang="zh-CN"/>
          </a:p>
        </p:txBody>
      </p:sp>
      <p:sp>
        <p:nvSpPr>
          <p:cNvPr id="106499" name="Rectangle 6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371600" y="2362200"/>
            <a:ext cx="6705600" cy="3962400"/>
          </a:xfrm>
          <a:prstGeom prst="rect">
            <a:avLst/>
          </a:prstGeom>
          <a:solidFill>
            <a:schemeClr val="accent5">
              <a:lumMod val="90000"/>
            </a:schemeClr>
          </a:solidFill>
          <a:ln w="9525">
            <a:solidFill>
              <a:schemeClr val="tx1"/>
            </a:solidFill>
            <a:prstDash val="sysDash"/>
            <a:miter lim="800000"/>
          </a:ln>
        </p:spPr>
        <p:txBody>
          <a:bodyPr lIns="288000" anchor="ctr"/>
          <a:lstStyle/>
          <a:p>
            <a:pPr>
              <a:spcAft>
                <a:spcPts val="1200"/>
              </a:spcAft>
            </a:pPr>
            <a:r>
              <a:rPr lang="en-US" altLang="zh-CN" sz="2200"/>
              <a:t>PUSH  DS		          </a:t>
            </a:r>
            <a:r>
              <a:rPr lang="zh-CN" altLang="en-US" sz="2000"/>
              <a:t>；原 </a:t>
            </a:r>
            <a:r>
              <a:rPr lang="en-US" altLang="zh-CN" sz="2000"/>
              <a:t>DS </a:t>
            </a:r>
            <a:r>
              <a:rPr lang="zh-CN" altLang="en-US" sz="2000"/>
              <a:t>入栈</a:t>
            </a:r>
            <a:endParaRPr lang="zh-CN" altLang="en-US" sz="2200"/>
          </a:p>
          <a:p>
            <a:r>
              <a:rPr lang="en-US" altLang="zh-CN" sz="2200"/>
              <a:t>MOV	AX</a:t>
            </a:r>
            <a:r>
              <a:rPr lang="zh-CN" altLang="en-US" sz="2200"/>
              <a:t>，</a:t>
            </a:r>
            <a:r>
              <a:rPr lang="en-US" altLang="zh-CN" sz="2200"/>
              <a:t>SEG  P1           </a:t>
            </a:r>
            <a:r>
              <a:rPr lang="zh-CN" altLang="en-US" sz="2000"/>
              <a:t>；段基址存入</a:t>
            </a:r>
            <a:r>
              <a:rPr lang="en-US" altLang="zh-CN" sz="2000"/>
              <a:t>DS</a:t>
            </a:r>
            <a:r>
              <a:rPr lang="zh-CN" altLang="en-US" sz="2000"/>
              <a:t>中</a:t>
            </a:r>
            <a:endParaRPr lang="zh-CN" altLang="en-US" sz="2000"/>
          </a:p>
          <a:p>
            <a:pPr>
              <a:spcAft>
                <a:spcPts val="600"/>
              </a:spcAft>
            </a:pPr>
            <a:r>
              <a:rPr lang="en-US" altLang="zh-CN" sz="2200"/>
              <a:t>MOV	</a:t>
            </a:r>
            <a:r>
              <a:rPr lang="en-US" altLang="zh-CN" sz="2200" b="1">
                <a:solidFill>
                  <a:srgbClr val="FF0066"/>
                </a:solidFill>
              </a:rPr>
              <a:t>DS</a:t>
            </a:r>
            <a:r>
              <a:rPr lang="zh-CN" altLang="en-US" sz="2200"/>
              <a:t>，</a:t>
            </a:r>
            <a:r>
              <a:rPr lang="en-US" altLang="zh-CN" sz="2200"/>
              <a:t>AX	</a:t>
            </a:r>
            <a:endParaRPr lang="zh-CN" altLang="en-US" sz="2200"/>
          </a:p>
          <a:p>
            <a:pPr>
              <a:spcBef>
                <a:spcPts val="600"/>
              </a:spcBef>
            </a:pPr>
            <a:r>
              <a:rPr lang="en-US" altLang="zh-CN" sz="2200"/>
              <a:t>MOV 	AX</a:t>
            </a:r>
            <a:r>
              <a:rPr lang="zh-CN" altLang="en-US" sz="2200"/>
              <a:t>，</a:t>
            </a:r>
            <a:r>
              <a:rPr lang="en-US" altLang="zh-CN" sz="2200"/>
              <a:t>OFFSET  P1	</a:t>
            </a:r>
            <a:endParaRPr lang="zh-CN" altLang="en-US" sz="2200"/>
          </a:p>
          <a:p>
            <a:pPr>
              <a:spcAft>
                <a:spcPts val="600"/>
              </a:spcAft>
            </a:pPr>
            <a:r>
              <a:rPr lang="en-US" altLang="zh-CN" sz="2200"/>
              <a:t>MOV 	</a:t>
            </a:r>
            <a:r>
              <a:rPr lang="en-US" altLang="zh-CN" sz="2200" b="1">
                <a:solidFill>
                  <a:srgbClr val="FF0066"/>
                </a:solidFill>
              </a:rPr>
              <a:t>DX</a:t>
            </a:r>
            <a:r>
              <a:rPr lang="zh-CN" altLang="en-US" sz="2200"/>
              <a:t>，</a:t>
            </a:r>
            <a:r>
              <a:rPr lang="en-US" altLang="zh-CN" sz="2200"/>
              <a:t>AX	          </a:t>
            </a:r>
            <a:r>
              <a:rPr lang="zh-CN" altLang="en-US" sz="2000"/>
              <a:t>；偏移地址存入</a:t>
            </a:r>
            <a:r>
              <a:rPr lang="en-US" altLang="zh-CN" sz="2000"/>
              <a:t>DX</a:t>
            </a:r>
            <a:r>
              <a:rPr lang="zh-CN" altLang="en-US" sz="2000"/>
              <a:t>中</a:t>
            </a:r>
            <a:endParaRPr lang="zh-CN" altLang="en-US" sz="2200"/>
          </a:p>
          <a:p>
            <a:pPr>
              <a:spcBef>
                <a:spcPts val="600"/>
              </a:spcBef>
            </a:pPr>
            <a:r>
              <a:rPr lang="en-US" altLang="zh-CN" sz="2200"/>
              <a:t>MOV    </a:t>
            </a:r>
            <a:r>
              <a:rPr lang="en-US" altLang="zh-CN" sz="2200" b="1">
                <a:solidFill>
                  <a:srgbClr val="FF0066"/>
                </a:solidFill>
              </a:rPr>
              <a:t>AL</a:t>
            </a:r>
            <a:r>
              <a:rPr lang="zh-CN" altLang="en-US" sz="2200"/>
              <a:t>，</a:t>
            </a:r>
            <a:r>
              <a:rPr lang="en-US" altLang="zh-CN" sz="2200"/>
              <a:t>5		</a:t>
            </a:r>
            <a:r>
              <a:rPr lang="en-US" altLang="zh-CN" sz="2000"/>
              <a:t>           </a:t>
            </a:r>
            <a:r>
              <a:rPr lang="zh-CN" altLang="en-US" sz="2000"/>
              <a:t>；中断类型号在</a:t>
            </a:r>
            <a:r>
              <a:rPr lang="en-US" altLang="zh-CN" sz="2000"/>
              <a:t>AL</a:t>
            </a:r>
            <a:r>
              <a:rPr lang="zh-CN" altLang="en-US" sz="2000"/>
              <a:t>中</a:t>
            </a:r>
            <a:endParaRPr lang="en-US" altLang="zh-CN" sz="2200"/>
          </a:p>
          <a:p>
            <a:r>
              <a:rPr lang="en-US" altLang="zh-CN" sz="2200"/>
              <a:t>MOV    </a:t>
            </a:r>
            <a:r>
              <a:rPr lang="en-US" altLang="zh-CN" sz="2200" b="1">
                <a:solidFill>
                  <a:srgbClr val="FF0066"/>
                </a:solidFill>
              </a:rPr>
              <a:t>AH</a:t>
            </a:r>
            <a:r>
              <a:rPr lang="zh-CN" altLang="en-US" sz="2200"/>
              <a:t>，</a:t>
            </a:r>
            <a:r>
              <a:rPr lang="en-US" altLang="zh-CN" sz="2200"/>
              <a:t>25H                  </a:t>
            </a:r>
            <a:r>
              <a:rPr lang="zh-CN" altLang="en-US" sz="2000"/>
              <a:t>；</a:t>
            </a:r>
            <a:r>
              <a:rPr lang="en-US" altLang="zh-CN" sz="2000"/>
              <a:t>DOS</a:t>
            </a:r>
            <a:r>
              <a:rPr lang="zh-CN" altLang="en-US" sz="2000"/>
              <a:t>调用功能号</a:t>
            </a:r>
            <a:endParaRPr lang="en-US" altLang="zh-CN" sz="2200"/>
          </a:p>
          <a:p>
            <a:pPr>
              <a:spcAft>
                <a:spcPts val="600"/>
              </a:spcAft>
            </a:pPr>
            <a:r>
              <a:rPr lang="en-US" altLang="zh-CN" sz="2200"/>
              <a:t>INT      21H</a:t>
            </a:r>
            <a:endParaRPr lang="en-US" altLang="zh-CN" sz="2200"/>
          </a:p>
          <a:p>
            <a:pPr>
              <a:spcAft>
                <a:spcPts val="600"/>
              </a:spcAft>
            </a:pPr>
            <a:r>
              <a:rPr lang="en-US" altLang="zh-CN" sz="2200"/>
              <a:t>POP    DS		      </a:t>
            </a:r>
            <a:r>
              <a:rPr lang="en-US" altLang="zh-CN" sz="2000"/>
              <a:t>     </a:t>
            </a:r>
            <a:r>
              <a:rPr lang="zh-CN" altLang="en-US" sz="2000"/>
              <a:t>；</a:t>
            </a:r>
            <a:r>
              <a:rPr lang="en-US" altLang="zh-CN" sz="2000"/>
              <a:t>DS</a:t>
            </a:r>
            <a:r>
              <a:rPr lang="zh-CN" altLang="en-US" sz="2000"/>
              <a:t>出栈</a:t>
            </a:r>
            <a:endParaRPr lang="zh-CN" altLang="en-US" sz="240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灯片编号占位符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125DF5-8A08-4EEA-A9B7-4B956ED85DD8}" type="slidenum">
              <a:rPr lang="en-US" altLang="zh-CN"/>
            </a:fld>
            <a:endParaRPr lang="en-US" altLang="zh-CN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内容概要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828800" y="3276600"/>
            <a:ext cx="5562600" cy="914400"/>
          </a:xfrm>
          <a:prstGeom prst="round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16740" name="Group 233"/>
          <p:cNvGrpSpPr/>
          <p:nvPr/>
        </p:nvGrpSpPr>
        <p:grpSpPr bwMode="auto">
          <a:xfrm>
            <a:off x="2176463" y="4419600"/>
            <a:ext cx="4984750" cy="555625"/>
            <a:chOff x="1248" y="2030"/>
            <a:chExt cx="3140" cy="350"/>
          </a:xfrm>
        </p:grpSpPr>
        <p:sp>
          <p:nvSpPr>
            <p:cNvPr id="116762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3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16764" name="Text Box 236"/>
            <p:cNvSpPr txBox="1">
              <a:spLocks noChangeArrowheads="1"/>
            </p:cNvSpPr>
            <p:nvPr/>
          </p:nvSpPr>
          <p:spPr bwMode="gray">
            <a:xfrm>
              <a:off x="1776" y="2050"/>
              <a:ext cx="2517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8259A</a:t>
              </a:r>
              <a:r>
                <a:rPr lang="zh-CN" altLang="en-US" sz="2800">
                  <a:ea typeface="华文新魏" panose="02010800040101010101" pitchFamily="2" charset="-122"/>
                </a:rPr>
                <a:t>的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应用举例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16765" name="Text Box 237"/>
            <p:cNvSpPr txBox="1">
              <a:spLocks noChangeArrowheads="1"/>
            </p:cNvSpPr>
            <p:nvPr/>
          </p:nvSpPr>
          <p:spPr bwMode="gray">
            <a:xfrm>
              <a:off x="1296" y="20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4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238"/>
          <p:cNvGrpSpPr/>
          <p:nvPr/>
        </p:nvGrpSpPr>
        <p:grpSpPr bwMode="auto">
          <a:xfrm>
            <a:off x="2176463" y="2514600"/>
            <a:ext cx="5062537" cy="568325"/>
            <a:chOff x="1248" y="2640"/>
            <a:chExt cx="3189" cy="358"/>
          </a:xfrm>
        </p:grpSpPr>
        <p:sp>
          <p:nvSpPr>
            <p:cNvPr id="116758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59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16760" name="Text Box 241"/>
            <p:cNvSpPr txBox="1">
              <a:spLocks noChangeArrowheads="1"/>
            </p:cNvSpPr>
            <p:nvPr/>
          </p:nvSpPr>
          <p:spPr bwMode="gray">
            <a:xfrm>
              <a:off x="1776" y="2668"/>
              <a:ext cx="2661" cy="33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8086/8088 </a:t>
              </a:r>
              <a:r>
                <a:rPr lang="zh-CN" altLang="en-US" sz="2800">
                  <a:ea typeface="华文新魏" panose="02010800040101010101" pitchFamily="2" charset="-122"/>
                </a:rPr>
                <a:t>微机中断系统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16761" name="Text Box 242"/>
            <p:cNvSpPr txBox="1">
              <a:spLocks noChangeArrowheads="1"/>
            </p:cNvSpPr>
            <p:nvPr/>
          </p:nvSpPr>
          <p:spPr bwMode="gray">
            <a:xfrm>
              <a:off x="1296" y="265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2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16742" name="Group 243"/>
          <p:cNvGrpSpPr/>
          <p:nvPr/>
        </p:nvGrpSpPr>
        <p:grpSpPr bwMode="auto">
          <a:xfrm>
            <a:off x="2176463" y="3482975"/>
            <a:ext cx="4986337" cy="555625"/>
            <a:chOff x="1248" y="3230"/>
            <a:chExt cx="3141" cy="350"/>
          </a:xfrm>
        </p:grpSpPr>
        <p:sp>
          <p:nvSpPr>
            <p:cNvPr id="116754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2948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55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16756" name="Text Box 246"/>
            <p:cNvSpPr txBox="1">
              <a:spLocks noChangeArrowheads="1"/>
            </p:cNvSpPr>
            <p:nvPr/>
          </p:nvSpPr>
          <p:spPr bwMode="gray">
            <a:xfrm>
              <a:off x="1776" y="3236"/>
              <a:ext cx="2592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8259A</a:t>
              </a:r>
              <a:r>
                <a:rPr lang="zh-CN" altLang="en-US" sz="2800">
                  <a:ea typeface="华文新魏" panose="02010800040101010101" pitchFamily="2" charset="-122"/>
                </a:rPr>
                <a:t>可编程中断控制器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16757" name="Text Box 247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3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16743" name="Group 248"/>
          <p:cNvGrpSpPr/>
          <p:nvPr/>
        </p:nvGrpSpPr>
        <p:grpSpPr bwMode="auto">
          <a:xfrm>
            <a:off x="2176463" y="5410200"/>
            <a:ext cx="4986337" cy="555625"/>
            <a:chOff x="1248" y="3230"/>
            <a:chExt cx="3141" cy="350"/>
          </a:xfrm>
        </p:grpSpPr>
        <p:sp>
          <p:nvSpPr>
            <p:cNvPr id="116750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51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16752" name="Text Box 251"/>
            <p:cNvSpPr txBox="1">
              <a:spLocks noChangeArrowheads="1"/>
            </p:cNvSpPr>
            <p:nvPr/>
          </p:nvSpPr>
          <p:spPr bwMode="gray">
            <a:xfrm>
              <a:off x="1776" y="3244"/>
              <a:ext cx="2613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>
                  <a:ea typeface="华文新魏" panose="02010800040101010101" pitchFamily="2" charset="-122"/>
                </a:rPr>
                <a:t>PC </a:t>
              </a:r>
              <a:r>
                <a:rPr lang="zh-CN" altLang="en-US" sz="2800">
                  <a:ea typeface="华文新魏" panose="02010800040101010101" pitchFamily="2" charset="-122"/>
                </a:rPr>
                <a:t>机中</a:t>
              </a:r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的中断应用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16753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16744" name="Group 248"/>
          <p:cNvGrpSpPr/>
          <p:nvPr/>
        </p:nvGrpSpPr>
        <p:grpSpPr bwMode="auto">
          <a:xfrm>
            <a:off x="2176463" y="1577975"/>
            <a:ext cx="4984750" cy="574675"/>
            <a:chOff x="1248" y="3230"/>
            <a:chExt cx="3140" cy="362"/>
          </a:xfrm>
        </p:grpSpPr>
        <p:sp>
          <p:nvSpPr>
            <p:cNvPr id="116746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47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66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16748" name="Text Box 251"/>
            <p:cNvSpPr txBox="1">
              <a:spLocks noChangeArrowheads="1"/>
            </p:cNvSpPr>
            <p:nvPr/>
          </p:nvSpPr>
          <p:spPr bwMode="gray">
            <a:xfrm>
              <a:off x="1776" y="3262"/>
              <a:ext cx="1509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800">
                  <a:latin typeface="华文新魏" panose="02010800040101010101" pitchFamily="2" charset="-122"/>
                  <a:ea typeface="华文新魏" panose="02010800040101010101" pitchFamily="2" charset="-122"/>
                </a:rPr>
                <a:t>中断技术概述</a:t>
              </a:r>
              <a:endParaRPr lang="en-US" altLang="zh-CN" sz="28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16749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1</a:t>
              </a:r>
              <a:endParaRPr lang="en-US" altLang="zh-CN" sz="2400" b="1">
                <a:solidFill>
                  <a:srgbClr val="FFFFFF"/>
                </a:solidFill>
              </a:endParaRPr>
            </a:p>
          </p:txBody>
        </p:sp>
      </p:grpSp>
      <p:sp>
        <p:nvSpPr>
          <p:cNvPr id="30" name="圆角矩形标注 29"/>
          <p:cNvSpPr>
            <a:spLocks noChangeArrowheads="1"/>
          </p:cNvSpPr>
          <p:nvPr/>
        </p:nvSpPr>
        <p:spPr bwMode="auto">
          <a:xfrm>
            <a:off x="2773028" y="886157"/>
            <a:ext cx="6066171" cy="1447800"/>
          </a:xfrm>
          <a:prstGeom prst="wedgeRoundRectCallout">
            <a:avLst>
              <a:gd name="adj1" fmla="val -542"/>
              <a:gd name="adj2" fmla="val 69301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  <a:miter lim="800000"/>
          </a:ln>
        </p:spPr>
        <p:txBody>
          <a:bodyPr anchor="ctr"/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中断的类型：</a:t>
            </a:r>
            <a:r>
              <a:rPr lang="zh-CN" altLang="en-US" sz="2000" b="1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分类、类型号、特点、优先级</a:t>
            </a:r>
            <a:endParaRPr lang="en-US" altLang="zh-CN" sz="2000" b="1" dirty="0">
              <a:solidFill>
                <a:srgbClr val="0000FF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中断向量表：</a:t>
            </a:r>
            <a:r>
              <a:rPr lang="zh-CN" altLang="en-US" sz="2000" b="1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会画</a:t>
            </a:r>
            <a:endParaRPr lang="en-US" altLang="zh-CN" sz="2000" b="1" dirty="0">
              <a:solidFill>
                <a:srgbClr val="0000FF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中断向量表的设置与修改：</a:t>
            </a:r>
            <a:r>
              <a:rPr lang="zh-CN" altLang="en-US" sz="2000" b="1" dirty="0">
                <a:solidFill>
                  <a:srgbClr val="0000FF"/>
                </a:solidFill>
                <a:latin typeface="华文中宋" panose="02010600040101010101" charset="-122"/>
                <a:ea typeface="华文中宋" panose="02010600040101010101" charset="-122"/>
              </a:rPr>
              <a:t>能编程实现</a:t>
            </a:r>
            <a:endParaRPr lang="en-US" altLang="zh-CN" sz="2000" b="1" dirty="0">
              <a:solidFill>
                <a:srgbClr val="0000F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30" grpId="0" bldLvl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295400"/>
            <a:ext cx="7696200" cy="4953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200"/>
              </a:spcAft>
              <a:buClrTx/>
              <a:buSzPct val="95000"/>
            </a:pPr>
            <a:r>
              <a:rPr kumimoji="0" lang="en-US" altLang="zh-CN" sz="2400" dirty="0"/>
              <a:t>Intel 8259A</a:t>
            </a:r>
            <a:r>
              <a:rPr kumimoji="0" lang="zh-CN" altLang="en-US" sz="2400" dirty="0"/>
              <a:t>是一种可编程中断控制器，可协助</a:t>
            </a:r>
            <a:r>
              <a:rPr kumimoji="0" lang="en-US" altLang="zh-CN" sz="2400" dirty="0"/>
              <a:t>CPU</a:t>
            </a:r>
            <a:r>
              <a:rPr kumimoji="0" lang="zh-CN" altLang="en-US" sz="2400" dirty="0"/>
              <a:t>进行中断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管理</a:t>
            </a:r>
            <a:r>
              <a:rPr kumimoji="0" lang="zh-CN" altLang="en-US" sz="2400" dirty="0"/>
              <a:t>。其功能：</a:t>
            </a:r>
            <a:endParaRPr kumimoji="0" lang="en-US" altLang="zh-CN" sz="2400" dirty="0"/>
          </a:p>
          <a:p>
            <a:pPr lvl="1">
              <a:spcBef>
                <a:spcPct val="0"/>
              </a:spcBef>
              <a:spcAft>
                <a:spcPts val="30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zh-CN" altLang="en-US" sz="2000" dirty="0"/>
              <a:t>接收和扩充外设的中断请求</a:t>
            </a:r>
            <a:endParaRPr kumimoji="0" lang="en-US" altLang="zh-CN" sz="2000" dirty="0"/>
          </a:p>
          <a:p>
            <a:pPr lvl="1">
              <a:spcBef>
                <a:spcPct val="0"/>
              </a:spcBef>
              <a:spcAft>
                <a:spcPts val="30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zh-CN" altLang="en-US" sz="2000" dirty="0"/>
              <a:t>屏蔽或打开中断</a:t>
            </a:r>
            <a:endParaRPr kumimoji="0" lang="en-US" altLang="zh-CN" sz="2000" dirty="0"/>
          </a:p>
          <a:p>
            <a:pPr lvl="1">
              <a:spcBef>
                <a:spcPct val="0"/>
              </a:spcBef>
              <a:spcAft>
                <a:spcPts val="30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zh-CN" altLang="en-US" sz="2000" dirty="0"/>
              <a:t>中断优先级排队</a:t>
            </a:r>
            <a:endParaRPr kumimoji="0" lang="en-US" altLang="zh-CN" sz="2000" dirty="0"/>
          </a:p>
          <a:p>
            <a:pPr lvl="1">
              <a:spcBef>
                <a:spcPct val="0"/>
              </a:spcBef>
              <a:spcAft>
                <a:spcPts val="30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zh-CN" altLang="en-US" sz="2000" dirty="0"/>
              <a:t>提供中断类型号</a:t>
            </a:r>
            <a:endParaRPr kumimoji="0" lang="en-US" altLang="zh-CN" sz="2000" dirty="0"/>
          </a:p>
          <a:p>
            <a:pPr lvl="1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zh-CN" altLang="en-US" sz="2000" dirty="0"/>
              <a:t>接受</a:t>
            </a:r>
            <a:r>
              <a:rPr kumimoji="0" lang="en-US" altLang="zh-CN" sz="2000" dirty="0"/>
              <a:t>CPU</a:t>
            </a:r>
            <a:r>
              <a:rPr kumimoji="0" lang="zh-CN" altLang="en-US" sz="2000" dirty="0"/>
              <a:t>命令或返回当前工作状态</a:t>
            </a:r>
            <a:endParaRPr kumimoji="0" lang="en-US" altLang="zh-CN" sz="2200" dirty="0"/>
          </a:p>
          <a:p>
            <a:pPr>
              <a:spcBef>
                <a:spcPct val="0"/>
              </a:spcBef>
              <a:spcAft>
                <a:spcPts val="600"/>
              </a:spcAft>
              <a:buClrTx/>
              <a:buSzPct val="95000"/>
            </a:pPr>
            <a:r>
              <a:rPr kumimoji="0" lang="zh-CN" altLang="en-US" sz="2400" dirty="0"/>
              <a:t>一片</a:t>
            </a:r>
            <a:r>
              <a:rPr kumimoji="0" lang="en-US" altLang="zh-CN" sz="2400" dirty="0"/>
              <a:t>8259A</a:t>
            </a:r>
            <a:r>
              <a:rPr kumimoji="0" lang="zh-CN" altLang="en-US" sz="2400" dirty="0"/>
              <a:t>可直接管理</a:t>
            </a:r>
            <a:r>
              <a:rPr kumimoji="0" lang="en-US" altLang="zh-CN" sz="2400" dirty="0"/>
              <a:t>8</a:t>
            </a:r>
            <a:r>
              <a:rPr kumimoji="0" lang="zh-CN" altLang="en-US" sz="2400" dirty="0"/>
              <a:t>级中断，通过级联可扩展至</a:t>
            </a:r>
            <a:r>
              <a:rPr kumimoji="0" lang="en-US" altLang="zh-CN" sz="2400" dirty="0"/>
              <a:t>64</a:t>
            </a:r>
            <a:r>
              <a:rPr kumimoji="0" lang="zh-CN" altLang="en-US" sz="2400" dirty="0"/>
              <a:t>级中断。</a:t>
            </a:r>
            <a:endParaRPr kumimoji="0" lang="en-US" altLang="zh-CN" sz="2400" dirty="0"/>
          </a:p>
          <a:p>
            <a:pPr>
              <a:spcBef>
                <a:spcPct val="0"/>
              </a:spcBef>
              <a:spcAft>
                <a:spcPts val="1800"/>
              </a:spcAft>
              <a:buClrTx/>
              <a:buSzPct val="95000"/>
            </a:pPr>
            <a:r>
              <a:rPr kumimoji="0" lang="zh-CN" altLang="en-US" sz="2400" dirty="0"/>
              <a:t>通过对</a:t>
            </a:r>
            <a:r>
              <a:rPr kumimoji="0" lang="en-US" altLang="zh-CN" sz="2400" dirty="0"/>
              <a:t>8259A</a:t>
            </a:r>
            <a:r>
              <a:rPr kumimoji="0" lang="zh-CN" altLang="en-US" sz="2400" dirty="0"/>
              <a:t>进行编程，可设置多种工作方式，以满足不同中断系统的需要。</a:t>
            </a:r>
            <a:endParaRPr kumimoji="0" lang="en-US" altLang="zh-CN" sz="2400" dirty="0"/>
          </a:p>
          <a:p>
            <a:pPr lvl="1">
              <a:spcBef>
                <a:spcPct val="0"/>
              </a:spcBef>
              <a:spcAft>
                <a:spcPts val="600"/>
              </a:spcAft>
              <a:buClrTx/>
              <a:buSzPct val="95000"/>
              <a:buFont typeface="Arial" panose="020B0604020202020204" pitchFamily="34" charset="0"/>
              <a:buChar char="▲"/>
            </a:pPr>
            <a:endParaRPr kumimoji="0" lang="en-US" altLang="zh-CN" sz="2200" dirty="0"/>
          </a:p>
        </p:txBody>
      </p:sp>
      <p:sp>
        <p:nvSpPr>
          <p:cNvPr id="11776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E6DB15-4B83-4FDB-B65F-A7CEF455D36C}" type="slidenum">
              <a:rPr lang="en-US" altLang="zh-CN"/>
            </a:fld>
            <a:endParaRPr lang="en-US" altLang="zh-CN"/>
          </a:p>
        </p:txBody>
      </p:sp>
      <p:sp>
        <p:nvSpPr>
          <p:cNvPr id="11776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 </a:t>
            </a:r>
            <a:r>
              <a:rPr lang="en-US" altLang="zh-CN">
                <a:solidFill>
                  <a:srgbClr val="C00000"/>
                </a:solidFill>
              </a:rPr>
              <a:t>8.3  8259A</a:t>
            </a:r>
            <a:r>
              <a:rPr lang="zh-CN" altLang="en-US">
                <a:solidFill>
                  <a:srgbClr val="C00000"/>
                </a:solidFill>
              </a:rPr>
              <a:t>可编程中断控制器</a:t>
            </a:r>
            <a:endParaRPr lang="zh-CN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8BC485-2284-4A21-AB61-8FEDB31AFDC3}" type="slidenum">
              <a:rPr lang="en-US" altLang="zh-CN"/>
            </a:fld>
            <a:endParaRPr lang="en-US" altLang="zh-CN"/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r>
              <a:rPr lang="zh-CN" altLang="en-US" sz="3200">
                <a:solidFill>
                  <a:schemeClr val="tx1"/>
                </a:solidFill>
              </a:rPr>
              <a:t> </a:t>
            </a:r>
            <a:r>
              <a:rPr lang="en-US" altLang="zh-CN" sz="3200">
                <a:solidFill>
                  <a:schemeClr val="tx1"/>
                </a:solidFill>
              </a:rPr>
              <a:t>(1)  8259A </a:t>
            </a:r>
            <a:r>
              <a:rPr lang="zh-CN" altLang="en-US" sz="3200">
                <a:solidFill>
                  <a:schemeClr val="tx1"/>
                </a:solidFill>
              </a:rPr>
              <a:t>的内部结构</a:t>
            </a:r>
            <a:endParaRPr lang="zh-CN" altLang="en-US" sz="32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98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14234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27100" y="1295400"/>
            <a:ext cx="7531100" cy="474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圆角矩形标注 5"/>
          <p:cNvSpPr/>
          <p:nvPr/>
        </p:nvSpPr>
        <p:spPr>
          <a:xfrm>
            <a:off x="152400" y="277222"/>
            <a:ext cx="3505200" cy="1347148"/>
          </a:xfrm>
          <a:prstGeom prst="wedgeRoundRectCallout">
            <a:avLst>
              <a:gd name="adj1" fmla="val -1337"/>
              <a:gd name="adj2" fmla="val 78869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lvl="1" indent="-215900">
              <a:spcAft>
                <a:spcPts val="600"/>
              </a:spcAft>
              <a:buSzPct val="95000"/>
              <a:buFont typeface="Arial" panose="020B0604020202020204" pitchFamily="34" charset="0"/>
              <a:buChar char="▲"/>
            </a:pPr>
            <a:r>
              <a:rPr lang="en-US" altLang="zh-CN" dirty="0">
                <a:solidFill>
                  <a:schemeClr val="tx1"/>
                </a:solidFill>
              </a:rPr>
              <a:t>8</a:t>
            </a:r>
            <a:r>
              <a:rPr lang="zh-CN" altLang="en-US" dirty="0">
                <a:solidFill>
                  <a:schemeClr val="tx1"/>
                </a:solidFill>
              </a:rPr>
              <a:t>位的双向三态缓冲器，连接</a:t>
            </a:r>
            <a:r>
              <a:rPr lang="en-US" altLang="zh-CN" dirty="0">
                <a:solidFill>
                  <a:schemeClr val="tx1"/>
                </a:solidFill>
              </a:rPr>
              <a:t>8259A</a:t>
            </a:r>
            <a:r>
              <a:rPr lang="zh-CN" altLang="en-US" dirty="0">
                <a:solidFill>
                  <a:schemeClr val="tx1"/>
                </a:solidFill>
              </a:rPr>
              <a:t>与系统数据总线。</a:t>
            </a:r>
            <a:endParaRPr lang="en-US" altLang="zh-CN" dirty="0">
              <a:solidFill>
                <a:schemeClr val="tx1"/>
              </a:solidFill>
            </a:endParaRPr>
          </a:p>
          <a:p>
            <a:pPr marL="228600" lvl="1" indent="-215900">
              <a:spcAft>
                <a:spcPts val="600"/>
              </a:spcAft>
              <a:buSzPct val="95000"/>
              <a:buFont typeface="Arial" panose="020B0604020202020204" pitchFamily="34" charset="0"/>
              <a:buChar char="▲"/>
            </a:pPr>
            <a:r>
              <a:rPr lang="zh-CN" altLang="en-US" dirty="0">
                <a:solidFill>
                  <a:schemeClr val="tx1"/>
                </a:solidFill>
              </a:rPr>
              <a:t>用于在</a:t>
            </a:r>
            <a:r>
              <a:rPr lang="en-US" altLang="zh-CN" dirty="0">
                <a:solidFill>
                  <a:schemeClr val="tx1"/>
                </a:solidFill>
              </a:rPr>
              <a:t>CPU</a:t>
            </a:r>
            <a:r>
              <a:rPr lang="zh-CN" altLang="en-US" dirty="0">
                <a:solidFill>
                  <a:schemeClr val="tx1"/>
                </a:solidFill>
              </a:rPr>
              <a:t>与</a:t>
            </a:r>
            <a:r>
              <a:rPr lang="en-US" altLang="zh-CN" dirty="0">
                <a:solidFill>
                  <a:schemeClr val="tx1"/>
                </a:solidFill>
              </a:rPr>
              <a:t>8259A</a:t>
            </a:r>
            <a:r>
              <a:rPr lang="zh-CN" altLang="en-US" dirty="0">
                <a:solidFill>
                  <a:schemeClr val="tx1"/>
                </a:solidFill>
              </a:rPr>
              <a:t>间传送数据、命令和状态信息。</a:t>
            </a:r>
            <a:endParaRPr kumimoji="0" lang="zh-CN" altLang="en-US" sz="14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152400" y="1682620"/>
            <a:ext cx="3505200" cy="1194749"/>
          </a:xfrm>
          <a:prstGeom prst="wedgeRoundRectCallout">
            <a:avLst>
              <a:gd name="adj1" fmla="val 5744"/>
              <a:gd name="adj2" fmla="val 78869"/>
              <a:gd name="adj3" fmla="val 16667"/>
            </a:avLst>
          </a:prstGeom>
          <a:solidFill>
            <a:srgbClr val="FFD5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lvl="1" indent="-215900">
              <a:spcAft>
                <a:spcPts val="600"/>
              </a:spcAft>
              <a:buSzPct val="95000"/>
              <a:buFont typeface="Arial" panose="020B0604020202020204" pitchFamily="34" charset="0"/>
              <a:buChar char="▲"/>
            </a:pPr>
            <a:r>
              <a:rPr lang="zh-CN" altLang="en-US" dirty="0">
                <a:solidFill>
                  <a:schemeClr val="tx1"/>
                </a:solidFill>
              </a:rPr>
              <a:t>接收</a:t>
            </a:r>
            <a:r>
              <a:rPr lang="en-US" altLang="zh-CN" dirty="0">
                <a:solidFill>
                  <a:schemeClr val="tx1"/>
                </a:solidFill>
              </a:rPr>
              <a:t>CPU</a:t>
            </a:r>
            <a:r>
              <a:rPr lang="zh-CN" altLang="en-US" dirty="0">
                <a:solidFill>
                  <a:schemeClr val="tx1"/>
                </a:solidFill>
              </a:rPr>
              <a:t>命令，完成对</a:t>
            </a:r>
            <a:r>
              <a:rPr lang="en-US" altLang="zh-CN" dirty="0">
                <a:solidFill>
                  <a:schemeClr val="tx1"/>
                </a:solidFill>
              </a:rPr>
              <a:t>8259A</a:t>
            </a:r>
            <a:r>
              <a:rPr lang="zh-CN" altLang="en-US" dirty="0">
                <a:solidFill>
                  <a:schemeClr val="tx1"/>
                </a:solidFill>
              </a:rPr>
              <a:t>内部端口的读写操作。</a:t>
            </a:r>
            <a:endParaRPr lang="en-US" altLang="zh-CN" dirty="0">
              <a:solidFill>
                <a:schemeClr val="tx1"/>
              </a:solidFill>
            </a:endParaRPr>
          </a:p>
          <a:p>
            <a:pPr marL="228600" lvl="1" indent="-215900">
              <a:spcAft>
                <a:spcPts val="600"/>
              </a:spcAft>
              <a:buSzPct val="95000"/>
              <a:buFont typeface="Arial" panose="020B0604020202020204" pitchFamily="34" charset="0"/>
              <a:buChar char="▲"/>
            </a:pPr>
            <a:r>
              <a:rPr lang="zh-CN" altLang="en-US" b="1" dirty="0">
                <a:solidFill>
                  <a:srgbClr val="FF0000"/>
                </a:solidFill>
              </a:rPr>
              <a:t>思考：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altLang="zh-CN" b="1" baseline="-25000" dirty="0">
                <a:solidFill>
                  <a:srgbClr val="FF0000"/>
                </a:solidFill>
              </a:rPr>
              <a:t>0</a:t>
            </a:r>
            <a:endParaRPr lang="en-US" altLang="zh-CN" b="1" baseline="-25000" dirty="0">
              <a:solidFill>
                <a:srgbClr val="FF0000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152400" y="2935619"/>
            <a:ext cx="3505200" cy="1347148"/>
          </a:xfrm>
          <a:prstGeom prst="wedgeRoundRectCallout">
            <a:avLst>
              <a:gd name="adj1" fmla="val -1337"/>
              <a:gd name="adj2" fmla="val 78869"/>
              <a:gd name="adj3" fmla="val 16667"/>
            </a:avLst>
          </a:prstGeom>
          <a:solidFill>
            <a:srgbClr val="A7FF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lvl="1" indent="-215900">
              <a:spcAft>
                <a:spcPts val="600"/>
              </a:spcAft>
              <a:buSzPct val="95000"/>
              <a:buFont typeface="Arial" panose="020B0604020202020204" pitchFamily="34" charset="0"/>
              <a:buChar char="▲"/>
            </a:pPr>
            <a:r>
              <a:rPr lang="en-US" altLang="zh-CN" dirty="0">
                <a:solidFill>
                  <a:schemeClr val="tx1"/>
                </a:solidFill>
              </a:rPr>
              <a:t>CAS</a:t>
            </a:r>
            <a:r>
              <a:rPr lang="en-US" altLang="zh-CN" baseline="-25000" dirty="0">
                <a:solidFill>
                  <a:schemeClr val="tx1"/>
                </a:solidFill>
              </a:rPr>
              <a:t>0 </a:t>
            </a:r>
            <a:r>
              <a:rPr lang="en-US" altLang="zh-CN" dirty="0">
                <a:solidFill>
                  <a:schemeClr val="tx1"/>
                </a:solidFill>
              </a:rPr>
              <a:t>~ CAS</a:t>
            </a:r>
            <a:r>
              <a:rPr lang="en-US" altLang="zh-CN" baseline="-25000" dirty="0">
                <a:solidFill>
                  <a:schemeClr val="tx1"/>
                </a:solidFill>
              </a:rPr>
              <a:t>2 </a:t>
            </a:r>
            <a:r>
              <a:rPr lang="zh-CN" altLang="en-US" dirty="0">
                <a:solidFill>
                  <a:schemeClr val="tx1"/>
                </a:solidFill>
              </a:rPr>
              <a:t>用于多块</a:t>
            </a:r>
            <a:r>
              <a:rPr lang="en-US" altLang="zh-CN" dirty="0">
                <a:solidFill>
                  <a:schemeClr val="tx1"/>
                </a:solidFill>
              </a:rPr>
              <a:t>8259A</a:t>
            </a:r>
            <a:r>
              <a:rPr lang="zh-CN" altLang="en-US" dirty="0">
                <a:solidFill>
                  <a:schemeClr val="tx1"/>
                </a:solidFill>
              </a:rPr>
              <a:t>的级联。</a:t>
            </a:r>
            <a:endParaRPr lang="en-US" altLang="zh-CN" dirty="0">
              <a:solidFill>
                <a:schemeClr val="tx1"/>
              </a:solidFill>
            </a:endParaRPr>
          </a:p>
          <a:p>
            <a:pPr marL="228600" lvl="1" indent="-215900">
              <a:spcAft>
                <a:spcPts val="600"/>
              </a:spcAft>
              <a:buSzPct val="95000"/>
              <a:buFont typeface="Arial" panose="020B0604020202020204" pitchFamily="34" charset="0"/>
              <a:buChar char="▲"/>
            </a:pPr>
            <a:r>
              <a:rPr lang="zh-CN" altLang="en-US" b="1" dirty="0">
                <a:solidFill>
                  <a:srgbClr val="FF0000"/>
                </a:solidFill>
              </a:rPr>
              <a:t>思考：如何区分主从片？</a:t>
            </a:r>
            <a:endParaRPr lang="en-US" altLang="zh-CN" b="1" baseline="-25000" dirty="0">
              <a:solidFill>
                <a:srgbClr val="FF0000"/>
              </a:solidFill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4432300" y="838200"/>
            <a:ext cx="4648200" cy="1964993"/>
          </a:xfrm>
          <a:prstGeom prst="wedgeRoundRectCallout">
            <a:avLst>
              <a:gd name="adj1" fmla="val -218"/>
              <a:gd name="adj2" fmla="val 74699"/>
              <a:gd name="adj3" fmla="val 16667"/>
            </a:avLst>
          </a:prstGeom>
          <a:solidFill>
            <a:srgbClr val="8BD8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lvl="1" indent="-215900">
              <a:spcAft>
                <a:spcPts val="600"/>
              </a:spcAft>
              <a:buSzPct val="95000"/>
              <a:buFont typeface="Arial" panose="020B0604020202020204" pitchFamily="34" charset="0"/>
              <a:buChar char="▲"/>
            </a:pPr>
            <a:r>
              <a:rPr lang="en-US" altLang="zh-CN" dirty="0">
                <a:solidFill>
                  <a:schemeClr val="tx1"/>
                </a:solidFill>
              </a:rPr>
              <a:t>8</a:t>
            </a:r>
            <a:r>
              <a:rPr lang="zh-CN" altLang="en-US" dirty="0">
                <a:solidFill>
                  <a:schemeClr val="tx1"/>
                </a:solidFill>
              </a:rPr>
              <a:t>位寄存器，通过引脚 </a:t>
            </a:r>
            <a:r>
              <a:rPr lang="en-US" altLang="zh-CN" dirty="0">
                <a:solidFill>
                  <a:schemeClr val="tx1"/>
                </a:solidFill>
              </a:rPr>
              <a:t>IR</a:t>
            </a:r>
            <a:r>
              <a:rPr lang="en-US" altLang="zh-CN" baseline="-25000" dirty="0">
                <a:solidFill>
                  <a:schemeClr val="tx1"/>
                </a:solidFill>
              </a:rPr>
              <a:t>0</a:t>
            </a:r>
            <a:r>
              <a:rPr lang="zh-CN" altLang="en-US" baseline="-25000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~ IR</a:t>
            </a:r>
            <a:r>
              <a:rPr lang="en-US" altLang="zh-CN" baseline="-25000" dirty="0">
                <a:solidFill>
                  <a:schemeClr val="tx1"/>
                </a:solidFill>
              </a:rPr>
              <a:t>7 </a:t>
            </a:r>
            <a:r>
              <a:rPr lang="zh-CN" altLang="en-US" dirty="0">
                <a:solidFill>
                  <a:schemeClr val="tx1"/>
                </a:solidFill>
              </a:rPr>
              <a:t>与</a:t>
            </a:r>
            <a:r>
              <a:rPr lang="en-US" altLang="zh-CN" dirty="0">
                <a:solidFill>
                  <a:schemeClr val="tx1"/>
                </a:solidFill>
              </a:rPr>
              <a:t>8</a:t>
            </a:r>
            <a:r>
              <a:rPr lang="zh-CN" altLang="en-US" dirty="0">
                <a:solidFill>
                  <a:schemeClr val="tx1"/>
                </a:solidFill>
              </a:rPr>
              <a:t>个中断源相连。</a:t>
            </a:r>
            <a:endParaRPr lang="en-US" altLang="zh-CN" dirty="0">
              <a:solidFill>
                <a:schemeClr val="tx1"/>
              </a:solidFill>
            </a:endParaRPr>
          </a:p>
          <a:p>
            <a:pPr marL="228600" lvl="1" indent="-215900">
              <a:spcAft>
                <a:spcPts val="600"/>
              </a:spcAft>
              <a:buSzPct val="95000"/>
              <a:buFont typeface="Arial" panose="020B0604020202020204" pitchFamily="34" charset="0"/>
              <a:buChar char="▲"/>
            </a:pPr>
            <a:r>
              <a:rPr lang="zh-CN" altLang="en-US" dirty="0">
                <a:solidFill>
                  <a:schemeClr val="tx1"/>
                </a:solidFill>
              </a:rPr>
              <a:t>若</a:t>
            </a:r>
            <a:r>
              <a:rPr lang="en-US" altLang="zh-CN" dirty="0" err="1">
                <a:solidFill>
                  <a:schemeClr val="tx1"/>
                </a:solidFill>
              </a:rPr>
              <a:t>IR</a:t>
            </a:r>
            <a:r>
              <a:rPr lang="en-US" altLang="zh-CN" baseline="-25000" dirty="0" err="1">
                <a:solidFill>
                  <a:schemeClr val="tx1"/>
                </a:solidFill>
              </a:rPr>
              <a:t>i</a:t>
            </a:r>
            <a:r>
              <a:rPr lang="en-US" altLang="zh-CN" baseline="-25000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= 1</a:t>
            </a:r>
            <a:r>
              <a:rPr lang="zh-CN" altLang="en-US" dirty="0">
                <a:solidFill>
                  <a:schemeClr val="tx1"/>
                </a:solidFill>
              </a:rPr>
              <a:t>，表明对应的中断源有中断请求，则 </a:t>
            </a:r>
            <a:r>
              <a:rPr lang="en-US" altLang="zh-CN" dirty="0">
                <a:solidFill>
                  <a:schemeClr val="tx1"/>
                </a:solidFill>
              </a:rPr>
              <a:t>IRR</a:t>
            </a:r>
            <a:r>
              <a:rPr lang="zh-CN" altLang="en-US" dirty="0">
                <a:solidFill>
                  <a:schemeClr val="tx1"/>
                </a:solidFill>
              </a:rPr>
              <a:t>寄存器相应的第 </a:t>
            </a:r>
            <a:r>
              <a:rPr lang="en-US" altLang="zh-CN" dirty="0" err="1">
                <a:solidFill>
                  <a:schemeClr val="tx1"/>
                </a:solidFill>
              </a:rPr>
              <a:t>i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位置</a:t>
            </a:r>
            <a:r>
              <a:rPr lang="en-US" altLang="zh-CN" dirty="0">
                <a:solidFill>
                  <a:schemeClr val="tx1"/>
                </a:solidFill>
              </a:rPr>
              <a:t>1 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lang="en-US" altLang="zh-CN" dirty="0">
              <a:solidFill>
                <a:schemeClr val="tx1"/>
              </a:solidFill>
            </a:endParaRPr>
          </a:p>
          <a:p>
            <a:pPr marL="228600" lvl="1" indent="-215900">
              <a:spcAft>
                <a:spcPts val="600"/>
              </a:spcAft>
              <a:buSzPct val="95000"/>
              <a:buFont typeface="Arial" panose="020B0604020202020204" pitchFamily="34" charset="0"/>
              <a:buChar char="▲"/>
            </a:pPr>
            <a:r>
              <a:rPr lang="en-US" altLang="en-US" b="1" dirty="0" err="1">
                <a:solidFill>
                  <a:srgbClr val="FF0000"/>
                </a:solidFill>
              </a:rPr>
              <a:t>思考</a:t>
            </a:r>
            <a:r>
              <a:rPr lang="en-US" altLang="en-US" b="1" dirty="0">
                <a:solidFill>
                  <a:srgbClr val="FF0000"/>
                </a:solidFill>
              </a:rPr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谁来置位？</a:t>
            </a:r>
            <a:r>
              <a:rPr lang="en-US" altLang="en-US" b="1" dirty="0" err="1">
                <a:solidFill>
                  <a:srgbClr val="FF0000"/>
                </a:solidFill>
              </a:rPr>
              <a:t>何时标志位清除</a:t>
            </a:r>
            <a:r>
              <a:rPr lang="en-US" altLang="en-US" b="1" dirty="0">
                <a:solidFill>
                  <a:srgbClr val="FF0000"/>
                </a:solidFill>
              </a:rPr>
              <a:t>？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152400" y="5029199"/>
            <a:ext cx="3505200" cy="1471614"/>
          </a:xfrm>
          <a:prstGeom prst="wedgeRoundRectCallout">
            <a:avLst>
              <a:gd name="adj1" fmla="val 63588"/>
              <a:gd name="adj2" fmla="val -2031"/>
              <a:gd name="adj3" fmla="val 16667"/>
            </a:avLst>
          </a:prstGeom>
          <a:solidFill>
            <a:srgbClr val="FFD57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lvl="1" indent="-215900">
              <a:spcAft>
                <a:spcPts val="600"/>
              </a:spcAft>
              <a:buSzPct val="95000"/>
              <a:buFont typeface="Arial" panose="020B0604020202020204" pitchFamily="34" charset="0"/>
              <a:buChar char="▲"/>
            </a:pPr>
            <a:r>
              <a:rPr lang="en-US" altLang="zh-CN" dirty="0">
                <a:solidFill>
                  <a:schemeClr val="tx1"/>
                </a:solidFill>
              </a:rPr>
              <a:t>8</a:t>
            </a:r>
            <a:r>
              <a:rPr lang="zh-CN" altLang="en-US" dirty="0">
                <a:solidFill>
                  <a:schemeClr val="tx1"/>
                </a:solidFill>
              </a:rPr>
              <a:t>位寄存器，第 </a:t>
            </a:r>
            <a:r>
              <a:rPr lang="en-US" altLang="zh-CN" dirty="0" err="1">
                <a:solidFill>
                  <a:schemeClr val="tx1"/>
                </a:solidFill>
              </a:rPr>
              <a:t>i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位为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，表示屏蔽 </a:t>
            </a:r>
            <a:r>
              <a:rPr lang="en-US" altLang="zh-CN" dirty="0" err="1">
                <a:solidFill>
                  <a:schemeClr val="tx1"/>
                </a:solidFill>
              </a:rPr>
              <a:t>IR</a:t>
            </a:r>
            <a:r>
              <a:rPr lang="en-US" altLang="zh-CN" baseline="-25000" dirty="0" err="1">
                <a:solidFill>
                  <a:schemeClr val="tx1"/>
                </a:solidFill>
              </a:rPr>
              <a:t>i</a:t>
            </a:r>
            <a:r>
              <a:rPr lang="zh-CN" altLang="en-US" dirty="0">
                <a:solidFill>
                  <a:schemeClr val="tx1"/>
                </a:solidFill>
              </a:rPr>
              <a:t> 的请求。</a:t>
            </a:r>
            <a:endParaRPr lang="en-US" altLang="zh-CN" dirty="0">
              <a:solidFill>
                <a:schemeClr val="tx1"/>
              </a:solidFill>
            </a:endParaRPr>
          </a:p>
          <a:p>
            <a:pPr marL="228600" lvl="1" indent="-215900">
              <a:spcAft>
                <a:spcPts val="600"/>
              </a:spcAft>
              <a:buSzPct val="95000"/>
              <a:buFont typeface="Arial" panose="020B0604020202020204" pitchFamily="34" charset="0"/>
              <a:buChar char="▲"/>
            </a:pPr>
            <a:r>
              <a:rPr lang="zh-CN" altLang="en-US" dirty="0">
                <a:solidFill>
                  <a:schemeClr val="tx1"/>
                </a:solidFill>
              </a:rPr>
              <a:t>其值可通过</a:t>
            </a:r>
            <a:r>
              <a:rPr lang="zh-CN" altLang="en-US" b="1" dirty="0">
                <a:solidFill>
                  <a:srgbClr val="0000FF"/>
                </a:solidFill>
              </a:rPr>
              <a:t>软件设置或改变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lang="en-US" altLang="zh-CN" dirty="0">
              <a:solidFill>
                <a:schemeClr val="tx1"/>
              </a:solidFill>
            </a:endParaRPr>
          </a:p>
          <a:p>
            <a:pPr marL="228600" lvl="1" indent="-215900">
              <a:spcAft>
                <a:spcPts val="600"/>
              </a:spcAft>
              <a:buSzPct val="95000"/>
              <a:buFont typeface="Arial" panose="020B0604020202020204" pitchFamily="34" charset="0"/>
              <a:buChar char="▲"/>
            </a:pPr>
            <a:r>
              <a:rPr lang="zh-CN" altLang="en-US" b="1" dirty="0">
                <a:solidFill>
                  <a:srgbClr val="FF0000"/>
                </a:solidFill>
              </a:rPr>
              <a:t>思考：</a:t>
            </a:r>
            <a:r>
              <a:rPr lang="en-US" altLang="zh-CN" b="1" dirty="0">
                <a:solidFill>
                  <a:srgbClr val="FF0000"/>
                </a:solidFill>
              </a:rPr>
              <a:t>IRR</a:t>
            </a:r>
            <a:r>
              <a:rPr lang="zh-CN" altLang="en-US" b="1" dirty="0">
                <a:solidFill>
                  <a:srgbClr val="FF0000"/>
                </a:solidFill>
              </a:rPr>
              <a:t>可软件改变吗？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2895600" y="5146509"/>
            <a:ext cx="6096000" cy="1636380"/>
          </a:xfrm>
          <a:prstGeom prst="wedgeRoundRectCallout">
            <a:avLst>
              <a:gd name="adj1" fmla="val -2284"/>
              <a:gd name="adj2" fmla="val -67918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lvl="1" indent="-215900">
              <a:spcAft>
                <a:spcPts val="600"/>
              </a:spcAft>
              <a:buSzPct val="95000"/>
              <a:buFont typeface="Arial" panose="020B0604020202020204" pitchFamily="34" charset="0"/>
              <a:buChar char="▲"/>
            </a:pPr>
            <a:r>
              <a:rPr lang="zh-CN" altLang="en-US" dirty="0">
                <a:solidFill>
                  <a:schemeClr val="tx1"/>
                </a:solidFill>
              </a:rPr>
              <a:t>对已进入</a:t>
            </a:r>
            <a:r>
              <a:rPr lang="en-US" altLang="zh-CN" dirty="0">
                <a:solidFill>
                  <a:schemeClr val="tx1"/>
                </a:solidFill>
              </a:rPr>
              <a:t>IRR</a:t>
            </a:r>
            <a:r>
              <a:rPr lang="zh-CN" altLang="en-US" dirty="0">
                <a:solidFill>
                  <a:schemeClr val="tx1"/>
                </a:solidFill>
              </a:rPr>
              <a:t>且未被</a:t>
            </a:r>
            <a:r>
              <a:rPr lang="en-US" altLang="zh-CN" dirty="0">
                <a:solidFill>
                  <a:schemeClr val="tx1"/>
                </a:solidFill>
              </a:rPr>
              <a:t>IMR</a:t>
            </a:r>
            <a:r>
              <a:rPr lang="zh-CN" altLang="en-US" dirty="0">
                <a:solidFill>
                  <a:schemeClr val="tx1"/>
                </a:solidFill>
              </a:rPr>
              <a:t>屏蔽的中断请求判定优先级，确定优先级最高的中断，向</a:t>
            </a:r>
            <a:r>
              <a:rPr lang="en-US" altLang="zh-CN" dirty="0">
                <a:solidFill>
                  <a:schemeClr val="tx1"/>
                </a:solidFill>
              </a:rPr>
              <a:t>CPU</a:t>
            </a:r>
            <a:r>
              <a:rPr lang="zh-CN" altLang="en-US" dirty="0">
                <a:solidFill>
                  <a:schemeClr val="tx1"/>
                </a:solidFill>
              </a:rPr>
              <a:t>发送中断请求信号</a:t>
            </a:r>
            <a:r>
              <a:rPr lang="en-US" altLang="zh-CN" dirty="0">
                <a:solidFill>
                  <a:schemeClr val="tx1"/>
                </a:solidFill>
              </a:rPr>
              <a:t>INT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lang="en-US" altLang="zh-CN" dirty="0">
              <a:solidFill>
                <a:schemeClr val="tx1"/>
              </a:solidFill>
            </a:endParaRPr>
          </a:p>
          <a:p>
            <a:pPr marL="228600" lvl="1" indent="-215900">
              <a:spcAft>
                <a:spcPts val="600"/>
              </a:spcAft>
              <a:buSzPct val="95000"/>
              <a:buFont typeface="Arial" panose="020B0604020202020204" pitchFamily="34" charset="0"/>
              <a:buChar char="▲"/>
            </a:pPr>
            <a:r>
              <a:rPr lang="zh-CN" altLang="en-US" dirty="0">
                <a:solidFill>
                  <a:schemeClr val="tx1"/>
                </a:solidFill>
              </a:rPr>
              <a:t>若</a:t>
            </a:r>
            <a:r>
              <a:rPr lang="en-US" altLang="zh-CN" dirty="0">
                <a:solidFill>
                  <a:schemeClr val="tx1"/>
                </a:solidFill>
              </a:rPr>
              <a:t>8259A</a:t>
            </a:r>
            <a:r>
              <a:rPr lang="zh-CN" altLang="en-US" dirty="0">
                <a:solidFill>
                  <a:schemeClr val="tx1"/>
                </a:solidFill>
              </a:rPr>
              <a:t>正在为某中断服务时，又出现了新的中断请求，则</a:t>
            </a:r>
            <a:r>
              <a:rPr lang="en-US" altLang="zh-CN" dirty="0">
                <a:solidFill>
                  <a:schemeClr val="tx1"/>
                </a:solidFill>
              </a:rPr>
              <a:t>PR</a:t>
            </a:r>
            <a:r>
              <a:rPr lang="zh-CN" altLang="en-US" dirty="0">
                <a:solidFill>
                  <a:schemeClr val="tx1"/>
                </a:solidFill>
              </a:rPr>
              <a:t>判断</a:t>
            </a:r>
            <a:r>
              <a:rPr lang="zh-CN" altLang="en-US" b="1" u="sng" dirty="0">
                <a:solidFill>
                  <a:srgbClr val="0000FF"/>
                </a:solidFill>
              </a:rPr>
              <a:t>新的中断请求</a:t>
            </a:r>
            <a:r>
              <a:rPr lang="zh-CN" altLang="en-US" dirty="0">
                <a:solidFill>
                  <a:schemeClr val="tx1"/>
                </a:solidFill>
              </a:rPr>
              <a:t>优先级是否更高。若是，则进入</a:t>
            </a:r>
            <a:r>
              <a:rPr lang="zh-CN" altLang="en-US" b="1" u="sng" dirty="0">
                <a:solidFill>
                  <a:srgbClr val="0000FF"/>
                </a:solidFill>
              </a:rPr>
              <a:t>中断嵌套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kumimoji="0" lang="zh-CN" altLang="en-US" sz="14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26348" y="4333861"/>
            <a:ext cx="4175646" cy="2449028"/>
          </a:xfrm>
          <a:prstGeom prst="wedgeRoundRectCallout">
            <a:avLst>
              <a:gd name="adj1" fmla="val 49774"/>
              <a:gd name="adj2" fmla="val -71926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63855" lvl="1" indent="-351155">
              <a:spcAft>
                <a:spcPts val="600"/>
              </a:spcAft>
              <a:buSzPct val="95000"/>
              <a:buFont typeface="Arial" panose="020B0604020202020204" pitchFamily="34" charset="0"/>
              <a:buChar char="▲"/>
            </a:pPr>
            <a:r>
              <a:rPr lang="en-US" altLang="zh-CN" dirty="0">
                <a:solidFill>
                  <a:schemeClr val="tx1"/>
                </a:solidFill>
              </a:rPr>
              <a:t>8</a:t>
            </a:r>
            <a:r>
              <a:rPr lang="zh-CN" altLang="en-US" dirty="0">
                <a:solidFill>
                  <a:schemeClr val="tx1"/>
                </a:solidFill>
              </a:rPr>
              <a:t>位，用来记录</a:t>
            </a:r>
            <a:r>
              <a:rPr lang="en-US" altLang="zh-CN" dirty="0">
                <a:solidFill>
                  <a:schemeClr val="tx1"/>
                </a:solidFill>
              </a:rPr>
              <a:t>CPU</a:t>
            </a:r>
            <a:r>
              <a:rPr lang="zh-CN" altLang="en-US" dirty="0">
                <a:solidFill>
                  <a:schemeClr val="tx1"/>
                </a:solidFill>
              </a:rPr>
              <a:t>当前正在为哪些中断源服务。</a:t>
            </a:r>
            <a:endParaRPr lang="en-US" altLang="zh-CN" dirty="0">
              <a:solidFill>
                <a:schemeClr val="tx1"/>
              </a:solidFill>
            </a:endParaRPr>
          </a:p>
          <a:p>
            <a:pPr marL="363855" lvl="1" indent="-351155">
              <a:spcAft>
                <a:spcPts val="600"/>
              </a:spcAft>
              <a:buSzPct val="95000"/>
              <a:buFont typeface="Arial" panose="020B0604020202020204" pitchFamily="34" charset="0"/>
              <a:buChar char="▲"/>
            </a:pPr>
            <a:r>
              <a:rPr lang="zh-CN" altLang="en-US" dirty="0">
                <a:solidFill>
                  <a:schemeClr val="tx1"/>
                </a:solidFill>
              </a:rPr>
              <a:t>当</a:t>
            </a:r>
            <a:r>
              <a:rPr lang="en-US" altLang="zh-CN" dirty="0">
                <a:solidFill>
                  <a:schemeClr val="tx1"/>
                </a:solidFill>
              </a:rPr>
              <a:t>CPU</a:t>
            </a:r>
            <a:r>
              <a:rPr lang="zh-CN" altLang="en-US" b="1" u="sng" dirty="0">
                <a:solidFill>
                  <a:srgbClr val="0000FF"/>
                </a:solidFill>
              </a:rPr>
              <a:t>响应</a:t>
            </a:r>
            <a:r>
              <a:rPr lang="en-US" altLang="zh-CN" b="1" dirty="0" err="1">
                <a:solidFill>
                  <a:srgbClr val="0000FF"/>
                </a:solidFill>
              </a:rPr>
              <a:t>IR</a:t>
            </a:r>
            <a:r>
              <a:rPr lang="en-US" altLang="zh-CN" b="1" baseline="-25000" dirty="0" err="1">
                <a:solidFill>
                  <a:srgbClr val="0000FF"/>
                </a:solidFill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</a:rPr>
              <a:t> </a:t>
            </a:r>
            <a:r>
              <a:rPr lang="zh-CN" altLang="en-US" b="1" u="sng" dirty="0">
                <a:solidFill>
                  <a:srgbClr val="0000FF"/>
                </a:solidFill>
              </a:rPr>
              <a:t>请求时，</a:t>
            </a:r>
            <a:r>
              <a:rPr lang="en-US" altLang="zh-CN" b="1" u="sng" dirty="0">
                <a:solidFill>
                  <a:srgbClr val="0000FF"/>
                </a:solidFill>
              </a:rPr>
              <a:t>ISR</a:t>
            </a:r>
            <a:r>
              <a:rPr lang="zh-CN" altLang="en-US" b="1" u="sng" dirty="0">
                <a:solidFill>
                  <a:srgbClr val="0000FF"/>
                </a:solidFill>
              </a:rPr>
              <a:t>中相应的位置</a:t>
            </a:r>
            <a:r>
              <a:rPr lang="en-US" altLang="zh-CN" b="1" u="sng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。是否可能有多个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？为什么？</a:t>
            </a:r>
            <a:endParaRPr lang="en-US" altLang="zh-CN" dirty="0">
              <a:solidFill>
                <a:schemeClr val="tx1"/>
              </a:solidFill>
            </a:endParaRPr>
          </a:p>
          <a:p>
            <a:pPr marL="363855" lvl="1" indent="-351155">
              <a:spcAft>
                <a:spcPts val="600"/>
              </a:spcAft>
              <a:buSzPct val="95000"/>
              <a:buFont typeface="Arial" panose="020B0604020202020204" pitchFamily="34" charset="0"/>
              <a:buChar char="▲"/>
            </a:pPr>
            <a:r>
              <a:rPr lang="zh-CN" altLang="en-US" dirty="0">
                <a:solidFill>
                  <a:schemeClr val="tx1"/>
                </a:solidFill>
              </a:rPr>
              <a:t>当某个</a:t>
            </a:r>
            <a:r>
              <a:rPr lang="zh-CN" altLang="en-US" b="1" u="sng" dirty="0">
                <a:solidFill>
                  <a:srgbClr val="0000FF"/>
                </a:solidFill>
              </a:rPr>
              <a:t>中断</a:t>
            </a:r>
            <a:r>
              <a:rPr lang="en-US" altLang="en-US" b="1" u="sng" dirty="0">
                <a:solidFill>
                  <a:srgbClr val="0000FF"/>
                </a:solidFill>
              </a:rPr>
              <a:t>已被</a:t>
            </a:r>
            <a:r>
              <a:rPr lang="zh-CN" altLang="en-US" b="1" u="sng" dirty="0">
                <a:solidFill>
                  <a:srgbClr val="0000FF"/>
                </a:solidFill>
              </a:rPr>
              <a:t>处理，</a:t>
            </a:r>
            <a:r>
              <a:rPr lang="en-US" altLang="zh-CN" b="1" u="sng" dirty="0">
                <a:solidFill>
                  <a:srgbClr val="0000FF"/>
                </a:solidFill>
              </a:rPr>
              <a:t>ISR</a:t>
            </a:r>
            <a:r>
              <a:rPr lang="zh-CN" altLang="en-US" b="1" u="sng" dirty="0">
                <a:solidFill>
                  <a:srgbClr val="0000FF"/>
                </a:solidFill>
              </a:rPr>
              <a:t>相应的位复位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r>
              <a:rPr lang="zh-CN" altLang="en-US" b="1" u="sng" dirty="0">
                <a:solidFill>
                  <a:srgbClr val="FF0000"/>
                </a:solidFill>
              </a:rPr>
              <a:t>由谁来复位？</a:t>
            </a:r>
            <a:endParaRPr kumimoji="0" lang="zh-CN" altLang="en-US" sz="1400" b="1" u="sng" dirty="0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152400" y="3726870"/>
            <a:ext cx="8839200" cy="3132162"/>
          </a:xfrm>
          <a:prstGeom prst="wedgeRoundRectCallout">
            <a:avLst>
              <a:gd name="adj1" fmla="val 22601"/>
              <a:gd name="adj2" fmla="val -100842"/>
              <a:gd name="adj3" fmla="val 16667"/>
            </a:avLst>
          </a:prstGeom>
          <a:solidFill>
            <a:srgbClr val="A7FF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indent="-444500">
              <a:spcBef>
                <a:spcPts val="600"/>
              </a:spcBef>
              <a:spcAft>
                <a:spcPts val="60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lang="zh-CN" altLang="en-US" sz="2000" b="1" dirty="0">
                <a:solidFill>
                  <a:schemeClr val="tx1"/>
                </a:solidFill>
              </a:rPr>
              <a:t>作用：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457200" lvl="2" indent="-444500">
              <a:spcAft>
                <a:spcPts val="600"/>
              </a:spcAft>
              <a:buSzPct val="95000"/>
              <a:buFont typeface="华文中宋" panose="02010600040101010101" charset="-122"/>
              <a:buAutoNum type="circleNumDbPlain"/>
            </a:pPr>
            <a:r>
              <a:rPr lang="zh-CN" altLang="en-US" sz="2000" dirty="0">
                <a:solidFill>
                  <a:schemeClr val="tx1"/>
                </a:solidFill>
              </a:rPr>
              <a:t>根据</a:t>
            </a:r>
            <a:r>
              <a:rPr lang="en-US" altLang="zh-CN" sz="2000" dirty="0">
                <a:solidFill>
                  <a:schemeClr val="tx1"/>
                </a:solidFill>
              </a:rPr>
              <a:t>IRR</a:t>
            </a:r>
            <a:r>
              <a:rPr lang="zh-CN" altLang="en-US" sz="2000" dirty="0">
                <a:solidFill>
                  <a:schemeClr val="tx1"/>
                </a:solidFill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</a:rPr>
              <a:t>IMR</a:t>
            </a:r>
            <a:r>
              <a:rPr lang="zh-CN" altLang="en-US" sz="2000" dirty="0">
                <a:solidFill>
                  <a:schemeClr val="tx1"/>
                </a:solidFill>
              </a:rPr>
              <a:t>和</a:t>
            </a:r>
            <a:r>
              <a:rPr lang="en-US" altLang="zh-CN" sz="2000" dirty="0">
                <a:solidFill>
                  <a:schemeClr val="tx1"/>
                </a:solidFill>
              </a:rPr>
              <a:t>PR</a:t>
            </a:r>
            <a:r>
              <a:rPr lang="zh-CN" altLang="en-US" sz="2000" dirty="0">
                <a:solidFill>
                  <a:schemeClr val="tx1"/>
                </a:solidFill>
              </a:rPr>
              <a:t>的状态，通过</a:t>
            </a:r>
            <a:r>
              <a:rPr lang="en-US" altLang="zh-CN" sz="2000" dirty="0">
                <a:solidFill>
                  <a:schemeClr val="tx1"/>
                </a:solidFill>
              </a:rPr>
              <a:t>INT</a:t>
            </a:r>
            <a:r>
              <a:rPr lang="zh-CN" altLang="en-US" sz="2000" dirty="0">
                <a:solidFill>
                  <a:schemeClr val="tx1"/>
                </a:solidFill>
              </a:rPr>
              <a:t>信号向</a:t>
            </a:r>
            <a:r>
              <a:rPr lang="en-US" altLang="zh-CN" sz="2000" dirty="0">
                <a:solidFill>
                  <a:schemeClr val="tx1"/>
                </a:solidFill>
              </a:rPr>
              <a:t>CPU</a:t>
            </a:r>
            <a:r>
              <a:rPr lang="zh-CN" altLang="en-US" sz="2000" dirty="0">
                <a:solidFill>
                  <a:schemeClr val="tx1"/>
                </a:solidFill>
              </a:rPr>
              <a:t>发送中断请求。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457200" lvl="2" indent="-444500">
              <a:spcAft>
                <a:spcPts val="1200"/>
              </a:spcAft>
              <a:buSzPct val="95000"/>
              <a:buFont typeface="华文中宋" panose="02010600040101010101" charset="-122"/>
              <a:buAutoNum type="circleNumDbPlain"/>
            </a:pPr>
            <a:r>
              <a:rPr lang="zh-CN" altLang="en-US" sz="2000" dirty="0">
                <a:solidFill>
                  <a:schemeClr val="tx1"/>
                </a:solidFill>
              </a:rPr>
              <a:t>接受</a:t>
            </a:r>
            <a:r>
              <a:rPr lang="en-US" altLang="zh-CN" sz="2000" dirty="0">
                <a:solidFill>
                  <a:schemeClr val="tx1"/>
                </a:solidFill>
              </a:rPr>
              <a:t>CPU</a:t>
            </a:r>
            <a:r>
              <a:rPr lang="zh-CN" altLang="en-US" sz="2000" dirty="0">
                <a:solidFill>
                  <a:schemeClr val="tx1"/>
                </a:solidFill>
              </a:rPr>
              <a:t>的中断响应信号/</a:t>
            </a:r>
            <a:r>
              <a:rPr lang="en-US" altLang="zh-CN" sz="2000" dirty="0">
                <a:solidFill>
                  <a:schemeClr val="tx1"/>
                </a:solidFill>
              </a:rPr>
              <a:t>INTA</a:t>
            </a:r>
            <a:r>
              <a:rPr lang="zh-CN" altLang="en-US" sz="2000" dirty="0">
                <a:solidFill>
                  <a:schemeClr val="tx1"/>
                </a:solidFill>
              </a:rPr>
              <a:t>，</a:t>
            </a:r>
            <a:r>
              <a:rPr lang="zh-CN" altLang="en-US" sz="2000" b="1" u="sng" dirty="0">
                <a:solidFill>
                  <a:srgbClr val="0000FF"/>
                </a:solidFill>
              </a:rPr>
              <a:t>置</a:t>
            </a:r>
            <a:r>
              <a:rPr lang="en-US" altLang="zh-CN" sz="2000" b="1" u="sng" dirty="0">
                <a:solidFill>
                  <a:srgbClr val="0000FF"/>
                </a:solidFill>
              </a:rPr>
              <a:t>ISR</a:t>
            </a:r>
            <a:r>
              <a:rPr lang="zh-CN" altLang="en-US" sz="2000" b="1" u="sng" dirty="0">
                <a:solidFill>
                  <a:srgbClr val="0000FF"/>
                </a:solidFill>
              </a:rPr>
              <a:t>相应的位，且使 </a:t>
            </a:r>
            <a:r>
              <a:rPr lang="en-US" altLang="zh-CN" sz="2000" b="1" u="sng" dirty="0">
                <a:solidFill>
                  <a:srgbClr val="0000FF"/>
                </a:solidFill>
              </a:rPr>
              <a:t>IRR</a:t>
            </a:r>
            <a:r>
              <a:rPr lang="zh-CN" altLang="en-US" sz="2000" b="1" u="sng" dirty="0">
                <a:solidFill>
                  <a:srgbClr val="0000FF"/>
                </a:solidFill>
              </a:rPr>
              <a:t>相应的位清</a:t>
            </a:r>
            <a:r>
              <a:rPr lang="en-US" altLang="zh-CN" sz="2000" b="1" u="sng" dirty="0">
                <a:solidFill>
                  <a:srgbClr val="0000FF"/>
                </a:solidFill>
              </a:rPr>
              <a:t>0</a:t>
            </a:r>
            <a:r>
              <a:rPr lang="zh-CN" altLang="en-US" sz="2000" dirty="0">
                <a:solidFill>
                  <a:schemeClr val="tx1"/>
                </a:solidFill>
              </a:rPr>
              <a:t>，避免该中断源的一次请求产生多次中断。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 indent="-444500">
              <a:spcBef>
                <a:spcPts val="600"/>
              </a:spcBef>
              <a:spcAft>
                <a:spcPts val="60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lang="zh-CN" altLang="en-US" sz="2000" b="1" dirty="0">
                <a:solidFill>
                  <a:schemeClr val="tx1"/>
                </a:solidFill>
              </a:rPr>
              <a:t>涉及</a:t>
            </a:r>
            <a:r>
              <a:rPr lang="en-US" altLang="zh-CN" sz="2000" b="1" dirty="0">
                <a:solidFill>
                  <a:schemeClr val="tx1"/>
                </a:solidFill>
              </a:rPr>
              <a:t>7</a:t>
            </a:r>
            <a:r>
              <a:rPr lang="zh-CN" altLang="en-US" sz="2000" b="1" dirty="0">
                <a:solidFill>
                  <a:schemeClr val="tx1"/>
                </a:solidFill>
              </a:rPr>
              <a:t>个寄存器（或命令字）：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457200" lvl="2" indent="-444500">
              <a:spcAft>
                <a:spcPts val="600"/>
              </a:spcAft>
              <a:buSzPct val="95000"/>
              <a:buFont typeface="华文中宋" panose="02010600040101010101" charset="-122"/>
              <a:buAutoNum type="circleNumDbPlain"/>
            </a:pPr>
            <a:r>
              <a:rPr lang="en-US" altLang="zh-CN" sz="2000" b="1" u="sng" dirty="0">
                <a:solidFill>
                  <a:srgbClr val="0000FF"/>
                </a:solidFill>
              </a:rPr>
              <a:t>ICW</a:t>
            </a:r>
            <a:r>
              <a:rPr lang="en-US" altLang="zh-CN" sz="2000" b="1" u="sng" baseline="-25000" dirty="0">
                <a:solidFill>
                  <a:srgbClr val="0000FF"/>
                </a:solidFill>
              </a:rPr>
              <a:t>1</a:t>
            </a:r>
            <a:r>
              <a:rPr lang="en-US" altLang="zh-CN" sz="2000" b="1" u="sng" dirty="0">
                <a:solidFill>
                  <a:srgbClr val="0000FF"/>
                </a:solidFill>
              </a:rPr>
              <a:t>~ICW</a:t>
            </a:r>
            <a:r>
              <a:rPr lang="en-US" altLang="zh-CN" sz="2000" b="1" u="sng" baseline="-25000" dirty="0">
                <a:solidFill>
                  <a:srgbClr val="0000FF"/>
                </a:solidFill>
              </a:rPr>
              <a:t>4</a:t>
            </a:r>
            <a:r>
              <a:rPr lang="en-US" altLang="zh-CN" sz="2000" b="1" u="sng" dirty="0">
                <a:solidFill>
                  <a:srgbClr val="0000FF"/>
                </a:solidFill>
              </a:rPr>
              <a:t> </a:t>
            </a:r>
            <a:r>
              <a:rPr lang="zh-CN" altLang="en-US" sz="2000" b="1" u="sng" dirty="0">
                <a:solidFill>
                  <a:srgbClr val="0000FF"/>
                </a:solidFill>
              </a:rPr>
              <a:t>初始化命令字</a:t>
            </a:r>
            <a:r>
              <a:rPr lang="zh-CN" altLang="en-US" sz="2000" dirty="0">
                <a:solidFill>
                  <a:schemeClr val="tx1"/>
                </a:solidFill>
              </a:rPr>
              <a:t>：用来设置</a:t>
            </a:r>
            <a:r>
              <a:rPr lang="en-US" altLang="zh-CN" sz="2000" dirty="0">
                <a:solidFill>
                  <a:schemeClr val="tx1"/>
                </a:solidFill>
              </a:rPr>
              <a:t>8259A</a:t>
            </a:r>
            <a:r>
              <a:rPr lang="zh-CN" altLang="en-US" sz="2000" dirty="0">
                <a:solidFill>
                  <a:schemeClr val="tx1"/>
                </a:solidFill>
              </a:rPr>
              <a:t>的</a:t>
            </a:r>
            <a:r>
              <a:rPr lang="zh-CN" altLang="en-US" sz="2000" b="1" u="sng" dirty="0">
                <a:solidFill>
                  <a:srgbClr val="0000FF"/>
                </a:solidFill>
              </a:rPr>
              <a:t>工作方式和工作条件</a:t>
            </a:r>
            <a:r>
              <a:rPr lang="zh-CN" altLang="en-US" sz="2000" dirty="0">
                <a:solidFill>
                  <a:schemeClr val="tx1"/>
                </a:solidFill>
              </a:rPr>
              <a:t>等。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457200" lvl="2" indent="-444500">
              <a:spcAft>
                <a:spcPts val="1200"/>
              </a:spcAft>
              <a:buSzPct val="95000"/>
              <a:buFont typeface="华文中宋" panose="02010600040101010101" charset="-122"/>
              <a:buAutoNum type="circleNumDbPlain"/>
            </a:pPr>
            <a:r>
              <a:rPr lang="en-US" altLang="zh-CN" sz="2000" b="1" u="sng" dirty="0">
                <a:solidFill>
                  <a:srgbClr val="0000FF"/>
                </a:solidFill>
              </a:rPr>
              <a:t>OCW</a:t>
            </a:r>
            <a:r>
              <a:rPr lang="en-US" altLang="zh-CN" sz="2000" b="1" u="sng" baseline="-25000" dirty="0">
                <a:solidFill>
                  <a:srgbClr val="0000FF"/>
                </a:solidFill>
              </a:rPr>
              <a:t>1</a:t>
            </a:r>
            <a:r>
              <a:rPr lang="en-US" altLang="zh-CN" sz="2000" b="1" u="sng" dirty="0">
                <a:solidFill>
                  <a:srgbClr val="0000FF"/>
                </a:solidFill>
              </a:rPr>
              <a:t>~OCW</a:t>
            </a:r>
            <a:r>
              <a:rPr lang="en-US" altLang="zh-CN" sz="2000" b="1" u="sng" baseline="-25000" dirty="0">
                <a:solidFill>
                  <a:srgbClr val="0000FF"/>
                </a:solidFill>
              </a:rPr>
              <a:t>3</a:t>
            </a:r>
            <a:r>
              <a:rPr lang="en-US" altLang="zh-CN" sz="2000" b="1" u="sng" dirty="0">
                <a:solidFill>
                  <a:srgbClr val="0000FF"/>
                </a:solidFill>
              </a:rPr>
              <a:t> </a:t>
            </a:r>
            <a:r>
              <a:rPr lang="zh-CN" altLang="en-US" sz="2000" b="1" u="sng" dirty="0">
                <a:solidFill>
                  <a:srgbClr val="0000FF"/>
                </a:solidFill>
              </a:rPr>
              <a:t>操作命令字</a:t>
            </a:r>
            <a:r>
              <a:rPr lang="zh-CN" altLang="en-US" sz="2000" dirty="0">
                <a:solidFill>
                  <a:schemeClr val="tx1"/>
                </a:solidFill>
              </a:rPr>
              <a:t>：用来对中断处理过程进行</a:t>
            </a:r>
            <a:r>
              <a:rPr lang="zh-CN" altLang="en-US" sz="2000" b="1" u="sng" dirty="0">
                <a:solidFill>
                  <a:srgbClr val="0000FF"/>
                </a:solidFill>
              </a:rPr>
              <a:t>动态控制</a:t>
            </a:r>
            <a:r>
              <a:rPr lang="zh-CN" altLang="en-US" sz="2000" dirty="0">
                <a:solidFill>
                  <a:schemeClr val="tx1"/>
                </a:solidFill>
              </a:rPr>
              <a:t>。</a:t>
            </a:r>
            <a:endParaRPr kumimoji="0" lang="zh-CN" altLang="en-US" sz="14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graphicFrame>
        <p:nvGraphicFramePr>
          <p:cNvPr id="16" name="Object 1"/>
          <p:cNvGraphicFramePr>
            <a:graphicFrameLocks noChangeAspect="1"/>
          </p:cNvGraphicFramePr>
          <p:nvPr/>
        </p:nvGraphicFramePr>
        <p:xfrm>
          <a:off x="5227650" y="3857"/>
          <a:ext cx="3900186" cy="2043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97" name="Visio" r:id="rId2" imgW="3993515" imgH="2005330" progId="Visio.Drawing.11">
                  <p:embed/>
                </p:oleObj>
              </mc:Choice>
              <mc:Fallback>
                <p:oleObj name="Visio" r:id="rId2" imgW="3993515" imgH="20053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7650" y="3857"/>
                        <a:ext cx="3900186" cy="2043669"/>
                      </a:xfrm>
                      <a:prstGeom prst="rect">
                        <a:avLst/>
                      </a:prstGeom>
                      <a:solidFill>
                        <a:srgbClr val="FFFD78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4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bldLvl="0" animBg="1"/>
      <p:bldP spid="7" grpId="0" bldLvl="0" animBg="1"/>
      <p:bldP spid="7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13" grpId="0" bldLvl="0" animBg="1"/>
      <p:bldP spid="13" grpId="1" bldLvl="0" animBg="1"/>
      <p:bldP spid="14" grpId="0" bldLvl="0" animBg="1"/>
      <p:bldP spid="14" grpId="1" bldLvl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924800" cy="39624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3000"/>
              </a:spcAft>
              <a:buClrTx/>
              <a:buSzPct val="95000"/>
              <a:buFont typeface="Wingdings" panose="05000000000000000000" pitchFamily="2" charset="2"/>
              <a:buNone/>
            </a:pPr>
            <a:r>
              <a:rPr kumimoji="0" lang="zh-CN" altLang="en-US" sz="2600" b="1"/>
              <a:t>几个缩写字母的含义</a:t>
            </a:r>
            <a:endParaRPr kumimoji="0" lang="en-US" altLang="zh-CN" sz="2600" b="1"/>
          </a:p>
          <a:p>
            <a:pPr lvl="1">
              <a:spcBef>
                <a:spcPct val="0"/>
              </a:spcBef>
              <a:spcAft>
                <a:spcPts val="60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en-US" altLang="zh-CN" sz="2300"/>
              <a:t>IRR</a:t>
            </a:r>
            <a:r>
              <a:rPr kumimoji="0" lang="zh-CN" altLang="en-US" sz="2300"/>
              <a:t>：中断请求寄存器（</a:t>
            </a:r>
            <a:r>
              <a:rPr kumimoji="0" lang="en-US" altLang="zh-CN" sz="2300"/>
              <a:t>Interrupt Request Register</a:t>
            </a:r>
            <a:r>
              <a:rPr kumimoji="0" lang="zh-CN" altLang="en-US" sz="2300"/>
              <a:t>）</a:t>
            </a:r>
            <a:endParaRPr kumimoji="0" lang="en-US" altLang="zh-CN" sz="2300"/>
          </a:p>
          <a:p>
            <a:pPr lvl="1">
              <a:spcBef>
                <a:spcPct val="0"/>
              </a:spcBef>
              <a:spcAft>
                <a:spcPts val="60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en-US" altLang="zh-CN" sz="2300"/>
              <a:t>IMR</a:t>
            </a:r>
            <a:r>
              <a:rPr kumimoji="0" lang="zh-CN" altLang="en-US" sz="2300"/>
              <a:t>：中断屏蔽寄存器（</a:t>
            </a:r>
            <a:r>
              <a:rPr kumimoji="0" lang="en-US" altLang="zh-CN" sz="2300"/>
              <a:t>Interrupt Mask Register</a:t>
            </a:r>
            <a:r>
              <a:rPr kumimoji="0" lang="zh-CN" altLang="en-US" sz="2300"/>
              <a:t>）</a:t>
            </a:r>
            <a:endParaRPr kumimoji="0" lang="en-US" altLang="zh-CN" sz="2300"/>
          </a:p>
          <a:p>
            <a:pPr lvl="1">
              <a:spcBef>
                <a:spcPct val="0"/>
              </a:spcBef>
              <a:spcAft>
                <a:spcPts val="60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en-US" altLang="zh-CN" sz="2300"/>
              <a:t>ISR</a:t>
            </a:r>
            <a:r>
              <a:rPr kumimoji="0" lang="zh-CN" altLang="en-US" sz="2300"/>
              <a:t>：中断服务寄存器（</a:t>
            </a:r>
            <a:r>
              <a:rPr kumimoji="0" lang="en-US" altLang="zh-CN" sz="2300"/>
              <a:t>In Service Register</a:t>
            </a:r>
            <a:r>
              <a:rPr kumimoji="0" lang="zh-CN" altLang="en-US" sz="2300"/>
              <a:t>）</a:t>
            </a:r>
            <a:endParaRPr kumimoji="0" lang="en-US" altLang="zh-CN" sz="2300"/>
          </a:p>
          <a:p>
            <a:pPr lvl="1">
              <a:spcBef>
                <a:spcPct val="0"/>
              </a:spcBef>
              <a:spcAft>
                <a:spcPts val="60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en-US" altLang="zh-CN" sz="2300"/>
              <a:t>PR</a:t>
            </a:r>
            <a:r>
              <a:rPr kumimoji="0" lang="zh-CN" altLang="en-US" sz="2300"/>
              <a:t>：优先级裁决器（</a:t>
            </a:r>
            <a:r>
              <a:rPr kumimoji="0" lang="en-US" altLang="zh-CN" sz="2300"/>
              <a:t>Priority Resolver</a:t>
            </a:r>
            <a:r>
              <a:rPr kumimoji="0" lang="zh-CN" altLang="en-US" sz="2300"/>
              <a:t>）</a:t>
            </a:r>
            <a:endParaRPr kumimoji="0" lang="en-US" altLang="zh-CN" sz="2300"/>
          </a:p>
          <a:p>
            <a:pPr lvl="1">
              <a:spcBef>
                <a:spcPct val="0"/>
              </a:spcBef>
              <a:spcAft>
                <a:spcPts val="1200"/>
              </a:spcAft>
              <a:buClrTx/>
              <a:buSzPct val="95000"/>
              <a:buFont typeface="Arial" panose="020B0604020202020204" pitchFamily="34" charset="0"/>
              <a:buChar char="▲"/>
            </a:pPr>
            <a:endParaRPr kumimoji="0" lang="en-US" altLang="zh-CN" sz="2300"/>
          </a:p>
          <a:p>
            <a:pPr lvl="1">
              <a:spcBef>
                <a:spcPct val="0"/>
              </a:spcBef>
              <a:spcAft>
                <a:spcPts val="60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en-US" altLang="zh-CN" sz="2300"/>
              <a:t>ICW</a:t>
            </a:r>
            <a:r>
              <a:rPr kumimoji="0" lang="zh-CN" altLang="en-US" sz="2300"/>
              <a:t>：初始化命令字（</a:t>
            </a:r>
            <a:r>
              <a:rPr kumimoji="0" lang="en-US" altLang="zh-CN" sz="2300"/>
              <a:t>Initialization Command Word</a:t>
            </a:r>
            <a:r>
              <a:rPr kumimoji="0" lang="zh-CN" altLang="en-US" sz="2300"/>
              <a:t>）</a:t>
            </a:r>
            <a:endParaRPr kumimoji="0" lang="en-US" altLang="zh-CN" sz="2300"/>
          </a:p>
          <a:p>
            <a:pPr lvl="1">
              <a:spcBef>
                <a:spcPct val="0"/>
              </a:spcBef>
              <a:spcAft>
                <a:spcPts val="60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en-US" altLang="zh-CN" sz="2300"/>
              <a:t>OCW</a:t>
            </a:r>
            <a:r>
              <a:rPr kumimoji="0" lang="zh-CN" altLang="en-US" sz="2300"/>
              <a:t>：操作命令字（</a:t>
            </a:r>
            <a:r>
              <a:rPr kumimoji="0" lang="en-US" altLang="zh-CN" sz="2300"/>
              <a:t>Operation Command Word</a:t>
            </a:r>
            <a:r>
              <a:rPr kumimoji="0" lang="zh-CN" altLang="en-US" sz="2300"/>
              <a:t>）</a:t>
            </a:r>
            <a:endParaRPr kumimoji="0" lang="en-US" altLang="zh-CN" sz="2300"/>
          </a:p>
        </p:txBody>
      </p:sp>
      <p:sp>
        <p:nvSpPr>
          <p:cNvPr id="13209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8180322-464A-4950-943B-75261F25575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06D7523-3E3D-4AE7-AF02-A9A8A471BF66}" type="slidenum">
              <a:rPr lang="en-US" altLang="zh-CN"/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0" y="2133600"/>
            <a:ext cx="4430183" cy="4400550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583141" y="1029885"/>
            <a:ext cx="3505200" cy="1009650"/>
          </a:xfrm>
          <a:prstGeom prst="wedgeRoundRectCallout">
            <a:avLst>
              <a:gd name="adj1" fmla="val 38767"/>
              <a:gd name="adj2" fmla="val 93061"/>
              <a:gd name="adj3" fmla="val 16667"/>
            </a:avLst>
          </a:prstGeom>
          <a:solidFill>
            <a:srgbClr val="FF85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700" lvl="1">
              <a:spcAft>
                <a:spcPts val="600"/>
              </a:spcAft>
              <a:buSzPct val="95000"/>
            </a:pPr>
            <a:r>
              <a:rPr lang="zh-CN" altLang="en-US" dirty="0">
                <a:solidFill>
                  <a:schemeClr val="tx1"/>
                </a:solidFill>
              </a:rPr>
              <a:t>双向三态数据线，在</a:t>
            </a:r>
            <a:r>
              <a:rPr lang="en-US" altLang="zh-CN" dirty="0">
                <a:solidFill>
                  <a:schemeClr val="tx1"/>
                </a:solidFill>
              </a:rPr>
              <a:t>8259A</a:t>
            </a:r>
            <a:r>
              <a:rPr lang="zh-CN" altLang="en-US" dirty="0">
                <a:solidFill>
                  <a:schemeClr val="tx1"/>
                </a:solidFill>
              </a:rPr>
              <a:t>与</a:t>
            </a:r>
            <a:r>
              <a:rPr lang="en-US" altLang="zh-CN" dirty="0">
                <a:solidFill>
                  <a:schemeClr val="tx1"/>
                </a:solidFill>
              </a:rPr>
              <a:t>CPU</a:t>
            </a:r>
            <a:r>
              <a:rPr lang="zh-CN" altLang="en-US" dirty="0">
                <a:solidFill>
                  <a:schemeClr val="tx1"/>
                </a:solidFill>
              </a:rPr>
              <a:t>间传送数据、命令和状态信息。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583139" y="2220927"/>
            <a:ext cx="2464859" cy="682060"/>
          </a:xfrm>
          <a:prstGeom prst="wedgeRoundRectCallout">
            <a:avLst>
              <a:gd name="adj1" fmla="val 55778"/>
              <a:gd name="adj2" fmla="val 128163"/>
              <a:gd name="adj3" fmla="val 16667"/>
            </a:avLst>
          </a:prstGeom>
          <a:solidFill>
            <a:srgbClr val="28CF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700" lvl="1">
              <a:spcAft>
                <a:spcPts val="600"/>
              </a:spcAft>
              <a:buSzPct val="95000"/>
            </a:pPr>
            <a:r>
              <a:rPr lang="zh-CN" altLang="en-US">
                <a:solidFill>
                  <a:schemeClr val="tx1"/>
                </a:solidFill>
              </a:rPr>
              <a:t>写、读、片选信号。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83141" y="3084380"/>
            <a:ext cx="2464857" cy="1040806"/>
          </a:xfrm>
          <a:prstGeom prst="wedgeRoundRectCallout">
            <a:avLst>
              <a:gd name="adj1" fmla="val 55778"/>
              <a:gd name="adj2" fmla="val 74572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700" lvl="1">
              <a:spcAft>
                <a:spcPts val="600"/>
              </a:spcAft>
              <a:buSzPct val="95000"/>
            </a:pPr>
            <a:r>
              <a:rPr lang="zh-CN" altLang="en-US" dirty="0">
                <a:solidFill>
                  <a:schemeClr val="tx1"/>
                </a:solidFill>
              </a:rPr>
              <a:t>选择</a:t>
            </a:r>
            <a:r>
              <a:rPr lang="en-US" altLang="zh-CN" dirty="0">
                <a:solidFill>
                  <a:schemeClr val="tx1"/>
                </a:solidFill>
              </a:rPr>
              <a:t>8259A</a:t>
            </a:r>
            <a:r>
              <a:rPr lang="zh-CN" altLang="en-US" dirty="0">
                <a:solidFill>
                  <a:schemeClr val="tx1"/>
                </a:solidFill>
              </a:rPr>
              <a:t>内部寄存器。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en-US" altLang="zh-CN" baseline="-25000" dirty="0">
                <a:solidFill>
                  <a:schemeClr val="tx1"/>
                </a:solidFill>
              </a:rPr>
              <a:t>0</a:t>
            </a:r>
            <a:r>
              <a:rPr lang="en-US" altLang="zh-CN" dirty="0">
                <a:solidFill>
                  <a:schemeClr val="tx1"/>
                </a:solidFill>
              </a:rPr>
              <a:t>=0</a:t>
            </a:r>
            <a:r>
              <a:rPr lang="zh-CN" altLang="en-US" dirty="0">
                <a:solidFill>
                  <a:schemeClr val="tx1"/>
                </a:solidFill>
              </a:rPr>
              <a:t>选</a:t>
            </a:r>
            <a:r>
              <a:rPr lang="zh-CN" altLang="en-US" b="1" u="sng" dirty="0">
                <a:solidFill>
                  <a:srgbClr val="0000FF"/>
                </a:solidFill>
              </a:rPr>
              <a:t>偶端口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en-US" altLang="zh-CN" baseline="-25000" dirty="0">
                <a:solidFill>
                  <a:schemeClr val="tx1"/>
                </a:solidFill>
              </a:rPr>
              <a:t>0</a:t>
            </a:r>
            <a:r>
              <a:rPr lang="en-US" altLang="zh-CN" dirty="0">
                <a:solidFill>
                  <a:schemeClr val="tx1"/>
                </a:solidFill>
              </a:rPr>
              <a:t>=1</a:t>
            </a:r>
            <a:r>
              <a:rPr lang="zh-CN" altLang="en-US" dirty="0">
                <a:solidFill>
                  <a:schemeClr val="tx1"/>
                </a:solidFill>
              </a:rPr>
              <a:t>选</a:t>
            </a:r>
            <a:r>
              <a:rPr lang="zh-CN" altLang="en-US" b="1" u="sng" dirty="0">
                <a:solidFill>
                  <a:srgbClr val="0000FF"/>
                </a:solidFill>
              </a:rPr>
              <a:t>奇端口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6553200" y="1946275"/>
            <a:ext cx="2464857" cy="825203"/>
          </a:xfrm>
          <a:prstGeom prst="wedgeRoundRectCallout">
            <a:avLst>
              <a:gd name="adj1" fmla="val -46102"/>
              <a:gd name="adj2" fmla="val 87685"/>
              <a:gd name="adj3" fmla="val 16667"/>
            </a:avLst>
          </a:prstGeom>
          <a:solidFill>
            <a:srgbClr val="FFFD7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700" lvl="1">
              <a:spcAft>
                <a:spcPts val="600"/>
              </a:spcAft>
              <a:buSzPct val="95000"/>
            </a:pPr>
            <a:r>
              <a:rPr lang="zh-CN" altLang="en-US">
                <a:solidFill>
                  <a:schemeClr val="tx1"/>
                </a:solidFill>
              </a:rPr>
              <a:t>中断请求信号，高电平或上升沿有效。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7337" y="4229530"/>
            <a:ext cx="2464857" cy="825203"/>
          </a:xfrm>
          <a:prstGeom prst="wedgeRoundRectCallout">
            <a:avLst>
              <a:gd name="adj1" fmla="val 75158"/>
              <a:gd name="adj2" fmla="val 26492"/>
              <a:gd name="adj3" fmla="val 16667"/>
            </a:avLst>
          </a:prstGeom>
          <a:solidFill>
            <a:srgbClr val="C1EA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700" lvl="1">
              <a:spcAft>
                <a:spcPts val="600"/>
              </a:spcAft>
              <a:buSzPct val="95000"/>
            </a:pPr>
            <a:r>
              <a:rPr lang="zh-CN" altLang="en-US" dirty="0">
                <a:solidFill>
                  <a:schemeClr val="tx1"/>
                </a:solidFill>
              </a:rPr>
              <a:t>向</a:t>
            </a:r>
            <a:r>
              <a:rPr lang="en-US" altLang="zh-CN" dirty="0">
                <a:solidFill>
                  <a:schemeClr val="tx1"/>
                </a:solidFill>
              </a:rPr>
              <a:t>CPU</a:t>
            </a:r>
            <a:r>
              <a:rPr lang="zh-CN" altLang="en-US" dirty="0">
                <a:solidFill>
                  <a:schemeClr val="tx1"/>
                </a:solidFill>
              </a:rPr>
              <a:t>发的中断请求信号，高有效。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77337" y="5092982"/>
            <a:ext cx="2464857" cy="825203"/>
          </a:xfrm>
          <a:prstGeom prst="wedgeRoundRectCallout">
            <a:avLst>
              <a:gd name="adj1" fmla="val 74050"/>
              <a:gd name="adj2" fmla="val -26431"/>
              <a:gd name="adj3" fmla="val 16667"/>
            </a:avLst>
          </a:prstGeom>
          <a:solidFill>
            <a:srgbClr val="FFD57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700" lvl="1">
              <a:spcAft>
                <a:spcPts val="600"/>
              </a:spcAft>
              <a:buSzPct val="95000"/>
            </a:pPr>
            <a:r>
              <a:rPr lang="en-US" altLang="zh-CN" dirty="0">
                <a:solidFill>
                  <a:schemeClr val="tx1"/>
                </a:solidFill>
              </a:rPr>
              <a:t>CPU</a:t>
            </a:r>
            <a:r>
              <a:rPr lang="zh-CN" altLang="en-US" dirty="0">
                <a:solidFill>
                  <a:schemeClr val="tx1"/>
                </a:solidFill>
              </a:rPr>
              <a:t>返回的中断响应信号，为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个负脉冲。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5993343" y="3132570"/>
            <a:ext cx="3024714" cy="1201305"/>
          </a:xfrm>
          <a:prstGeom prst="wedgeRoundRectCallout">
            <a:avLst>
              <a:gd name="adj1" fmla="val -40236"/>
              <a:gd name="adj2" fmla="val 83141"/>
              <a:gd name="adj3" fmla="val 16667"/>
            </a:avLst>
          </a:prstGeom>
          <a:solidFill>
            <a:srgbClr val="A7FF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Aft>
                <a:spcPts val="600"/>
              </a:spcAft>
              <a:buSzPct val="95000"/>
            </a:pPr>
            <a:r>
              <a:rPr lang="zh-CN" altLang="en-US" dirty="0">
                <a:solidFill>
                  <a:schemeClr val="tx1"/>
                </a:solidFill>
              </a:rPr>
              <a:t>级联信号线，双向。</a:t>
            </a:r>
            <a:endParaRPr lang="en-US" altLang="zh-CN" dirty="0">
              <a:solidFill>
                <a:schemeClr val="tx1"/>
              </a:solidFill>
            </a:endParaRPr>
          </a:p>
          <a:p>
            <a:pPr marL="189230" lvl="1">
              <a:spcAft>
                <a:spcPts val="600"/>
              </a:spcAft>
              <a:buSzPct val="95000"/>
              <a:buFont typeface="Times New Roman" panose="02020603050405020304" pitchFamily="18" charset="0"/>
              <a:buChar char="▲"/>
            </a:pPr>
            <a:r>
              <a:rPr lang="zh-CN" altLang="en-US" dirty="0">
                <a:solidFill>
                  <a:schemeClr val="tx1"/>
                </a:solidFill>
              </a:rPr>
              <a:t>主片的</a:t>
            </a:r>
            <a:r>
              <a:rPr lang="en-US" altLang="zh-CN" dirty="0">
                <a:solidFill>
                  <a:schemeClr val="tx1"/>
                </a:solidFill>
              </a:rPr>
              <a:t>CAS</a:t>
            </a:r>
            <a:r>
              <a:rPr lang="en-US" altLang="zh-CN" baseline="-25000" dirty="0">
                <a:solidFill>
                  <a:schemeClr val="tx1"/>
                </a:solidFill>
              </a:rPr>
              <a:t>2~0</a:t>
            </a:r>
            <a:r>
              <a:rPr lang="zh-CN" altLang="en-US" dirty="0">
                <a:solidFill>
                  <a:schemeClr val="tx1"/>
                </a:solidFill>
              </a:rPr>
              <a:t>为输出。</a:t>
            </a:r>
            <a:endParaRPr lang="en-US" altLang="zh-CN" dirty="0">
              <a:solidFill>
                <a:schemeClr val="tx1"/>
              </a:solidFill>
            </a:endParaRPr>
          </a:p>
          <a:p>
            <a:pPr marL="189230" lvl="1">
              <a:spcAft>
                <a:spcPts val="1200"/>
              </a:spcAft>
              <a:buSzPct val="95000"/>
              <a:buFont typeface="Times New Roman" panose="02020603050405020304" pitchFamily="18" charset="0"/>
              <a:buChar char="▲"/>
            </a:pPr>
            <a:r>
              <a:rPr lang="zh-CN" altLang="en-US" dirty="0">
                <a:solidFill>
                  <a:schemeClr val="tx1"/>
                </a:solidFill>
              </a:rPr>
              <a:t>从片的 </a:t>
            </a:r>
            <a:r>
              <a:rPr lang="en-US" altLang="zh-CN" dirty="0">
                <a:solidFill>
                  <a:schemeClr val="tx1"/>
                </a:solidFill>
              </a:rPr>
              <a:t>CAS</a:t>
            </a:r>
            <a:r>
              <a:rPr lang="en-US" altLang="zh-CN" baseline="-25000" dirty="0">
                <a:solidFill>
                  <a:schemeClr val="tx1"/>
                </a:solidFill>
              </a:rPr>
              <a:t>2~0</a:t>
            </a:r>
            <a:r>
              <a:rPr lang="zh-CN" altLang="en-US" dirty="0">
                <a:solidFill>
                  <a:schemeClr val="tx1"/>
                </a:solidFill>
              </a:rPr>
              <a:t>为输入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4214284" y="5030290"/>
            <a:ext cx="4929716" cy="1597925"/>
          </a:xfrm>
          <a:prstGeom prst="wedgeRoundRectCallout">
            <a:avLst>
              <a:gd name="adj1" fmla="val -56899"/>
              <a:gd name="adj2" fmla="val -4087"/>
              <a:gd name="adj3" fmla="val 16667"/>
            </a:avLst>
          </a:prstGeom>
          <a:solidFill>
            <a:srgbClr val="FFD5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ts val="0"/>
              </a:spcBef>
              <a:spcAft>
                <a:spcPts val="600"/>
              </a:spcAft>
              <a:buClrTx/>
              <a:buSzPct val="95000"/>
            </a:pPr>
            <a:r>
              <a:rPr lang="zh-CN" altLang="en-US" dirty="0">
                <a:solidFill>
                  <a:schemeClr val="tx1"/>
                </a:solidFill>
              </a:rPr>
              <a:t>主从片设定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允许缓冲信号，双向双功能。</a:t>
            </a:r>
            <a:endParaRPr lang="en-US" altLang="zh-CN" dirty="0">
              <a:solidFill>
                <a:schemeClr val="tx1"/>
              </a:solidFill>
            </a:endParaRPr>
          </a:p>
          <a:p>
            <a:pPr marL="363855" lvl="1" indent="-351155">
              <a:spcAft>
                <a:spcPts val="600"/>
              </a:spcAft>
              <a:buSzPct val="95000"/>
              <a:buFont typeface="Times New Roman" panose="02020603050405020304" pitchFamily="18" charset="0"/>
              <a:buChar char="▲"/>
            </a:pPr>
            <a:r>
              <a:rPr lang="zh-CN" altLang="en-US" dirty="0">
                <a:solidFill>
                  <a:schemeClr val="tx1"/>
                </a:solidFill>
              </a:rPr>
              <a:t>缓冲方式下：输出，</a:t>
            </a:r>
            <a:r>
              <a:rPr lang="en-US" altLang="zh-CN" b="1" u="sng" dirty="0">
                <a:solidFill>
                  <a:srgbClr val="0000FF"/>
                </a:solidFill>
              </a:rPr>
              <a:t>EN</a:t>
            </a:r>
            <a:r>
              <a:rPr lang="zh-CN" altLang="en-US" b="1" u="sng" dirty="0">
                <a:solidFill>
                  <a:srgbClr val="0000FF"/>
                </a:solidFill>
              </a:rPr>
              <a:t>信号控制缓冲器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lang="en-US" altLang="zh-CN" dirty="0">
              <a:solidFill>
                <a:schemeClr val="tx1"/>
              </a:solidFill>
            </a:endParaRPr>
          </a:p>
          <a:p>
            <a:pPr marL="363855" lvl="1" indent="-351155">
              <a:spcAft>
                <a:spcPts val="1200"/>
              </a:spcAft>
              <a:buSzPct val="95000"/>
              <a:buFont typeface="Times New Roman" panose="02020603050405020304" pitchFamily="18" charset="0"/>
              <a:buChar char="▲"/>
            </a:pPr>
            <a:r>
              <a:rPr lang="zh-CN" altLang="en-US" dirty="0">
                <a:solidFill>
                  <a:schemeClr val="tx1"/>
                </a:solidFill>
              </a:rPr>
              <a:t>非缓冲方式下：输入，表示</a:t>
            </a:r>
            <a:r>
              <a:rPr lang="en-US" altLang="zh-CN" dirty="0">
                <a:solidFill>
                  <a:schemeClr val="tx1"/>
                </a:solidFill>
              </a:rPr>
              <a:t>8259A</a:t>
            </a:r>
            <a:r>
              <a:rPr lang="zh-CN" altLang="en-US" dirty="0">
                <a:solidFill>
                  <a:schemeClr val="tx1"/>
                </a:solidFill>
              </a:rPr>
              <a:t>是</a:t>
            </a:r>
            <a:r>
              <a:rPr lang="zh-CN" altLang="en-US" b="1" u="sng" dirty="0">
                <a:solidFill>
                  <a:srgbClr val="0000FF"/>
                </a:solidFill>
              </a:rPr>
              <a:t>主片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SP = 1</a:t>
            </a:r>
            <a:r>
              <a:rPr lang="zh-CN" altLang="en-US" dirty="0">
                <a:solidFill>
                  <a:schemeClr val="tx1"/>
                </a:solidFill>
              </a:rPr>
              <a:t>）还是</a:t>
            </a:r>
            <a:r>
              <a:rPr lang="zh-CN" altLang="en-US" b="1" u="sng" dirty="0">
                <a:solidFill>
                  <a:srgbClr val="0000FF"/>
                </a:solidFill>
              </a:rPr>
              <a:t>从片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SP = 0</a:t>
            </a:r>
            <a:r>
              <a:rPr lang="zh-CN" altLang="en-US" dirty="0">
                <a:solidFill>
                  <a:schemeClr val="tx1"/>
                </a:solidFill>
              </a:rPr>
              <a:t>） </a:t>
            </a:r>
            <a:r>
              <a:rPr lang="zh-CN" altLang="en-US" sz="1400" dirty="0">
                <a:solidFill>
                  <a:schemeClr val="tx1"/>
                </a:solidFill>
              </a:rPr>
              <a:t>。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pPr>
              <a:defRPr/>
            </a:pPr>
            <a:r>
              <a:rPr lang="zh-CN" altLang="en-US" sz="3200" dirty="0">
                <a:solidFill>
                  <a:schemeClr val="tx1"/>
                </a:solidFill>
                <a:cs typeface="+mj-c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cs typeface="+mj-cs"/>
              </a:rPr>
              <a:t>(2)  8259A </a:t>
            </a:r>
            <a:r>
              <a:rPr lang="zh-CN" altLang="en-US" sz="3200" dirty="0">
                <a:solidFill>
                  <a:schemeClr val="tx1"/>
                </a:solidFill>
                <a:cs typeface="+mj-cs"/>
              </a:rPr>
              <a:t>外部引脚</a:t>
            </a:r>
            <a:endParaRPr lang="zh-CN" altLang="en-US" sz="3200" dirty="0">
              <a:solidFill>
                <a:schemeClr val="accent4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3482" y="0"/>
            <a:ext cx="3710518" cy="2339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13" grpId="0" bldLvl="0" animBg="1"/>
      <p:bldP spid="13" grpId="1" bldLvl="0" animBg="1"/>
      <p:bldP spid="14" grpId="0" bldLvl="0" animBg="1"/>
      <p:bldP spid="14" grpId="1" bldLvl="0" animBg="1"/>
      <p:bldP spid="15" grpId="0" bldLvl="0" animBg="1"/>
      <p:bldP spid="15" grpId="1" bldLvl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848600" cy="48006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3000"/>
              </a:spcAft>
              <a:buSzPct val="95000"/>
              <a:buFont typeface="Wingdings" panose="05000000000000000000" pitchFamily="2" charset="2"/>
              <a:buNone/>
            </a:pPr>
            <a:r>
              <a:rPr kumimoji="0" lang="en-US" altLang="zh-CN" sz="2800" b="1" dirty="0"/>
              <a:t>2.  8259A </a:t>
            </a:r>
            <a:r>
              <a:rPr kumimoji="0" lang="zh-CN" altLang="en-US" sz="2800" b="1" dirty="0"/>
              <a:t>的级联方式</a:t>
            </a:r>
            <a:endParaRPr kumimoji="0" lang="en-US" altLang="zh-CN" sz="2800" b="1" dirty="0"/>
          </a:p>
          <a:p>
            <a:pPr lvl="1">
              <a:spcBef>
                <a:spcPct val="0"/>
              </a:spcBef>
              <a:spcAft>
                <a:spcPts val="180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zh-CN" altLang="en-US" sz="2400" dirty="0"/>
              <a:t>单片</a:t>
            </a:r>
            <a:r>
              <a:rPr kumimoji="0" lang="en-US" altLang="zh-CN" sz="2400" dirty="0"/>
              <a:t>8259A</a:t>
            </a:r>
            <a:r>
              <a:rPr kumimoji="0" lang="zh-CN" altLang="en-US" sz="2400" dirty="0"/>
              <a:t>最多可管理</a:t>
            </a:r>
            <a:r>
              <a:rPr kumimoji="0" lang="en-US" altLang="zh-CN" sz="2400" dirty="0"/>
              <a:t>8</a:t>
            </a:r>
            <a:r>
              <a:rPr kumimoji="0" lang="zh-CN" altLang="en-US" sz="2400" dirty="0"/>
              <a:t>级中断。当中断源多于</a:t>
            </a:r>
            <a:r>
              <a:rPr kumimoji="0" lang="en-US" altLang="zh-CN" sz="2400" dirty="0"/>
              <a:t>8</a:t>
            </a:r>
            <a:r>
              <a:rPr kumimoji="0" lang="zh-CN" altLang="en-US" sz="2400" dirty="0"/>
              <a:t>个时，需将多个</a:t>
            </a:r>
            <a:r>
              <a:rPr kumimoji="0" lang="en-US" altLang="zh-CN" sz="2400" dirty="0"/>
              <a:t>8259A</a:t>
            </a:r>
            <a:r>
              <a:rPr kumimoji="0" lang="zh-CN" altLang="en-US" sz="2400" dirty="0"/>
              <a:t>芯片级联构成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主从模式</a:t>
            </a:r>
            <a:r>
              <a:rPr kumimoji="0" lang="zh-CN" altLang="en-US" sz="2400" dirty="0"/>
              <a:t>。</a:t>
            </a:r>
            <a:endParaRPr kumimoji="0" lang="en-US" altLang="zh-CN" sz="2400" dirty="0"/>
          </a:p>
          <a:p>
            <a:pPr lvl="1">
              <a:spcBef>
                <a:spcPct val="0"/>
              </a:spcBef>
              <a:spcAft>
                <a:spcPts val="240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zh-CN" altLang="en-US" sz="2400" dirty="0"/>
              <a:t>系统最多支持</a:t>
            </a:r>
            <a:r>
              <a:rPr kumimoji="0" lang="en-US" altLang="zh-CN" sz="2400" dirty="0"/>
              <a:t>8</a:t>
            </a:r>
            <a:r>
              <a:rPr kumimoji="0" lang="zh-CN" altLang="en-US" sz="2400" dirty="0"/>
              <a:t>个</a:t>
            </a:r>
            <a:r>
              <a:rPr kumimoji="0" lang="en-US" altLang="zh-CN" sz="2400" dirty="0"/>
              <a:t>8259A</a:t>
            </a:r>
            <a:r>
              <a:rPr kumimoji="0" lang="zh-CN" altLang="en-US" sz="2400" dirty="0"/>
              <a:t>芯片级联，即：最多可支持</a:t>
            </a:r>
            <a:r>
              <a:rPr kumimoji="0" lang="en-US" altLang="zh-CN" sz="2400" dirty="0"/>
              <a:t>64</a:t>
            </a:r>
            <a:r>
              <a:rPr kumimoji="0" lang="zh-CN" altLang="en-US" sz="2400" dirty="0"/>
              <a:t>个中断源。</a:t>
            </a:r>
            <a:endParaRPr kumimoji="0" lang="en-US" altLang="zh-CN" sz="2400" dirty="0"/>
          </a:p>
          <a:p>
            <a:pPr lvl="1">
              <a:spcBef>
                <a:spcPct val="0"/>
              </a:spcBef>
              <a:spcAft>
                <a:spcPts val="2400"/>
              </a:spcAft>
              <a:buClrTx/>
              <a:buSzPct val="95000"/>
              <a:buFont typeface="Arial" panose="020B0604020202020204" pitchFamily="34" charset="0"/>
              <a:buChar char="▲"/>
            </a:pPr>
            <a:r>
              <a:rPr kumimoji="0" lang="zh-CN" altLang="en-US" sz="2400" dirty="0"/>
              <a:t>每个从片的</a:t>
            </a:r>
            <a:r>
              <a:rPr kumimoji="0" lang="en-US" altLang="zh-CN" sz="2400" dirty="0"/>
              <a:t>IR</a:t>
            </a:r>
            <a:r>
              <a:rPr kumimoji="0" lang="en-US" altLang="zh-CN" sz="2400" baseline="-25000" dirty="0"/>
              <a:t>7</a:t>
            </a:r>
            <a:r>
              <a:rPr kumimoji="0" lang="en-US" altLang="zh-CN" sz="2400" dirty="0"/>
              <a:t> ~ IR</a:t>
            </a:r>
            <a:r>
              <a:rPr kumimoji="0" lang="en-US" altLang="zh-CN" sz="2400" baseline="-25000" dirty="0"/>
              <a:t>0</a:t>
            </a:r>
            <a:r>
              <a:rPr kumimoji="0" lang="zh-CN" altLang="en-US" sz="2400" dirty="0"/>
              <a:t>可直接与</a:t>
            </a:r>
            <a:r>
              <a:rPr kumimoji="0" lang="en-US" altLang="zh-CN" sz="2400" dirty="0"/>
              <a:t>8</a:t>
            </a:r>
            <a:r>
              <a:rPr kumimoji="0" lang="zh-CN" altLang="en-US" sz="2400" dirty="0"/>
              <a:t>个中断源相连，经过优先级判优后</a:t>
            </a:r>
            <a:r>
              <a:rPr kumimoji="0" lang="zh-CN" altLang="en-US" sz="2400" b="1" u="sng" dirty="0">
                <a:solidFill>
                  <a:srgbClr val="0000FF"/>
                </a:solidFill>
              </a:rPr>
              <a:t>主片</a:t>
            </a:r>
            <a:r>
              <a:rPr kumimoji="0" lang="zh-CN" altLang="en-US" sz="2400" dirty="0"/>
              <a:t>发送</a:t>
            </a:r>
            <a:r>
              <a:rPr kumimoji="0" lang="en-US" altLang="zh-CN" sz="2400" dirty="0"/>
              <a:t>INT</a:t>
            </a:r>
            <a:r>
              <a:rPr kumimoji="0" lang="zh-CN" altLang="en-US" sz="2400" dirty="0"/>
              <a:t>信号。主片对所有从片发来的</a:t>
            </a:r>
            <a:r>
              <a:rPr kumimoji="0" lang="en-US" altLang="zh-CN" sz="2400" dirty="0"/>
              <a:t>INT</a:t>
            </a:r>
            <a:r>
              <a:rPr kumimoji="0" lang="zh-CN" altLang="en-US" sz="2400" dirty="0"/>
              <a:t>进行判优后，最终向</a:t>
            </a:r>
            <a:r>
              <a:rPr kumimoji="0" lang="en-US" altLang="zh-CN" sz="2400" dirty="0"/>
              <a:t>CPU</a:t>
            </a:r>
            <a:r>
              <a:rPr kumimoji="0" lang="zh-CN" altLang="en-US" sz="2400" dirty="0"/>
              <a:t>发</a:t>
            </a:r>
            <a:r>
              <a:rPr kumimoji="0" lang="en-US" altLang="zh-CN" sz="2400" dirty="0"/>
              <a:t>INT</a:t>
            </a:r>
            <a:r>
              <a:rPr kumimoji="0" lang="zh-CN" altLang="en-US" sz="2400" dirty="0"/>
              <a:t>信号。</a:t>
            </a:r>
            <a:endParaRPr kumimoji="0" lang="en-US" altLang="zh-CN" sz="2400" dirty="0"/>
          </a:p>
          <a:p>
            <a:pPr>
              <a:spcBef>
                <a:spcPct val="0"/>
              </a:spcBef>
              <a:spcAft>
                <a:spcPts val="2400"/>
              </a:spcAft>
              <a:buClrTx/>
              <a:buSzPct val="95000"/>
              <a:buFont typeface="Wingdings" panose="05000000000000000000" pitchFamily="2" charset="2"/>
              <a:buNone/>
            </a:pPr>
            <a:endParaRPr kumimoji="0" lang="en-US" altLang="zh-CN" sz="2400" dirty="0"/>
          </a:p>
        </p:txBody>
      </p:sp>
      <p:sp>
        <p:nvSpPr>
          <p:cNvPr id="14643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E8847E0-5E40-4AA6-8E20-A4F9677A6C2F}" type="slidenum">
              <a:rPr lang="en-US" altLang="zh-CN"/>
            </a:fld>
            <a:endParaRPr lang="en-US" altLang="zh-CN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685800"/>
          </a:xfrm>
        </p:spPr>
        <p:txBody>
          <a:bodyPr/>
          <a:lstStyle/>
          <a:p>
            <a:pPr>
              <a:defRPr/>
            </a:pPr>
            <a:r>
              <a:rPr lang="zh-CN" altLang="en-US" sz="3200" dirty="0">
                <a:solidFill>
                  <a:schemeClr val="tx1"/>
                </a:solidFill>
                <a:cs typeface="+mj-c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cs typeface="+mj-cs"/>
              </a:rPr>
              <a:t>(3)  8259A </a:t>
            </a:r>
            <a:r>
              <a:rPr lang="zh-CN" altLang="en-US" sz="3200" dirty="0">
                <a:solidFill>
                  <a:schemeClr val="tx1"/>
                </a:solidFill>
                <a:cs typeface="+mj-cs"/>
              </a:rPr>
              <a:t>工作方式</a:t>
            </a:r>
            <a:endParaRPr lang="zh-CN" altLang="en-US" sz="3200" dirty="0">
              <a:solidFill>
                <a:schemeClr val="accent4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5100,&quot;width&quot;:6084}"/>
</p:tagLst>
</file>

<file path=ppt/tags/tag10.xml><?xml version="1.0" encoding="utf-8"?>
<p:tagLst xmlns:p="http://schemas.openxmlformats.org/presentationml/2006/main">
  <p:tag name="TIMING" val="|50"/>
</p:tagLst>
</file>

<file path=ppt/tags/tag11.xml><?xml version="1.0" encoding="utf-8"?>
<p:tagLst xmlns:p="http://schemas.openxmlformats.org/presentationml/2006/main">
  <p:tag name="TIMING" val="|23.2|39.5|102.8|36.6"/>
</p:tagLst>
</file>

<file path=ppt/tags/tag12.xml><?xml version="1.0" encoding="utf-8"?>
<p:tagLst xmlns:p="http://schemas.openxmlformats.org/presentationml/2006/main">
  <p:tag name="TIMING" val="|62.1|1.1|1.2|2|1.3|24.4|1.1|14.4|1.7"/>
</p:tagLst>
</file>

<file path=ppt/tags/tag13.xml><?xml version="1.0" encoding="utf-8"?>
<p:tagLst xmlns:p="http://schemas.openxmlformats.org/presentationml/2006/main">
  <p:tag name="TIMING" val="|13.5|7.3|1.6|1.2|15.3|39.3|33.6|6.5|9.1|1.5"/>
</p:tagLst>
</file>

<file path=ppt/tags/tag14.xml><?xml version="1.0" encoding="utf-8"?>
<p:tagLst xmlns:p="http://schemas.openxmlformats.org/presentationml/2006/main">
  <p:tag name="TIMING" val="|3|1.7|1.1|2|1.1|2|1.1|2.1|4.3|3|8.4|1.1"/>
</p:tagLst>
</file>

<file path=ppt/tags/tag15.xml><?xml version="1.0" encoding="utf-8"?>
<p:tagLst xmlns:p="http://schemas.openxmlformats.org/presentationml/2006/main">
  <p:tag name="TIMING" val="|1.4|13.7|19|3.7|2|28.7"/>
</p:tagLst>
</file>

<file path=ppt/tags/tag16.xml><?xml version="1.0" encoding="utf-8"?>
<p:tagLst xmlns:p="http://schemas.openxmlformats.org/presentationml/2006/main">
  <p:tag name="TIMING" val="|4.1|24.8"/>
</p:tagLst>
</file>

<file path=ppt/tags/tag17.xml><?xml version="1.0" encoding="utf-8"?>
<p:tagLst xmlns:p="http://schemas.openxmlformats.org/presentationml/2006/main">
  <p:tag name="TIMING" val="|21"/>
</p:tagLst>
</file>

<file path=ppt/tags/tag18.xml><?xml version="1.0" encoding="utf-8"?>
<p:tagLst xmlns:p="http://schemas.openxmlformats.org/presentationml/2006/main">
  <p:tag name="TIMING" val="|15.2|30.4"/>
</p:tagLst>
</file>

<file path=ppt/tags/tag19.xml><?xml version="1.0" encoding="utf-8"?>
<p:tagLst xmlns:p="http://schemas.openxmlformats.org/presentationml/2006/main">
  <p:tag name="TIMING" val="|4.7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PP_MARK_KEY" val="a42bd6be-e2ce-42b6-af17-70f8c868da44"/>
  <p:tag name="COMMONDATA" val="eyJoZGlkIjoiNWU2YTgwM2MwNWM5YzRhMWM1NmYyNGNmYmEzNDViNTIifQ=="/>
</p:tagLst>
</file>

<file path=ppt/tags/tag3.xml><?xml version="1.0" encoding="utf-8"?>
<p:tagLst xmlns:p="http://schemas.openxmlformats.org/presentationml/2006/main">
  <p:tag name="TIMING" val="|8.8|20.6|1|92.9|0.9|59.9|1.3"/>
</p:tagLst>
</file>

<file path=ppt/tags/tag4.xml><?xml version="1.0" encoding="utf-8"?>
<p:tagLst xmlns:p="http://schemas.openxmlformats.org/presentationml/2006/main">
  <p:tag name="TIMING" val="|26.5|35.3|7.3"/>
</p:tagLst>
</file>

<file path=ppt/tags/tag5.xml><?xml version="1.0" encoding="utf-8"?>
<p:tagLst xmlns:p="http://schemas.openxmlformats.org/presentationml/2006/main">
  <p:tag name="TIMING" val="|56.8"/>
</p:tagLst>
</file>

<file path=ppt/tags/tag6.xml><?xml version="1.0" encoding="utf-8"?>
<p:tagLst xmlns:p="http://schemas.openxmlformats.org/presentationml/2006/main">
  <p:tag name="TIMING" val="|23.2|2.4|6.7|3.4|0.9|0.9"/>
</p:tagLst>
</file>

<file path=ppt/tags/tag7.xml><?xml version="1.0" encoding="utf-8"?>
<p:tagLst xmlns:p="http://schemas.openxmlformats.org/presentationml/2006/main">
  <p:tag name="TIMING" val="|3.7"/>
</p:tagLst>
</file>

<file path=ppt/tags/tag8.xml><?xml version="1.0" encoding="utf-8"?>
<p:tagLst xmlns:p="http://schemas.openxmlformats.org/presentationml/2006/main">
  <p:tag name="TIMING" val="|1.4|72.8|11.6"/>
</p:tagLst>
</file>

<file path=ppt/tags/tag9.xml><?xml version="1.0" encoding="utf-8"?>
<p:tagLst xmlns:p="http://schemas.openxmlformats.org/presentationml/2006/main">
  <p:tag name="TIMING" val="|22.8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华文中宋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24755</Words>
  <Application>WPS 演示</Application>
  <PresentationFormat>全屏显示(4:3)</PresentationFormat>
  <Paragraphs>2882</Paragraphs>
  <Slides>160</Slides>
  <Notes>103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59</vt:i4>
      </vt:variant>
      <vt:variant>
        <vt:lpstr>幻灯片标题</vt:lpstr>
      </vt:variant>
      <vt:variant>
        <vt:i4>160</vt:i4>
      </vt:variant>
    </vt:vector>
  </HeadingPairs>
  <TitlesOfParts>
    <vt:vector size="240" baseType="lpstr">
      <vt:lpstr>Arial</vt:lpstr>
      <vt:lpstr>宋体</vt:lpstr>
      <vt:lpstr>Wingdings</vt:lpstr>
      <vt:lpstr>华文中宋</vt:lpstr>
      <vt:lpstr>华文仿宋</vt:lpstr>
      <vt:lpstr>Arial Black</vt:lpstr>
      <vt:lpstr>华文新魏</vt:lpstr>
      <vt:lpstr>黑体</vt:lpstr>
      <vt:lpstr>Times New Roman</vt:lpstr>
      <vt:lpstr>微软雅黑</vt:lpstr>
      <vt:lpstr>Arial Unicode MS</vt:lpstr>
      <vt:lpstr>Calibri</vt:lpstr>
      <vt:lpstr>Symbol</vt:lpstr>
      <vt:lpstr>华文楷体</vt:lpstr>
      <vt:lpstr>Arial</vt:lpstr>
      <vt:lpstr>楷体_GB2312</vt:lpstr>
      <vt:lpstr>新宋体</vt:lpstr>
      <vt:lpstr>Open Sans</vt:lpstr>
      <vt:lpstr>Segoe Print</vt:lpstr>
      <vt:lpstr>Open Sans</vt:lpstr>
      <vt:lpstr>默认设计模板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PBrush</vt:lpstr>
      <vt:lpstr>Equation.DSMT4</vt:lpstr>
      <vt:lpstr>Visio.Drawing.11</vt:lpstr>
      <vt:lpstr>Visio.Drawing.11</vt:lpstr>
      <vt:lpstr>Visio.Drawing.11</vt:lpstr>
      <vt:lpstr>Equation.DSMT4</vt:lpstr>
      <vt:lpstr>Visio.Drawing.11</vt:lpstr>
      <vt:lpstr>Equation.DSMT4</vt:lpstr>
      <vt:lpstr>Equation.DSMT4</vt:lpstr>
      <vt:lpstr>Visio.Drawing.11</vt:lpstr>
      <vt:lpstr>Equation.DSMT4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PBrush</vt:lpstr>
      <vt:lpstr>PBrush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PowerPoint 演示文稿</vt:lpstr>
      <vt:lpstr> 第七章  定时/计数技术</vt:lpstr>
      <vt:lpstr>7.2 8253/8254 定时/计数器 </vt:lpstr>
      <vt:lpstr>PowerPoint 演示文稿</vt:lpstr>
      <vt:lpstr>PowerPoint 演示文稿</vt:lpstr>
      <vt:lpstr>PowerPoint 演示文稿</vt:lpstr>
      <vt:lpstr>PowerPoint 演示文稿</vt:lpstr>
      <vt:lpstr> (2)  8253/8254 外部引脚定义</vt:lpstr>
      <vt:lpstr>PowerPoint 演示文稿</vt:lpstr>
      <vt:lpstr>PowerPoint 演示文稿</vt:lpstr>
      <vt:lpstr>PowerPoint 演示文稿</vt:lpstr>
      <vt:lpstr> (3)  8253/8254 读写操作及端口地址</vt:lpstr>
      <vt:lpstr> 内容概要</vt:lpstr>
      <vt:lpstr> 3.3 8253/8254 工作方式 </vt:lpstr>
      <vt:lpstr> (1) 方式0——计数期间输出低电平(GATE高电平计数)</vt:lpstr>
      <vt:lpstr>PowerPoint 演示文稿</vt:lpstr>
      <vt:lpstr>PowerPoint 演示文稿</vt:lpstr>
      <vt:lpstr> (3) 方式2——周期性输出负脉冲</vt:lpstr>
      <vt:lpstr>PowerPoint 演示文稿</vt:lpstr>
      <vt:lpstr>PowerPoint 演示文稿</vt:lpstr>
      <vt:lpstr> (4) 方式3——周期性输出方波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内容概要</vt:lpstr>
      <vt:lpstr> 7.4 8253/8254 编程与应用 </vt:lpstr>
      <vt:lpstr> (1) 方式字</vt:lpstr>
      <vt:lpstr>PowerPoint 演示文稿</vt:lpstr>
      <vt:lpstr> (2) 计数初值</vt:lpstr>
      <vt:lpstr> (3) 8253/8254 初始化编程与应用</vt:lpstr>
      <vt:lpstr>PowerPoint 演示文稿</vt:lpstr>
      <vt:lpstr>补充：I/O指令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7.5 PC机中的定时/计数应用 </vt:lpstr>
      <vt:lpstr>PowerPoint 演示文稿</vt:lpstr>
      <vt:lpstr>PowerPoint 演示文稿</vt:lpstr>
      <vt:lpstr>PowerPoint 演示文稿</vt:lpstr>
      <vt:lpstr>第八章  中断技术</vt:lpstr>
      <vt:lpstr> (1)  中断的常用术语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内容概要</vt:lpstr>
      <vt:lpstr> (1)  中断的类型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(2)  中断向量表</vt:lpstr>
      <vt:lpstr>PowerPoint 演示文稿</vt:lpstr>
      <vt:lpstr>PowerPoint 演示文稿</vt:lpstr>
      <vt:lpstr>PowerPoint 演示文稿</vt:lpstr>
      <vt:lpstr>PowerPoint 演示文稿</vt:lpstr>
      <vt:lpstr> (3)  中断向量的设置与修改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内容概要</vt:lpstr>
      <vt:lpstr> 8.3  8259A可编程中断控制器</vt:lpstr>
      <vt:lpstr> (1)  8259A 的内部结构</vt:lpstr>
      <vt:lpstr>PowerPoint 演示文稿</vt:lpstr>
      <vt:lpstr> (2)  8259A 外部引脚</vt:lpstr>
      <vt:lpstr> (3)  8259A 工作方式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(4)  8259A 编程</vt:lpstr>
      <vt:lpstr>PowerPoint 演示文稿</vt:lpstr>
      <vt:lpstr>PowerPoint 演示文稿</vt:lpstr>
      <vt:lpstr>（一）初始化命令字 ICW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（二）8259A 初始化编程</vt:lpstr>
      <vt:lpstr>PowerPoint 演示文稿</vt:lpstr>
      <vt:lpstr>PowerPoint 演示文稿</vt:lpstr>
      <vt:lpstr>PowerPoint 演示文稿</vt:lpstr>
      <vt:lpstr>PowerPoint 演示文稿</vt:lpstr>
      <vt:lpstr>（三）操作命令字 OCW</vt:lpstr>
      <vt:lpstr>PowerPoint 演示文稿</vt:lpstr>
      <vt:lpstr>PowerPoint 演示文稿</vt:lpstr>
      <vt:lpstr>PowerPoint 演示文稿</vt:lpstr>
      <vt:lpstr>PowerPoint 演示文稿</vt:lpstr>
      <vt:lpstr>内容概要</vt:lpstr>
      <vt:lpstr> 8.4  8259A 的应用</vt:lpstr>
      <vt:lpstr>PowerPoint 演示文稿</vt:lpstr>
      <vt:lpstr> (2)  中断的应用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主程序代码设计</vt:lpstr>
      <vt:lpstr>PowerPoint 演示文稿</vt:lpstr>
      <vt:lpstr>中断服务程序代码设计</vt:lpstr>
      <vt:lpstr>两种方法比较：查询 vs 中断</vt:lpstr>
      <vt:lpstr>内容概要</vt:lpstr>
      <vt:lpstr> 8.5  PC机中的中断应用</vt:lpstr>
      <vt:lpstr>PowerPoint 演示文稿</vt:lpstr>
      <vt:lpstr> 应用举例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leizi</dc:creator>
  <cp:lastModifiedBy>leiyanjing</cp:lastModifiedBy>
  <cp:revision>1483</cp:revision>
  <cp:lastPrinted>2113-01-01T00:00:00Z</cp:lastPrinted>
  <dcterms:created xsi:type="dcterms:W3CDTF">2113-01-01T00:00:00Z</dcterms:created>
  <dcterms:modified xsi:type="dcterms:W3CDTF">2026-01-08T12:59:59Z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2052-12.1.0.23542</vt:lpwstr>
  </property>
  <property fmtid="{D5CDD505-2E9C-101B-9397-08002B2CF9AE}" pid="4" name="ICV">
    <vt:lpwstr>5A326494BD1D420791CC076196C1BEE2</vt:lpwstr>
  </property>
</Properties>
</file>